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udio/unknown"/>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9.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notesSlides/notesSlide19.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notesSlides/notesSlide20.xml" ContentType="application/vnd.openxmlformats-officedocument.presentationml.notesSlide+xml"/>
  <Override PartName="/ppt/embeddings/oleObject17.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embeddings/oleObject18.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embeddings/oleObject19.bin" ContentType="application/vnd.openxmlformats-officedocument.oleObject"/>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embeddings/oleObject20.bin" ContentType="application/vnd.openxmlformats-officedocument.oleObject"/>
  <Override PartName="/ppt/notesSlides/notesSlide76.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77.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embeddings/oleObject26.bin" ContentType="application/vnd.openxmlformats-officedocument.oleObject"/>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embeddings/oleObject27.bin" ContentType="application/vnd.openxmlformats-officedocument.oleObject"/>
  <Override PartName="/ppt/embeddings/oleObject28.bin" ContentType="application/vnd.openxmlformats-officedocument.oleObject"/>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embeddings/oleObject29.bin" ContentType="application/vnd.openxmlformats-officedocument.oleObject"/>
  <Override PartName="/ppt/notesSlides/notesSlide140.xml" ContentType="application/vnd.openxmlformats-officedocument.presentationml.notesSlide+xml"/>
  <Override PartName="/ppt/embeddings/oleObject30.bin" ContentType="application/vnd.openxmlformats-officedocument.oleObject"/>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embeddings/oleObject31.bin" ContentType="application/vnd.openxmlformats-officedocument.oleObject"/>
  <Override PartName="/ppt/embeddings/oleObject32.bin" ContentType="application/vnd.openxmlformats-officedocument.oleObject"/>
  <Override PartName="/ppt/notesSlides/notesSlide144.xml" ContentType="application/vnd.openxmlformats-officedocument.presentationml.notesSlide+xml"/>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notesSlides/notesSlide145.xml" ContentType="application/vnd.openxmlformats-officedocument.presentationml.notesSlide+xml"/>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2"/>
  </p:notesMasterIdLst>
  <p:handoutMasterIdLst>
    <p:handoutMasterId r:id="rId213"/>
  </p:handoutMasterIdLst>
  <p:sldIdLst>
    <p:sldId id="257" r:id="rId2"/>
    <p:sldId id="259" r:id="rId3"/>
    <p:sldId id="261" r:id="rId4"/>
    <p:sldId id="265" r:id="rId5"/>
    <p:sldId id="266" r:id="rId6"/>
    <p:sldId id="289" r:id="rId7"/>
    <p:sldId id="290" r:id="rId8"/>
    <p:sldId id="291" r:id="rId9"/>
    <p:sldId id="292" r:id="rId10"/>
    <p:sldId id="293" r:id="rId11"/>
    <p:sldId id="294" r:id="rId12"/>
    <p:sldId id="295" r:id="rId13"/>
    <p:sldId id="296" r:id="rId14"/>
    <p:sldId id="304" r:id="rId15"/>
    <p:sldId id="319" r:id="rId16"/>
    <p:sldId id="320" r:id="rId17"/>
    <p:sldId id="321" r:id="rId18"/>
    <p:sldId id="322" r:id="rId19"/>
    <p:sldId id="346" r:id="rId20"/>
    <p:sldId id="349" r:id="rId21"/>
    <p:sldId id="350" r:id="rId22"/>
    <p:sldId id="351" r:id="rId23"/>
    <p:sldId id="352" r:id="rId24"/>
    <p:sldId id="353" r:id="rId25"/>
    <p:sldId id="354" r:id="rId26"/>
    <p:sldId id="355" r:id="rId27"/>
    <p:sldId id="356" r:id="rId28"/>
    <p:sldId id="357" r:id="rId29"/>
    <p:sldId id="360" r:id="rId30"/>
    <p:sldId id="361" r:id="rId31"/>
    <p:sldId id="362" r:id="rId32"/>
    <p:sldId id="363" r:id="rId33"/>
    <p:sldId id="364" r:id="rId34"/>
    <p:sldId id="365" r:id="rId35"/>
    <p:sldId id="366" r:id="rId36"/>
    <p:sldId id="368" r:id="rId37"/>
    <p:sldId id="369" r:id="rId38"/>
    <p:sldId id="370" r:id="rId39"/>
    <p:sldId id="394" r:id="rId40"/>
    <p:sldId id="395" r:id="rId41"/>
    <p:sldId id="396" r:id="rId42"/>
    <p:sldId id="397" r:id="rId43"/>
    <p:sldId id="398" r:id="rId44"/>
    <p:sldId id="399" r:id="rId45"/>
    <p:sldId id="410" r:id="rId46"/>
    <p:sldId id="411" r:id="rId47"/>
    <p:sldId id="412" r:id="rId48"/>
    <p:sldId id="413" r:id="rId49"/>
    <p:sldId id="415" r:id="rId50"/>
    <p:sldId id="416" r:id="rId51"/>
    <p:sldId id="420" r:id="rId52"/>
    <p:sldId id="423" r:id="rId53"/>
    <p:sldId id="424" r:id="rId54"/>
    <p:sldId id="426" r:id="rId55"/>
    <p:sldId id="437" r:id="rId56"/>
    <p:sldId id="438" r:id="rId57"/>
    <p:sldId id="439" r:id="rId58"/>
    <p:sldId id="441" r:id="rId59"/>
    <p:sldId id="443" r:id="rId60"/>
    <p:sldId id="444" r:id="rId61"/>
    <p:sldId id="445" r:id="rId62"/>
    <p:sldId id="446" r:id="rId63"/>
    <p:sldId id="447" r:id="rId64"/>
    <p:sldId id="448" r:id="rId65"/>
    <p:sldId id="454" r:id="rId66"/>
    <p:sldId id="455" r:id="rId67"/>
    <p:sldId id="457" r:id="rId68"/>
    <p:sldId id="458" r:id="rId69"/>
    <p:sldId id="462" r:id="rId70"/>
    <p:sldId id="463" r:id="rId71"/>
    <p:sldId id="467" r:id="rId72"/>
    <p:sldId id="468" r:id="rId73"/>
    <p:sldId id="469" r:id="rId74"/>
    <p:sldId id="470" r:id="rId75"/>
    <p:sldId id="471" r:id="rId76"/>
    <p:sldId id="472" r:id="rId77"/>
    <p:sldId id="473" r:id="rId78"/>
    <p:sldId id="474" r:id="rId79"/>
    <p:sldId id="475" r:id="rId80"/>
    <p:sldId id="476" r:id="rId81"/>
    <p:sldId id="477" r:id="rId82"/>
    <p:sldId id="478" r:id="rId83"/>
    <p:sldId id="479" r:id="rId84"/>
    <p:sldId id="480" r:id="rId85"/>
    <p:sldId id="481" r:id="rId86"/>
    <p:sldId id="482" r:id="rId87"/>
    <p:sldId id="483" r:id="rId88"/>
    <p:sldId id="484" r:id="rId89"/>
    <p:sldId id="485" r:id="rId90"/>
    <p:sldId id="486" r:id="rId91"/>
    <p:sldId id="488" r:id="rId92"/>
    <p:sldId id="489" r:id="rId93"/>
    <p:sldId id="490" r:id="rId94"/>
    <p:sldId id="491" r:id="rId95"/>
    <p:sldId id="492" r:id="rId96"/>
    <p:sldId id="493" r:id="rId97"/>
    <p:sldId id="494" r:id="rId98"/>
    <p:sldId id="495" r:id="rId99"/>
    <p:sldId id="496" r:id="rId100"/>
    <p:sldId id="497" r:id="rId101"/>
    <p:sldId id="498" r:id="rId102"/>
    <p:sldId id="499" r:id="rId103"/>
    <p:sldId id="501" r:id="rId104"/>
    <p:sldId id="502" r:id="rId105"/>
    <p:sldId id="503" r:id="rId106"/>
    <p:sldId id="504" r:id="rId107"/>
    <p:sldId id="505" r:id="rId108"/>
    <p:sldId id="506" r:id="rId109"/>
    <p:sldId id="507" r:id="rId110"/>
    <p:sldId id="508" r:id="rId111"/>
    <p:sldId id="509" r:id="rId112"/>
    <p:sldId id="510" r:id="rId113"/>
    <p:sldId id="511" r:id="rId114"/>
    <p:sldId id="512" r:id="rId115"/>
    <p:sldId id="513" r:id="rId116"/>
    <p:sldId id="514" r:id="rId117"/>
    <p:sldId id="515" r:id="rId118"/>
    <p:sldId id="517" r:id="rId119"/>
    <p:sldId id="518" r:id="rId120"/>
    <p:sldId id="519" r:id="rId121"/>
    <p:sldId id="520" r:id="rId122"/>
    <p:sldId id="521" r:id="rId123"/>
    <p:sldId id="522" r:id="rId124"/>
    <p:sldId id="523" r:id="rId125"/>
    <p:sldId id="524" r:id="rId126"/>
    <p:sldId id="525" r:id="rId127"/>
    <p:sldId id="526" r:id="rId128"/>
    <p:sldId id="527" r:id="rId129"/>
    <p:sldId id="531" r:id="rId130"/>
    <p:sldId id="532" r:id="rId131"/>
    <p:sldId id="533" r:id="rId132"/>
    <p:sldId id="534" r:id="rId133"/>
    <p:sldId id="535" r:id="rId134"/>
    <p:sldId id="536" r:id="rId135"/>
    <p:sldId id="537" r:id="rId136"/>
    <p:sldId id="538" r:id="rId137"/>
    <p:sldId id="539" r:id="rId138"/>
    <p:sldId id="540" r:id="rId139"/>
    <p:sldId id="541" r:id="rId140"/>
    <p:sldId id="542" r:id="rId141"/>
    <p:sldId id="543" r:id="rId142"/>
    <p:sldId id="544" r:id="rId143"/>
    <p:sldId id="545" r:id="rId144"/>
    <p:sldId id="546" r:id="rId145"/>
    <p:sldId id="547" r:id="rId146"/>
    <p:sldId id="548" r:id="rId147"/>
    <p:sldId id="549" r:id="rId148"/>
    <p:sldId id="550" r:id="rId149"/>
    <p:sldId id="551" r:id="rId150"/>
    <p:sldId id="552" r:id="rId151"/>
    <p:sldId id="553" r:id="rId152"/>
    <p:sldId id="554" r:id="rId153"/>
    <p:sldId id="555" r:id="rId154"/>
    <p:sldId id="556" r:id="rId155"/>
    <p:sldId id="557" r:id="rId156"/>
    <p:sldId id="558" r:id="rId157"/>
    <p:sldId id="559" r:id="rId158"/>
    <p:sldId id="560" r:id="rId159"/>
    <p:sldId id="561" r:id="rId160"/>
    <p:sldId id="562" r:id="rId161"/>
    <p:sldId id="563" r:id="rId162"/>
    <p:sldId id="564" r:id="rId163"/>
    <p:sldId id="565" r:id="rId164"/>
    <p:sldId id="566" r:id="rId165"/>
    <p:sldId id="567" r:id="rId166"/>
    <p:sldId id="568" r:id="rId167"/>
    <p:sldId id="569" r:id="rId168"/>
    <p:sldId id="570" r:id="rId169"/>
    <p:sldId id="571" r:id="rId170"/>
    <p:sldId id="572" r:id="rId171"/>
    <p:sldId id="573" r:id="rId172"/>
    <p:sldId id="574" r:id="rId173"/>
    <p:sldId id="575" r:id="rId174"/>
    <p:sldId id="576" r:id="rId175"/>
    <p:sldId id="577" r:id="rId176"/>
    <p:sldId id="578" r:id="rId177"/>
    <p:sldId id="579" r:id="rId178"/>
    <p:sldId id="580" r:id="rId179"/>
    <p:sldId id="581" r:id="rId180"/>
    <p:sldId id="582" r:id="rId181"/>
    <p:sldId id="583" r:id="rId182"/>
    <p:sldId id="584" r:id="rId183"/>
    <p:sldId id="585" r:id="rId184"/>
    <p:sldId id="586" r:id="rId185"/>
    <p:sldId id="587" r:id="rId186"/>
    <p:sldId id="588" r:id="rId187"/>
    <p:sldId id="589" r:id="rId188"/>
    <p:sldId id="590" r:id="rId189"/>
    <p:sldId id="591" r:id="rId190"/>
    <p:sldId id="592" r:id="rId191"/>
    <p:sldId id="593" r:id="rId192"/>
    <p:sldId id="594" r:id="rId193"/>
    <p:sldId id="595" r:id="rId194"/>
    <p:sldId id="596" r:id="rId195"/>
    <p:sldId id="597" r:id="rId196"/>
    <p:sldId id="598" r:id="rId197"/>
    <p:sldId id="599" r:id="rId198"/>
    <p:sldId id="600" r:id="rId199"/>
    <p:sldId id="601" r:id="rId200"/>
    <p:sldId id="602" r:id="rId201"/>
    <p:sldId id="603" r:id="rId202"/>
    <p:sldId id="605" r:id="rId203"/>
    <p:sldId id="607" r:id="rId204"/>
    <p:sldId id="608" r:id="rId205"/>
    <p:sldId id="609" r:id="rId206"/>
    <p:sldId id="610" r:id="rId207"/>
    <p:sldId id="611" r:id="rId208"/>
    <p:sldId id="612" r:id="rId209"/>
    <p:sldId id="613" r:id="rId210"/>
    <p:sldId id="614" r:id="rId2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873"/>
  </p:normalViewPr>
  <p:slideViewPr>
    <p:cSldViewPr snapToGrid="0" snapToObjects="1">
      <p:cViewPr varScale="1">
        <p:scale>
          <a:sx n="109" d="100"/>
          <a:sy n="109" d="100"/>
        </p:scale>
        <p:origin x="216"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notesMaster" Target="notesMasters/notesMaster1.xml"/><Relationship Id="rId213" Type="http://schemas.openxmlformats.org/officeDocument/2006/relationships/handoutMaster" Target="handoutMasters/handoutMaster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presProps" Target="presProps.xml"/><Relationship Id="rId215" Type="http://schemas.openxmlformats.org/officeDocument/2006/relationships/viewProps" Target="viewProps.xml"/><Relationship Id="rId216" Type="http://schemas.openxmlformats.org/officeDocument/2006/relationships/theme" Target="theme/theme1.xml"/><Relationship Id="rId2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85.png"/><Relationship Id="rId2" Type="http://schemas.openxmlformats.org/officeDocument/2006/relationships/image" Target="../media/image386.png"/><Relationship Id="rId3" Type="http://schemas.openxmlformats.org/officeDocument/2006/relationships/image" Target="../media/image387.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8.png"/><Relationship Id="rId2" Type="http://schemas.openxmlformats.org/officeDocument/2006/relationships/image" Target="../media/image389.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4.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3.png"/><Relationship Id="rId2" Type="http://schemas.openxmlformats.org/officeDocument/2006/relationships/image" Target="../media/image44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5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63.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72.png"/><Relationship Id="rId2" Type="http://schemas.openxmlformats.org/officeDocument/2006/relationships/image" Target="../media/image473.png"/></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479.png"/><Relationship Id="rId4" Type="http://schemas.openxmlformats.org/officeDocument/2006/relationships/image" Target="../media/image480.png"/><Relationship Id="rId1" Type="http://schemas.openxmlformats.org/officeDocument/2006/relationships/image" Target="../media/image477.png"/><Relationship Id="rId2" Type="http://schemas.openxmlformats.org/officeDocument/2006/relationships/image" Target="../media/image478.png"/></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483.png"/><Relationship Id="rId4" Type="http://schemas.openxmlformats.org/officeDocument/2006/relationships/image" Target="../media/image484.png"/><Relationship Id="rId1" Type="http://schemas.openxmlformats.org/officeDocument/2006/relationships/image" Target="../media/image481.png"/><Relationship Id="rId2" Type="http://schemas.openxmlformats.org/officeDocument/2006/relationships/image" Target="../media/image48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1" Type="http://schemas.openxmlformats.org/officeDocument/2006/relationships/image" Target="../media/image142.png"/><Relationship Id="rId2" Type="http://schemas.openxmlformats.org/officeDocument/2006/relationships/image" Target="../media/image14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8.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8.png"/><Relationship Id="rId4" Type="http://schemas.openxmlformats.org/officeDocument/2006/relationships/image" Target="../media/image289.png"/><Relationship Id="rId1" Type="http://schemas.openxmlformats.org/officeDocument/2006/relationships/image" Target="../media/image286.png"/><Relationship Id="rId2" Type="http://schemas.openxmlformats.org/officeDocument/2006/relationships/image" Target="../media/image28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CFA2EA-05F0-884A-B17A-581B2E23E02A}" type="datetimeFigureOut">
              <a:rPr lang="fr-FR" smtClean="0"/>
              <a:t>19/11/2019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BAE8CD-DC6D-6343-9988-AF216299154B}" type="slidenum">
              <a:rPr lang="fr-FR" smtClean="0"/>
              <a:t>‹#›</a:t>
            </a:fld>
            <a:endParaRPr lang="fr-FR"/>
          </a:p>
        </p:txBody>
      </p:sp>
    </p:spTree>
    <p:extLst>
      <p:ext uri="{BB962C8B-B14F-4D97-AF65-F5344CB8AC3E}">
        <p14:creationId xmlns:p14="http://schemas.microsoft.com/office/powerpoint/2010/main" val="1434077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28EB0-2881-F248-B305-34ECC5208778}" type="datetimeFigureOut">
              <a:rPr lang="fr-FR" smtClean="0"/>
              <a:t>19/11/2019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AE9B41-99EC-4C40-9207-D9D9208F157B}" type="slidenum">
              <a:rPr lang="fr-FR" smtClean="0"/>
              <a:t>‹#›</a:t>
            </a:fld>
            <a:endParaRPr lang="fr-FR"/>
          </a:p>
        </p:txBody>
      </p:sp>
    </p:spTree>
    <p:extLst>
      <p:ext uri="{BB962C8B-B14F-4D97-AF65-F5344CB8AC3E}">
        <p14:creationId xmlns:p14="http://schemas.microsoft.com/office/powerpoint/2010/main" val="837436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6E356587-FFBB-1A46-A1E3-BDCB87E3D96D}" type="slidenum">
              <a:rPr lang="fr-FR" altLang="fr-FR" sz="1300"/>
              <a:pPr/>
              <a:t>8</a:t>
            </a:fld>
            <a:endParaRPr lang="fr-FR" altLang="fr-FR" sz="130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766476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C1868BA3-78D7-F145-B688-78A3C7186651}" type="slidenum">
              <a:rPr lang="fr-FR" altLang="fr-FR" sz="1300"/>
              <a:pPr/>
              <a:t>26</a:t>
            </a:fld>
            <a:endParaRPr lang="fr-FR" altLang="fr-FR" sz="13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8299854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2978E6D9-C364-4531-A329-1F1427857A92}" type="slidenum">
              <a:rPr lang="fr-FR"/>
              <a:pPr/>
              <a:t>162</a:t>
            </a:fld>
            <a:endParaRPr lang="fr-FR"/>
          </a:p>
        </p:txBody>
      </p:sp>
      <p:sp>
        <p:nvSpPr>
          <p:cNvPr id="377858" name="Rectangle 2"/>
          <p:cNvSpPr>
            <a:spLocks noGrp="1" noRot="1" noChangeAspect="1" noChangeArrowheads="1" noTextEdit="1"/>
          </p:cNvSpPr>
          <p:nvPr>
            <p:ph type="sldImg"/>
          </p:nvPr>
        </p:nvSpPr>
        <p:spPr>
          <a:xfrm>
            <a:off x="139700" y="768350"/>
            <a:ext cx="6819900" cy="3836988"/>
          </a:xfrm>
          <a:ln/>
        </p:spPr>
      </p:sp>
      <p:sp>
        <p:nvSpPr>
          <p:cNvPr id="37785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8527279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0A592D30-F26A-4AEC-9505-233D13D19B49}" type="slidenum">
              <a:rPr lang="fr-FR"/>
              <a:pPr/>
              <a:t>163</a:t>
            </a:fld>
            <a:endParaRPr lang="fr-FR"/>
          </a:p>
        </p:txBody>
      </p:sp>
      <p:sp>
        <p:nvSpPr>
          <p:cNvPr id="378882" name="Rectangle 2"/>
          <p:cNvSpPr>
            <a:spLocks noGrp="1" noRot="1" noChangeAspect="1" noChangeArrowheads="1" noTextEdit="1"/>
          </p:cNvSpPr>
          <p:nvPr>
            <p:ph type="sldImg"/>
          </p:nvPr>
        </p:nvSpPr>
        <p:spPr>
          <a:xfrm>
            <a:off x="139700" y="768350"/>
            <a:ext cx="6819900" cy="3836988"/>
          </a:xfrm>
          <a:ln/>
        </p:spPr>
      </p:sp>
      <p:sp>
        <p:nvSpPr>
          <p:cNvPr id="37888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9218984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36A41C0F-96C7-41F4-87DC-1AF10D40EB37}" type="slidenum">
              <a:rPr lang="fr-FR"/>
              <a:pPr/>
              <a:t>164</a:t>
            </a:fld>
            <a:endParaRPr lang="fr-FR"/>
          </a:p>
        </p:txBody>
      </p:sp>
      <p:sp>
        <p:nvSpPr>
          <p:cNvPr id="379906" name="Rectangle 2"/>
          <p:cNvSpPr>
            <a:spLocks noGrp="1" noRot="1" noChangeAspect="1" noChangeArrowheads="1" noTextEdit="1"/>
          </p:cNvSpPr>
          <p:nvPr>
            <p:ph type="sldImg"/>
          </p:nvPr>
        </p:nvSpPr>
        <p:spPr>
          <a:xfrm>
            <a:off x="139700" y="768350"/>
            <a:ext cx="6819900" cy="3836988"/>
          </a:xfrm>
          <a:ln/>
        </p:spPr>
      </p:sp>
      <p:sp>
        <p:nvSpPr>
          <p:cNvPr id="37990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9251303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FC73F1A0-44B8-4869-B4F3-82927401DB11}" type="slidenum">
              <a:rPr lang="fr-FR"/>
              <a:pPr/>
              <a:t>165</a:t>
            </a:fld>
            <a:endParaRPr lang="fr-FR"/>
          </a:p>
        </p:txBody>
      </p:sp>
      <p:sp>
        <p:nvSpPr>
          <p:cNvPr id="384002" name="Rectangle 2"/>
          <p:cNvSpPr>
            <a:spLocks noGrp="1" noRot="1" noChangeAspect="1" noChangeArrowheads="1" noTextEdit="1"/>
          </p:cNvSpPr>
          <p:nvPr>
            <p:ph type="sldImg"/>
          </p:nvPr>
        </p:nvSpPr>
        <p:spPr>
          <a:xfrm>
            <a:off x="139700" y="768350"/>
            <a:ext cx="6819900" cy="3836988"/>
          </a:xfrm>
          <a:ln/>
        </p:spPr>
      </p:sp>
      <p:sp>
        <p:nvSpPr>
          <p:cNvPr id="38400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9989012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54ABF848-1F56-45FA-9ECE-695964A69718}" type="slidenum">
              <a:rPr lang="fr-FR"/>
              <a:pPr/>
              <a:t>166</a:t>
            </a:fld>
            <a:endParaRPr lang="fr-FR"/>
          </a:p>
        </p:txBody>
      </p:sp>
      <p:sp>
        <p:nvSpPr>
          <p:cNvPr id="391170" name="Rectangle 2"/>
          <p:cNvSpPr>
            <a:spLocks noGrp="1" noRot="1" noChangeAspect="1" noChangeArrowheads="1" noTextEdit="1"/>
          </p:cNvSpPr>
          <p:nvPr>
            <p:ph type="sldImg"/>
          </p:nvPr>
        </p:nvSpPr>
        <p:spPr>
          <a:xfrm>
            <a:off x="139700" y="768350"/>
            <a:ext cx="6819900" cy="3836988"/>
          </a:xfrm>
          <a:ln/>
        </p:spPr>
      </p:sp>
      <p:sp>
        <p:nvSpPr>
          <p:cNvPr id="39117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869056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161E51C1-77CB-40CF-935C-1F18D351BCBC}" type="slidenum">
              <a:rPr lang="fr-FR"/>
              <a:pPr/>
              <a:t>167</a:t>
            </a:fld>
            <a:endParaRPr lang="fr-FR"/>
          </a:p>
        </p:txBody>
      </p:sp>
      <p:sp>
        <p:nvSpPr>
          <p:cNvPr id="392194" name="Rectangle 2"/>
          <p:cNvSpPr>
            <a:spLocks noGrp="1" noRot="1" noChangeAspect="1" noChangeArrowheads="1" noTextEdit="1"/>
          </p:cNvSpPr>
          <p:nvPr>
            <p:ph type="sldImg"/>
          </p:nvPr>
        </p:nvSpPr>
        <p:spPr>
          <a:xfrm>
            <a:off x="139700" y="768350"/>
            <a:ext cx="6819900" cy="3836988"/>
          </a:xfrm>
          <a:ln/>
        </p:spPr>
      </p:sp>
      <p:sp>
        <p:nvSpPr>
          <p:cNvPr id="39219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0009134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9210FB5B-132D-4264-A5A1-650CAD90FCF2}" type="slidenum">
              <a:rPr lang="fr-FR"/>
              <a:pPr/>
              <a:t>168</a:t>
            </a:fld>
            <a:endParaRPr lang="fr-FR"/>
          </a:p>
        </p:txBody>
      </p:sp>
      <p:sp>
        <p:nvSpPr>
          <p:cNvPr id="393218" name="Rectangle 2"/>
          <p:cNvSpPr>
            <a:spLocks noGrp="1" noRot="1" noChangeAspect="1" noChangeArrowheads="1" noTextEdit="1"/>
          </p:cNvSpPr>
          <p:nvPr>
            <p:ph type="sldImg"/>
          </p:nvPr>
        </p:nvSpPr>
        <p:spPr>
          <a:xfrm>
            <a:off x="139700" y="768350"/>
            <a:ext cx="6819900" cy="3836988"/>
          </a:xfrm>
          <a:ln/>
        </p:spPr>
      </p:sp>
      <p:sp>
        <p:nvSpPr>
          <p:cNvPr id="39321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4777287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E1F9EE5C-C17A-4A7A-A065-9F1E2B2B9578}" type="slidenum">
              <a:rPr lang="fr-FR"/>
              <a:pPr/>
              <a:t>169</a:t>
            </a:fld>
            <a:endParaRPr lang="fr-FR"/>
          </a:p>
        </p:txBody>
      </p:sp>
      <p:sp>
        <p:nvSpPr>
          <p:cNvPr id="394242" name="Rectangle 2"/>
          <p:cNvSpPr>
            <a:spLocks noGrp="1" noRot="1" noChangeAspect="1" noChangeArrowheads="1" noTextEdit="1"/>
          </p:cNvSpPr>
          <p:nvPr>
            <p:ph type="sldImg"/>
          </p:nvPr>
        </p:nvSpPr>
        <p:spPr>
          <a:xfrm>
            <a:off x="139700" y="768350"/>
            <a:ext cx="6819900" cy="3836988"/>
          </a:xfrm>
          <a:ln/>
        </p:spPr>
      </p:sp>
      <p:sp>
        <p:nvSpPr>
          <p:cNvPr id="39424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274275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AA1A77B9-1D55-4248-93F0-0C1A93901B80}" type="slidenum">
              <a:rPr lang="fr-FR"/>
              <a:pPr/>
              <a:t>170</a:t>
            </a:fld>
            <a:endParaRPr lang="fr-FR"/>
          </a:p>
        </p:txBody>
      </p:sp>
      <p:sp>
        <p:nvSpPr>
          <p:cNvPr id="395266" name="Rectangle 2"/>
          <p:cNvSpPr>
            <a:spLocks noGrp="1" noRot="1" noChangeAspect="1" noChangeArrowheads="1" noTextEdit="1"/>
          </p:cNvSpPr>
          <p:nvPr>
            <p:ph type="sldImg"/>
          </p:nvPr>
        </p:nvSpPr>
        <p:spPr>
          <a:xfrm>
            <a:off x="139700" y="768350"/>
            <a:ext cx="6819900" cy="3836988"/>
          </a:xfrm>
          <a:ln/>
        </p:spPr>
      </p:sp>
      <p:sp>
        <p:nvSpPr>
          <p:cNvPr id="39526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8019129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0732AADF-2DBC-4FA8-940D-BC51E5FF82DA}" type="slidenum">
              <a:rPr lang="fr-FR"/>
              <a:pPr/>
              <a:t>171</a:t>
            </a:fld>
            <a:endParaRPr lang="fr-FR"/>
          </a:p>
        </p:txBody>
      </p:sp>
      <p:sp>
        <p:nvSpPr>
          <p:cNvPr id="396290" name="Rectangle 2"/>
          <p:cNvSpPr>
            <a:spLocks noGrp="1" noRot="1" noChangeAspect="1" noChangeArrowheads="1" noTextEdit="1"/>
          </p:cNvSpPr>
          <p:nvPr>
            <p:ph type="sldImg"/>
          </p:nvPr>
        </p:nvSpPr>
        <p:spPr>
          <a:xfrm>
            <a:off x="139700" y="768350"/>
            <a:ext cx="6819900" cy="3836988"/>
          </a:xfrm>
          <a:ln/>
        </p:spPr>
      </p:sp>
      <p:sp>
        <p:nvSpPr>
          <p:cNvPr id="39629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530341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86177F97-B818-7142-82AE-A3526804469A}" type="slidenum">
              <a:rPr lang="fr-FR" altLang="fr-FR" sz="1300"/>
              <a:pPr/>
              <a:t>27</a:t>
            </a:fld>
            <a:endParaRPr lang="fr-FR" altLang="fr-FR" sz="13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10080602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C5A4E411-A4F4-4264-A279-35CAA94FE7DA}" type="slidenum">
              <a:rPr lang="fr-FR"/>
              <a:pPr/>
              <a:t>172</a:t>
            </a:fld>
            <a:endParaRPr lang="fr-FR"/>
          </a:p>
        </p:txBody>
      </p:sp>
      <p:sp>
        <p:nvSpPr>
          <p:cNvPr id="397314" name="Rectangle 2"/>
          <p:cNvSpPr>
            <a:spLocks noGrp="1" noRot="1" noChangeAspect="1" noChangeArrowheads="1" noTextEdit="1"/>
          </p:cNvSpPr>
          <p:nvPr>
            <p:ph type="sldImg"/>
          </p:nvPr>
        </p:nvSpPr>
        <p:spPr>
          <a:xfrm>
            <a:off x="139700" y="768350"/>
            <a:ext cx="6819900" cy="3836988"/>
          </a:xfrm>
          <a:ln/>
        </p:spPr>
      </p:sp>
      <p:sp>
        <p:nvSpPr>
          <p:cNvPr id="39731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4820424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FC599B88-E640-4D6E-B6AE-9B921EF36196}" type="slidenum">
              <a:rPr lang="fr-FR"/>
              <a:pPr/>
              <a:t>173</a:t>
            </a:fld>
            <a:endParaRPr lang="fr-FR"/>
          </a:p>
        </p:txBody>
      </p:sp>
      <p:sp>
        <p:nvSpPr>
          <p:cNvPr id="398338" name="Rectangle 2"/>
          <p:cNvSpPr>
            <a:spLocks noGrp="1" noRot="1" noChangeAspect="1" noChangeArrowheads="1" noTextEdit="1"/>
          </p:cNvSpPr>
          <p:nvPr>
            <p:ph type="sldImg"/>
          </p:nvPr>
        </p:nvSpPr>
        <p:spPr>
          <a:xfrm>
            <a:off x="139700" y="768350"/>
            <a:ext cx="6819900" cy="3836988"/>
          </a:xfrm>
          <a:ln/>
        </p:spPr>
      </p:sp>
      <p:sp>
        <p:nvSpPr>
          <p:cNvPr id="39833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193823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ACF8B066-FFBD-4B78-ADB2-66A7EC3FFDC8}" type="slidenum">
              <a:rPr lang="fr-FR"/>
              <a:pPr/>
              <a:t>174</a:t>
            </a:fld>
            <a:endParaRPr lang="fr-FR"/>
          </a:p>
        </p:txBody>
      </p:sp>
      <p:sp>
        <p:nvSpPr>
          <p:cNvPr id="399362" name="Rectangle 2"/>
          <p:cNvSpPr>
            <a:spLocks noGrp="1" noRot="1" noChangeAspect="1" noChangeArrowheads="1" noTextEdit="1"/>
          </p:cNvSpPr>
          <p:nvPr>
            <p:ph type="sldImg"/>
          </p:nvPr>
        </p:nvSpPr>
        <p:spPr>
          <a:xfrm>
            <a:off x="139700" y="768350"/>
            <a:ext cx="6819900" cy="3836988"/>
          </a:xfrm>
          <a:ln/>
        </p:spPr>
      </p:sp>
      <p:sp>
        <p:nvSpPr>
          <p:cNvPr id="39936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633565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D99CA8E3-795C-4A33-841A-23CFDF86E7D0}" type="slidenum">
              <a:rPr lang="fr-FR"/>
              <a:pPr/>
              <a:t>175</a:t>
            </a:fld>
            <a:endParaRPr lang="fr-FR"/>
          </a:p>
        </p:txBody>
      </p:sp>
      <p:sp>
        <p:nvSpPr>
          <p:cNvPr id="400386" name="Rectangle 2"/>
          <p:cNvSpPr>
            <a:spLocks noGrp="1" noRot="1" noChangeAspect="1" noChangeArrowheads="1" noTextEdit="1"/>
          </p:cNvSpPr>
          <p:nvPr>
            <p:ph type="sldImg"/>
          </p:nvPr>
        </p:nvSpPr>
        <p:spPr>
          <a:xfrm>
            <a:off x="139700" y="768350"/>
            <a:ext cx="6819900" cy="3836988"/>
          </a:xfrm>
          <a:ln/>
        </p:spPr>
      </p:sp>
      <p:sp>
        <p:nvSpPr>
          <p:cNvPr id="40038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7293099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A0139FAC-AB69-4BBA-B12D-C305E8B51F6C}" type="slidenum">
              <a:rPr lang="fr-FR"/>
              <a:pPr/>
              <a:t>176</a:t>
            </a:fld>
            <a:endParaRPr lang="fr-FR"/>
          </a:p>
        </p:txBody>
      </p:sp>
      <p:sp>
        <p:nvSpPr>
          <p:cNvPr id="401410" name="Rectangle 2"/>
          <p:cNvSpPr>
            <a:spLocks noGrp="1" noRot="1" noChangeAspect="1" noChangeArrowheads="1" noTextEdit="1"/>
          </p:cNvSpPr>
          <p:nvPr>
            <p:ph type="sldImg"/>
          </p:nvPr>
        </p:nvSpPr>
        <p:spPr>
          <a:xfrm>
            <a:off x="139700" y="768350"/>
            <a:ext cx="6819900" cy="3836988"/>
          </a:xfrm>
          <a:ln/>
        </p:spPr>
      </p:sp>
      <p:sp>
        <p:nvSpPr>
          <p:cNvPr id="40141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80073688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D30119B5-47D8-4C84-82BF-73F32D93B252}" type="slidenum">
              <a:rPr lang="fr-FR"/>
              <a:pPr/>
              <a:t>177</a:t>
            </a:fld>
            <a:endParaRPr lang="fr-FR"/>
          </a:p>
        </p:txBody>
      </p:sp>
      <p:sp>
        <p:nvSpPr>
          <p:cNvPr id="402434" name="Rectangle 2"/>
          <p:cNvSpPr>
            <a:spLocks noGrp="1" noRot="1" noChangeAspect="1" noChangeArrowheads="1" noTextEdit="1"/>
          </p:cNvSpPr>
          <p:nvPr>
            <p:ph type="sldImg"/>
          </p:nvPr>
        </p:nvSpPr>
        <p:spPr>
          <a:xfrm>
            <a:off x="139700" y="768350"/>
            <a:ext cx="6819900" cy="3836988"/>
          </a:xfrm>
          <a:ln/>
        </p:spPr>
      </p:sp>
      <p:sp>
        <p:nvSpPr>
          <p:cNvPr id="40243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912634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D9402E48-26CB-4580-BED6-C6132784231D}" type="slidenum">
              <a:rPr lang="fr-FR"/>
              <a:pPr/>
              <a:t>178</a:t>
            </a:fld>
            <a:endParaRPr lang="fr-FR"/>
          </a:p>
        </p:txBody>
      </p:sp>
      <p:sp>
        <p:nvSpPr>
          <p:cNvPr id="403458" name="Rectangle 2"/>
          <p:cNvSpPr>
            <a:spLocks noGrp="1" noRot="1" noChangeAspect="1" noChangeArrowheads="1" noTextEdit="1"/>
          </p:cNvSpPr>
          <p:nvPr>
            <p:ph type="sldImg"/>
          </p:nvPr>
        </p:nvSpPr>
        <p:spPr>
          <a:xfrm>
            <a:off x="139700" y="768350"/>
            <a:ext cx="6819900" cy="3836988"/>
          </a:xfrm>
          <a:ln/>
        </p:spPr>
      </p:sp>
      <p:sp>
        <p:nvSpPr>
          <p:cNvPr id="40345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704686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5A6FDD27-77AA-4245-9556-4531FE5ED9CA}" type="slidenum">
              <a:rPr lang="fr-FR"/>
              <a:pPr/>
              <a:t>179</a:t>
            </a:fld>
            <a:endParaRPr lang="fr-FR"/>
          </a:p>
        </p:txBody>
      </p:sp>
      <p:sp>
        <p:nvSpPr>
          <p:cNvPr id="404482" name="Rectangle 2"/>
          <p:cNvSpPr>
            <a:spLocks noGrp="1" noRot="1" noChangeAspect="1" noChangeArrowheads="1" noTextEdit="1"/>
          </p:cNvSpPr>
          <p:nvPr>
            <p:ph type="sldImg"/>
          </p:nvPr>
        </p:nvSpPr>
        <p:spPr>
          <a:xfrm>
            <a:off x="139700" y="768350"/>
            <a:ext cx="6819900" cy="3836988"/>
          </a:xfrm>
          <a:ln/>
        </p:spPr>
      </p:sp>
      <p:sp>
        <p:nvSpPr>
          <p:cNvPr id="40448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7163292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76A3949D-7799-4046-A312-662EA691029C}" type="slidenum">
              <a:rPr lang="fr-FR"/>
              <a:pPr/>
              <a:t>180</a:t>
            </a:fld>
            <a:endParaRPr lang="fr-FR"/>
          </a:p>
        </p:txBody>
      </p:sp>
      <p:sp>
        <p:nvSpPr>
          <p:cNvPr id="405506" name="Rectangle 2"/>
          <p:cNvSpPr>
            <a:spLocks noGrp="1" noRot="1" noChangeAspect="1" noChangeArrowheads="1" noTextEdit="1"/>
          </p:cNvSpPr>
          <p:nvPr>
            <p:ph type="sldImg"/>
          </p:nvPr>
        </p:nvSpPr>
        <p:spPr>
          <a:xfrm>
            <a:off x="139700" y="768350"/>
            <a:ext cx="6819900" cy="3836988"/>
          </a:xfrm>
          <a:ln/>
        </p:spPr>
      </p:sp>
      <p:sp>
        <p:nvSpPr>
          <p:cNvPr id="40550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4435251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A5020CFC-0376-4382-A3CF-4764B33B708A}" type="slidenum">
              <a:rPr lang="fr-FR"/>
              <a:pPr/>
              <a:t>181</a:t>
            </a:fld>
            <a:endParaRPr lang="fr-FR"/>
          </a:p>
        </p:txBody>
      </p:sp>
      <p:sp>
        <p:nvSpPr>
          <p:cNvPr id="406530" name="Rectangle 2"/>
          <p:cNvSpPr>
            <a:spLocks noGrp="1" noRot="1" noChangeAspect="1" noChangeArrowheads="1" noTextEdit="1"/>
          </p:cNvSpPr>
          <p:nvPr>
            <p:ph type="sldImg"/>
          </p:nvPr>
        </p:nvSpPr>
        <p:spPr>
          <a:xfrm>
            <a:off x="139700" y="768350"/>
            <a:ext cx="6819900" cy="3836988"/>
          </a:xfrm>
          <a:ln/>
        </p:spPr>
      </p:sp>
      <p:sp>
        <p:nvSpPr>
          <p:cNvPr id="40653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88884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336D0990-BA99-844D-B7E4-DE1DE7F94AED}" type="slidenum">
              <a:rPr lang="fr-FR" altLang="fr-FR" sz="1300"/>
              <a:pPr/>
              <a:t>33</a:t>
            </a:fld>
            <a:endParaRPr lang="fr-FR" altLang="fr-FR" sz="1300"/>
          </a:p>
        </p:txBody>
      </p:sp>
      <p:sp>
        <p:nvSpPr>
          <p:cNvPr id="32771" name="Rectangle 2"/>
          <p:cNvSpPr>
            <a:spLocks noGrp="1" noRot="1" noChangeAspect="1" noChangeArrowheads="1" noTextEdit="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r>
              <a:rPr lang="fr-FR" altLang="fr-FR">
                <a:latin typeface="Times New Roman" charset="0"/>
                <a:ea typeface="ＭＳ Ｐゴシック" charset="-128"/>
              </a:rPr>
              <a:t>Classement de Booz Allen selon le degré d</a:t>
            </a:r>
            <a:r>
              <a:rPr lang="ja-JP" altLang="fr-FR">
                <a:latin typeface="Times New Roman" charset="0"/>
                <a:ea typeface="ＭＳ Ｐゴシック" charset="-128"/>
              </a:rPr>
              <a:t>’</a:t>
            </a:r>
            <a:r>
              <a:rPr lang="fr-FR" altLang="ja-JP">
                <a:latin typeface="Times New Roman" charset="0"/>
                <a:ea typeface="ＭＳ Ｐゴシック" charset="-128"/>
              </a:rPr>
              <a:t>innovation. Les innovations radicales ne représentent que 10% de ces produits.</a:t>
            </a:r>
          </a:p>
          <a:p>
            <a:r>
              <a:rPr lang="fr-FR" altLang="fr-FR">
                <a:latin typeface="Times New Roman" charset="0"/>
                <a:ea typeface="ＭＳ Ｐゴシック" charset="-128"/>
              </a:rPr>
              <a:t>Innovation radicale : Actimel, la dose santé du matin de chez Danone, à base de lactobacillus casei, vendu en format mini bouteille.</a:t>
            </a:r>
          </a:p>
          <a:p>
            <a:r>
              <a:rPr lang="fr-FR" altLang="fr-FR">
                <a:latin typeface="Times New Roman" charset="0"/>
                <a:ea typeface="ＭＳ Ｐゴシック" charset="-128"/>
              </a:rPr>
              <a:t>Nouvelles marques : elles permettent à une entreprise de s</a:t>
            </a:r>
            <a:r>
              <a:rPr lang="ja-JP" altLang="fr-FR">
                <a:latin typeface="Times New Roman" charset="0"/>
                <a:ea typeface="ＭＳ Ｐゴシック" charset="-128"/>
              </a:rPr>
              <a:t>’</a:t>
            </a:r>
            <a:r>
              <a:rPr lang="fr-FR" altLang="ja-JP">
                <a:latin typeface="Times New Roman" charset="0"/>
                <a:ea typeface="ＭＳ Ｐゴシック" charset="-128"/>
              </a:rPr>
              <a:t>implanter sur un marché existant (ex : Virgin Cola)</a:t>
            </a:r>
          </a:p>
          <a:p>
            <a:r>
              <a:rPr lang="fr-FR" altLang="fr-FR">
                <a:latin typeface="Times New Roman" charset="0"/>
                <a:ea typeface="ＭＳ Ｐゴシック" charset="-128"/>
              </a:rPr>
              <a:t>Extensions de gamme :  prolongent une ligne de produit déjà implantée (ex : le parfum violette de chez Mir)</a:t>
            </a:r>
          </a:p>
          <a:p>
            <a:r>
              <a:rPr lang="fr-FR" altLang="fr-FR">
                <a:latin typeface="Times New Roman" charset="0"/>
                <a:ea typeface="ＭＳ Ｐゴシック" charset="-128"/>
              </a:rPr>
              <a:t>Les améliorations de produit : elles renforcent les performances du produit ou la qualité du produit (ex : les nouvelles recettes, plus de cacao…)</a:t>
            </a:r>
          </a:p>
          <a:p>
            <a:r>
              <a:rPr lang="fr-FR" altLang="fr-FR">
                <a:latin typeface="Times New Roman" charset="0"/>
                <a:ea typeface="ＭＳ Ｐゴシック" charset="-128"/>
              </a:rPr>
              <a:t>Les repositionnements : enseigne André</a:t>
            </a:r>
          </a:p>
          <a:p>
            <a:r>
              <a:rPr lang="fr-FR" altLang="fr-FR">
                <a:latin typeface="Times New Roman" charset="0"/>
                <a:ea typeface="ＭＳ Ｐゴシック" charset="-128"/>
              </a:rPr>
              <a:t>Les nouveaux produits moins chers : les produits Leader Price.</a:t>
            </a:r>
          </a:p>
          <a:p>
            <a:endParaRPr lang="fr-FR" altLang="fr-FR">
              <a:latin typeface="Times New Roman" charset="0"/>
              <a:ea typeface="ＭＳ Ｐゴシック" charset="-128"/>
            </a:endParaRPr>
          </a:p>
          <a:p>
            <a:r>
              <a:rPr lang="fr-FR" altLang="fr-FR">
                <a:latin typeface="Times New Roman" charset="0"/>
                <a:ea typeface="ＭＳ Ｐゴシック" charset="-128"/>
              </a:rPr>
              <a:t>Autre catégorisation :</a:t>
            </a:r>
          </a:p>
          <a:p>
            <a:r>
              <a:rPr lang="fr-FR" altLang="fr-FR">
                <a:latin typeface="Times New Roman" charset="0"/>
                <a:ea typeface="ＭＳ Ｐゴシック" charset="-128"/>
              </a:rPr>
              <a:t>Sur 34 500 références dans la grande distribution, 44% sont des me-too, 38% ont seulement un nouveau packaging (repositionnement ou amélioration de produit), 15% sont des nouvelles variétés de produits existants, 3 % seulement répondent à de vrais nouveaux besoins.</a:t>
            </a:r>
          </a:p>
        </p:txBody>
      </p:sp>
    </p:spTree>
    <p:extLst>
      <p:ext uri="{BB962C8B-B14F-4D97-AF65-F5344CB8AC3E}">
        <p14:creationId xmlns:p14="http://schemas.microsoft.com/office/powerpoint/2010/main" val="5149571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133A4944-2E00-4731-ACE0-BC223F6A6C12}" type="slidenum">
              <a:rPr lang="fr-FR"/>
              <a:pPr/>
              <a:t>182</a:t>
            </a:fld>
            <a:endParaRPr lang="fr-FR"/>
          </a:p>
        </p:txBody>
      </p:sp>
      <p:sp>
        <p:nvSpPr>
          <p:cNvPr id="407554" name="Rectangle 2"/>
          <p:cNvSpPr>
            <a:spLocks noGrp="1" noRot="1" noChangeAspect="1" noChangeArrowheads="1" noTextEdit="1"/>
          </p:cNvSpPr>
          <p:nvPr>
            <p:ph type="sldImg"/>
          </p:nvPr>
        </p:nvSpPr>
        <p:spPr>
          <a:xfrm>
            <a:off x="139700" y="768350"/>
            <a:ext cx="6819900" cy="3836988"/>
          </a:xfrm>
          <a:ln/>
        </p:spPr>
      </p:sp>
      <p:sp>
        <p:nvSpPr>
          <p:cNvPr id="40755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6817617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3F20E8FF-30CA-4D09-8ADF-16546E6B18A8}" type="slidenum">
              <a:rPr lang="fr-FR"/>
              <a:pPr/>
              <a:t>183</a:t>
            </a:fld>
            <a:endParaRPr lang="fr-FR"/>
          </a:p>
        </p:txBody>
      </p:sp>
      <p:sp>
        <p:nvSpPr>
          <p:cNvPr id="408578" name="Rectangle 2"/>
          <p:cNvSpPr>
            <a:spLocks noGrp="1" noRot="1" noChangeAspect="1" noChangeArrowheads="1" noTextEdit="1"/>
          </p:cNvSpPr>
          <p:nvPr>
            <p:ph type="sldImg"/>
          </p:nvPr>
        </p:nvSpPr>
        <p:spPr>
          <a:xfrm>
            <a:off x="139700" y="768350"/>
            <a:ext cx="6819900" cy="3836988"/>
          </a:xfrm>
          <a:ln/>
        </p:spPr>
      </p:sp>
      <p:sp>
        <p:nvSpPr>
          <p:cNvPr id="40857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720252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1A3D1D4C-D4A7-4829-A8B0-85C6F324B782}" type="slidenum">
              <a:rPr lang="fr-FR"/>
              <a:pPr/>
              <a:t>184</a:t>
            </a:fld>
            <a:endParaRPr lang="fr-FR"/>
          </a:p>
        </p:txBody>
      </p:sp>
      <p:sp>
        <p:nvSpPr>
          <p:cNvPr id="410626" name="Rectangle 2"/>
          <p:cNvSpPr>
            <a:spLocks noGrp="1" noRot="1" noChangeAspect="1" noChangeArrowheads="1" noTextEdit="1"/>
          </p:cNvSpPr>
          <p:nvPr>
            <p:ph type="sldImg"/>
          </p:nvPr>
        </p:nvSpPr>
        <p:spPr>
          <a:xfrm>
            <a:off x="139700" y="768350"/>
            <a:ext cx="6819900" cy="3836988"/>
          </a:xfrm>
          <a:ln/>
        </p:spPr>
      </p:sp>
      <p:sp>
        <p:nvSpPr>
          <p:cNvPr id="41062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6667280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3CDC3088-F464-4E41-B3FA-E63B9BDB8861}" type="slidenum">
              <a:rPr lang="fr-FR"/>
              <a:pPr/>
              <a:t>185</a:t>
            </a:fld>
            <a:endParaRPr lang="fr-FR"/>
          </a:p>
        </p:txBody>
      </p:sp>
      <p:sp>
        <p:nvSpPr>
          <p:cNvPr id="412674" name="Rectangle 2"/>
          <p:cNvSpPr>
            <a:spLocks noGrp="1" noRot="1" noChangeAspect="1" noChangeArrowheads="1" noTextEdit="1"/>
          </p:cNvSpPr>
          <p:nvPr>
            <p:ph type="sldImg"/>
          </p:nvPr>
        </p:nvSpPr>
        <p:spPr>
          <a:xfrm>
            <a:off x="139700" y="768350"/>
            <a:ext cx="6819900" cy="3836988"/>
          </a:xfrm>
          <a:ln/>
        </p:spPr>
      </p:sp>
      <p:sp>
        <p:nvSpPr>
          <p:cNvPr id="41267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0673695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AE99D0EB-7373-47F7-9751-067420A85BEA}" type="slidenum">
              <a:rPr lang="fr-FR"/>
              <a:pPr/>
              <a:t>186</a:t>
            </a:fld>
            <a:endParaRPr lang="fr-FR"/>
          </a:p>
        </p:txBody>
      </p:sp>
      <p:sp>
        <p:nvSpPr>
          <p:cNvPr id="413698" name="Rectangle 2"/>
          <p:cNvSpPr>
            <a:spLocks noGrp="1" noRot="1" noChangeAspect="1" noChangeArrowheads="1" noTextEdit="1"/>
          </p:cNvSpPr>
          <p:nvPr>
            <p:ph type="sldImg"/>
          </p:nvPr>
        </p:nvSpPr>
        <p:spPr>
          <a:xfrm>
            <a:off x="139700" y="768350"/>
            <a:ext cx="6819900" cy="3836988"/>
          </a:xfrm>
          <a:ln/>
        </p:spPr>
      </p:sp>
      <p:sp>
        <p:nvSpPr>
          <p:cNvPr id="41369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071856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7E30FD5A-4D50-46C9-8798-F8FDC4231E3A}" type="slidenum">
              <a:rPr lang="fr-FR"/>
              <a:pPr/>
              <a:t>187</a:t>
            </a:fld>
            <a:endParaRPr lang="fr-FR"/>
          </a:p>
        </p:txBody>
      </p:sp>
      <p:sp>
        <p:nvSpPr>
          <p:cNvPr id="414722" name="Rectangle 2"/>
          <p:cNvSpPr>
            <a:spLocks noGrp="1" noRot="1" noChangeAspect="1" noChangeArrowheads="1" noTextEdit="1"/>
          </p:cNvSpPr>
          <p:nvPr>
            <p:ph type="sldImg"/>
          </p:nvPr>
        </p:nvSpPr>
        <p:spPr>
          <a:xfrm>
            <a:off x="139700" y="768350"/>
            <a:ext cx="6819900" cy="3836988"/>
          </a:xfrm>
          <a:ln/>
        </p:spPr>
      </p:sp>
      <p:sp>
        <p:nvSpPr>
          <p:cNvPr id="41472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4037854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FBBD185A-86EC-497E-BFC0-ACB68D4198B0}" type="slidenum">
              <a:rPr lang="fr-FR"/>
              <a:pPr/>
              <a:t>188</a:t>
            </a:fld>
            <a:endParaRPr lang="fr-FR"/>
          </a:p>
        </p:txBody>
      </p:sp>
      <p:sp>
        <p:nvSpPr>
          <p:cNvPr id="415746" name="Rectangle 2"/>
          <p:cNvSpPr>
            <a:spLocks noGrp="1" noRot="1" noChangeAspect="1" noChangeArrowheads="1" noTextEdit="1"/>
          </p:cNvSpPr>
          <p:nvPr>
            <p:ph type="sldImg"/>
          </p:nvPr>
        </p:nvSpPr>
        <p:spPr>
          <a:xfrm>
            <a:off x="139700" y="768350"/>
            <a:ext cx="6819900" cy="3836988"/>
          </a:xfrm>
          <a:ln/>
        </p:spPr>
      </p:sp>
      <p:sp>
        <p:nvSpPr>
          <p:cNvPr id="41574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708822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08C96B08-A3BE-4B83-B4F6-B3651E6D9FDE}" type="slidenum">
              <a:rPr lang="fr-FR"/>
              <a:pPr/>
              <a:t>189</a:t>
            </a:fld>
            <a:endParaRPr lang="fr-FR"/>
          </a:p>
        </p:txBody>
      </p:sp>
      <p:sp>
        <p:nvSpPr>
          <p:cNvPr id="416770" name="Rectangle 2"/>
          <p:cNvSpPr>
            <a:spLocks noGrp="1" noRot="1" noChangeAspect="1" noChangeArrowheads="1" noTextEdit="1"/>
          </p:cNvSpPr>
          <p:nvPr>
            <p:ph type="sldImg"/>
          </p:nvPr>
        </p:nvSpPr>
        <p:spPr>
          <a:xfrm>
            <a:off x="139700" y="768350"/>
            <a:ext cx="6819900" cy="3836988"/>
          </a:xfrm>
          <a:ln/>
        </p:spPr>
      </p:sp>
      <p:sp>
        <p:nvSpPr>
          <p:cNvPr id="41677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8107236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0E473687-532B-46EE-BACE-83F5B4CE9F34}" type="slidenum">
              <a:rPr lang="fr-FR"/>
              <a:pPr/>
              <a:t>190</a:t>
            </a:fld>
            <a:endParaRPr lang="fr-FR"/>
          </a:p>
        </p:txBody>
      </p:sp>
      <p:sp>
        <p:nvSpPr>
          <p:cNvPr id="417794" name="Rectangle 2"/>
          <p:cNvSpPr>
            <a:spLocks noGrp="1" noRot="1" noChangeAspect="1" noChangeArrowheads="1" noTextEdit="1"/>
          </p:cNvSpPr>
          <p:nvPr>
            <p:ph type="sldImg"/>
          </p:nvPr>
        </p:nvSpPr>
        <p:spPr>
          <a:xfrm>
            <a:off x="139700" y="768350"/>
            <a:ext cx="6819900" cy="3836988"/>
          </a:xfrm>
          <a:ln/>
        </p:spPr>
      </p:sp>
      <p:sp>
        <p:nvSpPr>
          <p:cNvPr id="41779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5125993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109B5AB2-A6A1-427F-A83A-0D1B8B3D979F}" type="slidenum">
              <a:rPr lang="fr-FR"/>
              <a:pPr/>
              <a:t>191</a:t>
            </a:fld>
            <a:endParaRPr lang="fr-FR"/>
          </a:p>
        </p:txBody>
      </p:sp>
      <p:sp>
        <p:nvSpPr>
          <p:cNvPr id="418818" name="Rectangle 2"/>
          <p:cNvSpPr>
            <a:spLocks noGrp="1" noRot="1" noChangeAspect="1" noChangeArrowheads="1" noTextEdit="1"/>
          </p:cNvSpPr>
          <p:nvPr>
            <p:ph type="sldImg"/>
          </p:nvPr>
        </p:nvSpPr>
        <p:spPr>
          <a:xfrm>
            <a:off x="139700" y="768350"/>
            <a:ext cx="6819900" cy="3836988"/>
          </a:xfrm>
          <a:ln/>
        </p:spPr>
      </p:sp>
      <p:sp>
        <p:nvSpPr>
          <p:cNvPr id="41881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925281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30F63693-EBCD-E146-9975-A784E112DEE2}" type="slidenum">
              <a:rPr lang="fr-FR" altLang="fr-FR" sz="1300"/>
              <a:pPr/>
              <a:t>36</a:t>
            </a:fld>
            <a:endParaRPr lang="fr-FR" altLang="fr-FR" sz="1300"/>
          </a:p>
        </p:txBody>
      </p:sp>
      <p:sp>
        <p:nvSpPr>
          <p:cNvPr id="40963" name="Rectangle 2"/>
          <p:cNvSpPr>
            <a:spLocks noGrp="1" noRot="1" noChangeAspect="1" noChangeArrowheads="1" noTextEdit="1"/>
          </p:cNvSpPr>
          <p:nvPr>
            <p:ph type="sldImg"/>
          </p:nvPr>
        </p:nvSpPr>
        <p:spPr>
          <a:solidFill>
            <a:srgbClr val="FFFFFF"/>
          </a:solidFill>
          <a:ln/>
        </p:spPr>
      </p:sp>
      <p:sp>
        <p:nvSpPr>
          <p:cNvPr id="40964" name="Rectangle 3"/>
          <p:cNvSpPr>
            <a:spLocks noGrp="1" noChangeArrowheads="1"/>
          </p:cNvSpPr>
          <p:nvPr>
            <p:ph type="body" idx="1"/>
          </p:nvPr>
        </p:nvSpPr>
        <p:spPr>
          <a:xfrm>
            <a:off x="946150" y="5032375"/>
            <a:ext cx="5210175" cy="4605338"/>
          </a:xfrm>
          <a:solidFill>
            <a:srgbClr val="FFFFFF"/>
          </a:solidFill>
          <a:ln>
            <a:solidFill>
              <a:srgbClr val="000000"/>
            </a:solidFill>
          </a:ln>
        </p:spPr>
        <p:txBody>
          <a:bodyPr/>
          <a:lstStyle/>
          <a:p>
            <a:r>
              <a:rPr lang="fr-FR" altLang="fr-FR" sz="1600">
                <a:latin typeface="Times New Roman" charset="0"/>
                <a:ea typeface="ＭＳ Ｐゴシック" charset="-128"/>
              </a:rPr>
              <a:t>Il existe une prime à l</a:t>
            </a:r>
            <a:r>
              <a:rPr lang="ja-JP" altLang="fr-FR" sz="1600">
                <a:latin typeface="Times New Roman" charset="0"/>
                <a:ea typeface="ＭＳ Ｐゴシック" charset="-128"/>
              </a:rPr>
              <a:t>’</a:t>
            </a:r>
            <a:r>
              <a:rPr lang="fr-FR" altLang="ja-JP" sz="1600">
                <a:latin typeface="Times New Roman" charset="0"/>
                <a:ea typeface="ＭＳ Ｐゴシック" charset="-128"/>
              </a:rPr>
              <a:t>innovation :</a:t>
            </a:r>
          </a:p>
          <a:p>
            <a:pPr>
              <a:buFontTx/>
              <a:buChar char="-"/>
            </a:pPr>
            <a:r>
              <a:rPr lang="fr-FR" altLang="fr-FR" sz="1600">
                <a:latin typeface="Times New Roman" charset="0"/>
                <a:ea typeface="ＭＳ Ｐゴシック" charset="-128"/>
              </a:rPr>
              <a:t>On crée l</a:t>
            </a:r>
            <a:r>
              <a:rPr lang="ja-JP" altLang="fr-FR" sz="1600">
                <a:latin typeface="Times New Roman" charset="0"/>
                <a:ea typeface="ＭＳ Ｐゴシック" charset="-128"/>
              </a:rPr>
              <a:t>’</a:t>
            </a:r>
            <a:r>
              <a:rPr lang="fr-FR" altLang="ja-JP" sz="1600">
                <a:latin typeface="Times New Roman" charset="0"/>
                <a:ea typeface="ＭＳ Ｐゴシック" charset="-128"/>
              </a:rPr>
              <a:t>image de référence pour le consommateur</a:t>
            </a:r>
          </a:p>
          <a:p>
            <a:pPr>
              <a:buFontTx/>
              <a:buChar char="-"/>
            </a:pPr>
            <a:r>
              <a:rPr lang="fr-FR" altLang="fr-FR" sz="1600">
                <a:latin typeface="Times New Roman" charset="0"/>
                <a:ea typeface="ＭＳ Ｐゴシック" charset="-128"/>
              </a:rPr>
              <a:t>On couvre en premier le potentiel de distribution</a:t>
            </a:r>
          </a:p>
          <a:p>
            <a:pPr>
              <a:buFontTx/>
              <a:buChar char="-"/>
            </a:pPr>
            <a:r>
              <a:rPr lang="fr-FR" altLang="fr-FR" sz="1600">
                <a:latin typeface="Times New Roman" charset="0"/>
                <a:ea typeface="ＭＳ Ｐゴシック" charset="-128"/>
              </a:rPr>
              <a:t>On peut verrouiller l</a:t>
            </a:r>
            <a:r>
              <a:rPr lang="ja-JP" altLang="fr-FR" sz="1600">
                <a:latin typeface="Times New Roman" charset="0"/>
                <a:ea typeface="ＭＳ Ｐゴシック" charset="-128"/>
              </a:rPr>
              <a:t>’</a:t>
            </a:r>
            <a:r>
              <a:rPr lang="fr-FR" altLang="ja-JP" sz="1600">
                <a:latin typeface="Times New Roman" charset="0"/>
                <a:ea typeface="ＭＳ Ｐゴシック" charset="-128"/>
              </a:rPr>
              <a:t>entrée sur le marché, en déposant par exemple des brevets ou en négociant des contrats d</a:t>
            </a:r>
            <a:r>
              <a:rPr lang="ja-JP" altLang="fr-FR" sz="1600">
                <a:latin typeface="Times New Roman" charset="0"/>
                <a:ea typeface="ＭＳ Ｐゴシック" charset="-128"/>
              </a:rPr>
              <a:t>’</a:t>
            </a:r>
            <a:r>
              <a:rPr lang="fr-FR" altLang="ja-JP" sz="1600">
                <a:latin typeface="Times New Roman" charset="0"/>
                <a:ea typeface="ＭＳ Ｐゴシック" charset="-128"/>
              </a:rPr>
              <a:t>exclusivité avec des fournisseurs stratégiques</a:t>
            </a:r>
          </a:p>
          <a:p>
            <a:pPr>
              <a:buFontTx/>
              <a:buChar char="-"/>
            </a:pPr>
            <a:endParaRPr lang="fr-FR" altLang="fr-FR" sz="1600">
              <a:latin typeface="Times New Roman" charset="0"/>
              <a:ea typeface="ＭＳ Ｐゴシック" charset="-128"/>
            </a:endParaRPr>
          </a:p>
          <a:p>
            <a:r>
              <a:rPr lang="fr-FR" altLang="fr-FR" sz="1600">
                <a:latin typeface="Times New Roman" charset="0"/>
                <a:ea typeface="ＭＳ Ｐゴシック" charset="-128"/>
              </a:rPr>
              <a:t>Mais l</a:t>
            </a:r>
            <a:r>
              <a:rPr lang="ja-JP" altLang="fr-FR" sz="1600">
                <a:latin typeface="Times New Roman" charset="0"/>
                <a:ea typeface="ＭＳ Ｐゴシック" charset="-128"/>
              </a:rPr>
              <a:t>’</a:t>
            </a:r>
            <a:r>
              <a:rPr lang="fr-FR" altLang="ja-JP" sz="1600">
                <a:latin typeface="Times New Roman" charset="0"/>
                <a:ea typeface="ＭＳ Ｐゴシック" charset="-128"/>
              </a:rPr>
              <a:t>innovation pionnière n</a:t>
            </a:r>
            <a:r>
              <a:rPr lang="ja-JP" altLang="fr-FR" sz="1600">
                <a:latin typeface="Times New Roman" charset="0"/>
                <a:ea typeface="ＭＳ Ｐゴシック" charset="-128"/>
              </a:rPr>
              <a:t>’</a:t>
            </a:r>
            <a:r>
              <a:rPr lang="fr-FR" altLang="ja-JP" sz="1600">
                <a:latin typeface="Times New Roman" charset="0"/>
                <a:ea typeface="ＭＳ Ｐゴシック" charset="-128"/>
              </a:rPr>
              <a:t>est pas une garantie absolue : taux d</a:t>
            </a:r>
            <a:r>
              <a:rPr lang="ja-JP" altLang="fr-FR" sz="1600">
                <a:latin typeface="Times New Roman" charset="0"/>
                <a:ea typeface="ＭＳ Ｐゴシック" charset="-128"/>
              </a:rPr>
              <a:t>’</a:t>
            </a:r>
            <a:r>
              <a:rPr lang="fr-FR" altLang="ja-JP" sz="1600">
                <a:latin typeface="Times New Roman" charset="0"/>
                <a:ea typeface="ＭＳ Ｐゴシック" charset="-128"/>
              </a:rPr>
              <a:t>échec de 47% en moyenne. Les raisons tiennent justement au fait d</a:t>
            </a:r>
            <a:r>
              <a:rPr lang="ja-JP" altLang="fr-FR" sz="1600">
                <a:latin typeface="Times New Roman" charset="0"/>
                <a:ea typeface="ＭＳ Ｐゴシック" charset="-128"/>
              </a:rPr>
              <a:t>’</a:t>
            </a:r>
            <a:r>
              <a:rPr lang="fr-FR" altLang="ja-JP" sz="1600">
                <a:latin typeface="Times New Roman" charset="0"/>
                <a:ea typeface="ＭＳ Ｐゴシック" charset="-128"/>
              </a:rPr>
              <a:t>être premier : le marché n</a:t>
            </a:r>
            <a:r>
              <a:rPr lang="ja-JP" altLang="fr-FR" sz="1600">
                <a:latin typeface="Times New Roman" charset="0"/>
                <a:ea typeface="ＭＳ Ｐゴシック" charset="-128"/>
              </a:rPr>
              <a:t>’</a:t>
            </a:r>
            <a:r>
              <a:rPr lang="fr-FR" altLang="ja-JP" sz="1600">
                <a:latin typeface="Times New Roman" charset="0"/>
                <a:ea typeface="ＭＳ Ｐゴシック" charset="-128"/>
              </a:rPr>
              <a:t>est pas connu, on peut faire des erreurs sur le concept, des erreurs sur l</a:t>
            </a:r>
            <a:r>
              <a:rPr lang="ja-JP" altLang="fr-FR" sz="1600">
                <a:latin typeface="Times New Roman" charset="0"/>
                <a:ea typeface="ＭＳ Ｐゴシック" charset="-128"/>
              </a:rPr>
              <a:t>’</a:t>
            </a:r>
            <a:r>
              <a:rPr lang="fr-FR" altLang="ja-JP" sz="1600">
                <a:latin typeface="Times New Roman" charset="0"/>
                <a:ea typeface="ＭＳ Ｐゴシック" charset="-128"/>
              </a:rPr>
              <a:t>accueil des consommateurs, se tromper sur le prix. Il faut en plus investir lourdement en publicité pour établir la marque et installer la nouveauté produit.</a:t>
            </a:r>
            <a:endParaRPr lang="fr-FR" altLang="fr-FR" sz="1600">
              <a:latin typeface="Times New Roman" charset="0"/>
              <a:ea typeface="ＭＳ Ｐゴシック" charset="-128"/>
            </a:endParaRPr>
          </a:p>
        </p:txBody>
      </p:sp>
    </p:spTree>
    <p:extLst>
      <p:ext uri="{BB962C8B-B14F-4D97-AF65-F5344CB8AC3E}">
        <p14:creationId xmlns:p14="http://schemas.microsoft.com/office/powerpoint/2010/main" val="2088226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11A1E1FE-E1A1-4C55-90DF-CEE7E05AA5A1}" type="slidenum">
              <a:rPr lang="fr-FR"/>
              <a:pPr/>
              <a:t>192</a:t>
            </a:fld>
            <a:endParaRPr lang="fr-FR"/>
          </a:p>
        </p:txBody>
      </p:sp>
      <p:sp>
        <p:nvSpPr>
          <p:cNvPr id="419842" name="Rectangle 2"/>
          <p:cNvSpPr>
            <a:spLocks noGrp="1" noRot="1" noChangeAspect="1" noChangeArrowheads="1" noTextEdit="1"/>
          </p:cNvSpPr>
          <p:nvPr>
            <p:ph type="sldImg"/>
          </p:nvPr>
        </p:nvSpPr>
        <p:spPr>
          <a:xfrm>
            <a:off x="139700" y="768350"/>
            <a:ext cx="6819900" cy="3836988"/>
          </a:xfrm>
          <a:ln/>
        </p:spPr>
      </p:sp>
      <p:sp>
        <p:nvSpPr>
          <p:cNvPr id="41984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12255350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C9ACF856-80CC-4A5E-A91F-1CD962E53150}" type="slidenum">
              <a:rPr lang="fr-FR"/>
              <a:pPr/>
              <a:t>193</a:t>
            </a:fld>
            <a:endParaRPr lang="fr-FR"/>
          </a:p>
        </p:txBody>
      </p:sp>
      <p:sp>
        <p:nvSpPr>
          <p:cNvPr id="420866" name="Rectangle 2"/>
          <p:cNvSpPr>
            <a:spLocks noGrp="1" noRot="1" noChangeAspect="1" noChangeArrowheads="1" noTextEdit="1"/>
          </p:cNvSpPr>
          <p:nvPr>
            <p:ph type="sldImg"/>
          </p:nvPr>
        </p:nvSpPr>
        <p:spPr>
          <a:xfrm>
            <a:off x="139700" y="768350"/>
            <a:ext cx="6819900" cy="3836988"/>
          </a:xfrm>
          <a:ln/>
        </p:spPr>
      </p:sp>
      <p:sp>
        <p:nvSpPr>
          <p:cNvPr id="42086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1228325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493A9533-45AD-4C08-92AA-BDE4A85BD97B}" type="slidenum">
              <a:rPr lang="fr-FR"/>
              <a:pPr/>
              <a:t>194</a:t>
            </a:fld>
            <a:endParaRPr lang="fr-FR"/>
          </a:p>
        </p:txBody>
      </p:sp>
      <p:sp>
        <p:nvSpPr>
          <p:cNvPr id="425986" name="Rectangle 2"/>
          <p:cNvSpPr>
            <a:spLocks noGrp="1" noRot="1" noChangeAspect="1" noChangeArrowheads="1" noTextEdit="1"/>
          </p:cNvSpPr>
          <p:nvPr>
            <p:ph type="sldImg"/>
          </p:nvPr>
        </p:nvSpPr>
        <p:spPr>
          <a:xfrm>
            <a:off x="139700" y="768350"/>
            <a:ext cx="6819900" cy="3836988"/>
          </a:xfrm>
          <a:ln/>
        </p:spPr>
      </p:sp>
      <p:sp>
        <p:nvSpPr>
          <p:cNvPr id="42598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7243905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2007, Manuel Cartier</a:t>
            </a:r>
          </a:p>
        </p:txBody>
      </p:sp>
      <p:sp>
        <p:nvSpPr>
          <p:cNvPr id="6" name="Rectangle 7"/>
          <p:cNvSpPr>
            <a:spLocks noGrp="1" noChangeArrowheads="1"/>
          </p:cNvSpPr>
          <p:nvPr>
            <p:ph type="sldNum" sz="quarter" idx="5"/>
          </p:nvPr>
        </p:nvSpPr>
        <p:spPr>
          <a:ln/>
        </p:spPr>
        <p:txBody>
          <a:bodyPr/>
          <a:lstStyle/>
          <a:p>
            <a:fld id="{A57B52BF-2B7C-4989-8972-B55129F81D37}" type="slidenum">
              <a:rPr lang="fr-FR"/>
              <a:pPr/>
              <a:t>195</a:t>
            </a:fld>
            <a:endParaRPr lang="fr-FR"/>
          </a:p>
        </p:txBody>
      </p:sp>
      <p:sp>
        <p:nvSpPr>
          <p:cNvPr id="246786" name="Rectangle 1026"/>
          <p:cNvSpPr>
            <a:spLocks noGrp="1" noRot="1" noChangeAspect="1" noChangeArrowheads="1"/>
          </p:cNvSpPr>
          <p:nvPr>
            <p:ph type="sldImg"/>
          </p:nvPr>
        </p:nvSpPr>
        <p:spPr bwMode="auto">
          <a:xfrm>
            <a:off x="1241425" y="768350"/>
            <a:ext cx="4775200" cy="2686050"/>
          </a:xfrm>
          <a:prstGeom prst="rect">
            <a:avLst/>
          </a:prstGeom>
          <a:solidFill>
            <a:srgbClr val="FFFFFF"/>
          </a:solidFill>
          <a:ln>
            <a:solidFill>
              <a:srgbClr val="000000"/>
            </a:solidFill>
            <a:miter lim="800000"/>
            <a:headEnd/>
            <a:tailEnd/>
          </a:ln>
        </p:spPr>
      </p:sp>
      <p:sp>
        <p:nvSpPr>
          <p:cNvPr id="246787" name="Rectangle 1027"/>
          <p:cNvSpPr>
            <a:spLocks noGrp="1" noChangeArrowheads="1"/>
          </p:cNvSpPr>
          <p:nvPr>
            <p:ph type="body" idx="1"/>
          </p:nvPr>
        </p:nvSpPr>
        <p:spPr bwMode="auto">
          <a:xfrm>
            <a:off x="236538" y="3581400"/>
            <a:ext cx="6469062" cy="5884863"/>
          </a:xfrm>
          <a:prstGeom prst="rect">
            <a:avLst/>
          </a:prstGeom>
          <a:solidFill>
            <a:srgbClr val="FFFFFF"/>
          </a:solidFill>
          <a:ln>
            <a:solidFill>
              <a:srgbClr val="000000"/>
            </a:solidFill>
            <a:miter lim="800000"/>
            <a:headEnd/>
            <a:tailEnd/>
          </a:ln>
        </p:spPr>
        <p:txBody>
          <a:bodyPr lIns="99048" tIns="49524" rIns="99048" bIns="49524"/>
          <a:lstStyle/>
          <a:p>
            <a:pPr algn="just"/>
            <a:r>
              <a:rPr lang="fr-FR"/>
              <a:t>L’existence même de la marque a été remise en question dans le début des années 90. En effet, dans un contexte de crise, la marque a été attaquée par les marques 1</a:t>
            </a:r>
            <a:r>
              <a:rPr lang="fr-FR" baseline="30000"/>
              <a:t>er</a:t>
            </a:r>
            <a:r>
              <a:rPr lang="fr-FR"/>
              <a:t> prix et surtout par les marques des distributeurs. Les distributeurs se sont mis à proposer des produits d’une qualité équivalente à celle des marques (ce sont quelquefois les mêmes industriels qui les fabriquent) à des prix inférieurs (pas de dépenses de publicité, pas de force de vente...).</a:t>
            </a:r>
          </a:p>
          <a:p>
            <a:pPr algn="just"/>
            <a:endParaRPr lang="fr-FR"/>
          </a:p>
          <a:p>
            <a:pPr algn="just"/>
            <a:r>
              <a:rPr lang="fr-FR"/>
              <a:t>Qui plus est, la loi qui protège les contrefaçons dans le domaine du luxe s’est avérée inefficace pour protéger les marques des produits me-too des distributeurs. Or, plusieurs cas le prouvent, cette pratique crée des confusions dommageables pour les marques. Dans ce contexte concurrentiel, les marques peuvent-elles encore exister ?</a:t>
            </a:r>
          </a:p>
          <a:p>
            <a:pPr lvl="2" algn="just"/>
            <a:r>
              <a:rPr lang="fr-FR" sz="900"/>
              <a:t>Les qualités d’une bonne dénomination de marque</a:t>
            </a:r>
          </a:p>
          <a:p>
            <a:pPr lvl="2" algn="just"/>
            <a:r>
              <a:rPr lang="fr-FR" sz="900"/>
              <a:t>Distinction entre identité de marque, image de marque et positionnement</a:t>
            </a:r>
          </a:p>
          <a:p>
            <a:pPr lvl="2" algn="just"/>
            <a:r>
              <a:rPr lang="fr-FR" sz="900"/>
              <a:t>Les facettes de l’identité d’une marque</a:t>
            </a:r>
          </a:p>
          <a:p>
            <a:pPr lvl="2" algn="just"/>
            <a:r>
              <a:rPr lang="fr-FR" sz="900"/>
              <a:t>Les 6 fonctions de la marque</a:t>
            </a:r>
          </a:p>
          <a:p>
            <a:pPr lvl="2" algn="just"/>
            <a:r>
              <a:rPr lang="fr-FR" sz="900"/>
              <a:t>Les méthodes d’évaluation financière d’une marque</a:t>
            </a:r>
          </a:p>
          <a:p>
            <a:pPr lvl="2" algn="just"/>
            <a:r>
              <a:rPr lang="fr-FR" sz="900"/>
              <a:t>L’extension de gamme</a:t>
            </a:r>
          </a:p>
          <a:p>
            <a:pPr lvl="2" algn="just"/>
            <a:r>
              <a:rPr lang="fr-FR" sz="900"/>
              <a:t>Les facteurs de vieillissement d’une marque</a:t>
            </a:r>
          </a:p>
          <a:p>
            <a:pPr lvl="2" algn="just"/>
            <a:r>
              <a:rPr lang="fr-FR" sz="900"/>
              <a:t>La revitalisation d’une marque</a:t>
            </a:r>
          </a:p>
          <a:p>
            <a:pPr lvl="2" algn="just"/>
            <a:r>
              <a:rPr lang="fr-FR" sz="900"/>
              <a:t>Les stratégies de marquage (produit, gamme, ombrelle, caution)</a:t>
            </a:r>
          </a:p>
          <a:p>
            <a:pPr lvl="2" algn="just"/>
            <a:r>
              <a:rPr lang="fr-FR" sz="900"/>
              <a:t>L’extension de marque et le co-branding</a:t>
            </a:r>
          </a:p>
          <a:p>
            <a:pPr algn="just"/>
            <a:endParaRPr lang="fr-FR" sz="900"/>
          </a:p>
          <a:p>
            <a:endParaRPr lang="fr-FR" sz="900"/>
          </a:p>
        </p:txBody>
      </p:sp>
    </p:spTree>
    <p:extLst>
      <p:ext uri="{BB962C8B-B14F-4D97-AF65-F5344CB8AC3E}">
        <p14:creationId xmlns:p14="http://schemas.microsoft.com/office/powerpoint/2010/main" val="16662467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2007, Manuel Cartier</a:t>
            </a:r>
          </a:p>
        </p:txBody>
      </p:sp>
      <p:sp>
        <p:nvSpPr>
          <p:cNvPr id="6" name="Rectangle 7"/>
          <p:cNvSpPr>
            <a:spLocks noGrp="1" noChangeArrowheads="1"/>
          </p:cNvSpPr>
          <p:nvPr>
            <p:ph type="sldNum" sz="quarter" idx="5"/>
          </p:nvPr>
        </p:nvSpPr>
        <p:spPr>
          <a:ln/>
        </p:spPr>
        <p:txBody>
          <a:bodyPr/>
          <a:lstStyle/>
          <a:p>
            <a:fld id="{5ABD99DF-996D-4F32-9D2A-7445C903A108}" type="slidenum">
              <a:rPr lang="fr-FR"/>
              <a:pPr/>
              <a:t>196</a:t>
            </a:fld>
            <a:endParaRPr lang="fr-FR"/>
          </a:p>
        </p:txBody>
      </p:sp>
      <p:sp>
        <p:nvSpPr>
          <p:cNvPr id="248834" name="Rectangle 2"/>
          <p:cNvSpPr>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248835" name="Rectangle 3"/>
          <p:cNvSpPr>
            <a:spLocks noGrp="1" noChangeArrowheads="1"/>
          </p:cNvSpPr>
          <p:nvPr>
            <p:ph type="body" idx="1"/>
          </p:nvPr>
        </p:nvSpPr>
        <p:spPr bwMode="auto">
          <a:xfrm>
            <a:off x="946150" y="4860925"/>
            <a:ext cx="5207000" cy="4605338"/>
          </a:xfrm>
          <a:prstGeom prst="rect">
            <a:avLst/>
          </a:prstGeom>
          <a:solidFill>
            <a:srgbClr val="FFFFFF"/>
          </a:solidFill>
          <a:ln>
            <a:solidFill>
              <a:srgbClr val="000000"/>
            </a:solidFill>
            <a:miter lim="800000"/>
            <a:headEnd/>
            <a:tailEnd/>
          </a:ln>
        </p:spPr>
        <p:txBody>
          <a:bodyPr lIns="99048" tIns="49524" rIns="99048" bIns="49524"/>
          <a:lstStyle/>
          <a:p>
            <a:r>
              <a:rPr lang="fr-FR"/>
              <a:t>promotion des ventes</a:t>
            </a:r>
          </a:p>
          <a:p>
            <a:endParaRPr lang="fr-FR"/>
          </a:p>
          <a:p>
            <a:r>
              <a:rPr lang="fr-FR"/>
              <a:t>la moitié des dépense hors média, qui représnetent plus de la moitié des budgets de communciation d'entreprise</a:t>
            </a:r>
          </a:p>
          <a:p>
            <a:endParaRPr lang="fr-FR"/>
          </a:p>
          <a:p>
            <a:r>
              <a:rPr lang="fr-FR"/>
              <a:t>Marketing direct</a:t>
            </a:r>
          </a:p>
          <a:p>
            <a:endParaRPr lang="fr-FR"/>
          </a:p>
          <a:p>
            <a:r>
              <a:rPr lang="fr-FR"/>
              <a:t>Ila pour média la poste  ,le téléphone, les annonces presse comportant des coupons réponses.</a:t>
            </a:r>
          </a:p>
          <a:p>
            <a:endParaRPr lang="fr-FR"/>
          </a:p>
          <a:p>
            <a:r>
              <a:rPr lang="fr-FR"/>
              <a:t>C'est un instrument privilégié pour la VPC (60% des publipostages), mis les garnds annonceurs traditionnels l'utilsent de plus en plus (perspective du marketing one to one, notamment rendue possible avec les progrès de l'informatique.</a:t>
            </a:r>
          </a:p>
          <a:p>
            <a:endParaRPr lang="fr-FR"/>
          </a:p>
          <a:p>
            <a:r>
              <a:rPr lang="fr-FR"/>
              <a:t>Il peut poursuivre trois types d'objectifs : </a:t>
            </a:r>
          </a:p>
          <a:p>
            <a:r>
              <a:rPr lang="fr-FR"/>
              <a:t>- incitation à une réponse par voie postale (concours, achat direct ou demande de documentation), incitation à se rendre sur le point de vente) ou message direct sans incitation à la réponse (soutien à une camapgne grand public, message annonçant et préparant la visite d'un représentant).</a:t>
            </a:r>
          </a:p>
          <a:p>
            <a:endParaRPr lang="fr-FR"/>
          </a:p>
          <a:p>
            <a:r>
              <a:rPr lang="fr-FR"/>
              <a:t>Les fichiers sont la clé de voute du Marketing direct (personnel, location ou échanges, mégabases)</a:t>
            </a:r>
          </a:p>
          <a:p>
            <a:endParaRPr lang="fr-FR"/>
          </a:p>
          <a:p>
            <a:r>
              <a:rPr lang="fr-FR"/>
              <a:t>Cible : RFM ou analogique (foie gras et vin)</a:t>
            </a:r>
          </a:p>
        </p:txBody>
      </p:sp>
    </p:spTree>
    <p:extLst>
      <p:ext uri="{BB962C8B-B14F-4D97-AF65-F5344CB8AC3E}">
        <p14:creationId xmlns:p14="http://schemas.microsoft.com/office/powerpoint/2010/main" val="10734199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2007, Manuel Cartier</a:t>
            </a:r>
          </a:p>
        </p:txBody>
      </p:sp>
      <p:sp>
        <p:nvSpPr>
          <p:cNvPr id="6" name="Rectangle 7"/>
          <p:cNvSpPr>
            <a:spLocks noGrp="1" noChangeArrowheads="1"/>
          </p:cNvSpPr>
          <p:nvPr>
            <p:ph type="sldNum" sz="quarter" idx="5"/>
          </p:nvPr>
        </p:nvSpPr>
        <p:spPr>
          <a:ln/>
        </p:spPr>
        <p:txBody>
          <a:bodyPr/>
          <a:lstStyle/>
          <a:p>
            <a:fld id="{FA621107-EFA3-436B-A44D-FC27DB2AFABD}" type="slidenum">
              <a:rPr lang="fr-FR"/>
              <a:pPr/>
              <a:t>197</a:t>
            </a:fld>
            <a:endParaRPr lang="fr-FR"/>
          </a:p>
        </p:txBody>
      </p:sp>
      <p:sp>
        <p:nvSpPr>
          <p:cNvPr id="321538" name="Rectangle 2"/>
          <p:cNvSpPr>
            <a:spLocks noGrp="1" noRot="1" noChangeAspect="1" noChangeArrowheads="1" noTextEdit="1"/>
          </p:cNvSpPr>
          <p:nvPr>
            <p:ph type="sldImg"/>
          </p:nvPr>
        </p:nvSpPr>
        <p:spPr>
          <a:xfrm>
            <a:off x="139700" y="768350"/>
            <a:ext cx="6819900" cy="3836988"/>
          </a:xfrm>
          <a:ln/>
        </p:spPr>
      </p:sp>
      <p:sp>
        <p:nvSpPr>
          <p:cNvPr id="32153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74649934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2007, Manuel Cartier</a:t>
            </a:r>
          </a:p>
        </p:txBody>
      </p:sp>
      <p:sp>
        <p:nvSpPr>
          <p:cNvPr id="6" name="Rectangle 7"/>
          <p:cNvSpPr>
            <a:spLocks noGrp="1" noChangeArrowheads="1"/>
          </p:cNvSpPr>
          <p:nvPr>
            <p:ph type="sldNum" sz="quarter" idx="5"/>
          </p:nvPr>
        </p:nvSpPr>
        <p:spPr>
          <a:ln/>
        </p:spPr>
        <p:txBody>
          <a:bodyPr/>
          <a:lstStyle/>
          <a:p>
            <a:fld id="{F8EF5C92-A5A2-4F12-9751-D52E1040DBD5}" type="slidenum">
              <a:rPr lang="fr-FR"/>
              <a:pPr/>
              <a:t>198</a:t>
            </a:fld>
            <a:endParaRPr lang="fr-FR"/>
          </a:p>
        </p:txBody>
      </p:sp>
      <p:sp>
        <p:nvSpPr>
          <p:cNvPr id="323586" name="Rectangle 2"/>
          <p:cNvSpPr>
            <a:spLocks noGrp="1" noRot="1" noChangeAspect="1" noChangeArrowheads="1" noTextEdit="1"/>
          </p:cNvSpPr>
          <p:nvPr>
            <p:ph type="sldImg"/>
          </p:nvPr>
        </p:nvSpPr>
        <p:spPr>
          <a:xfrm>
            <a:off x="139700" y="768350"/>
            <a:ext cx="6819900" cy="3836988"/>
          </a:xfrm>
          <a:ln/>
        </p:spPr>
      </p:sp>
      <p:sp>
        <p:nvSpPr>
          <p:cNvPr id="32358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1016173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2007, Manuel Cartier</a:t>
            </a:r>
          </a:p>
        </p:txBody>
      </p:sp>
      <p:sp>
        <p:nvSpPr>
          <p:cNvPr id="6" name="Rectangle 7"/>
          <p:cNvSpPr>
            <a:spLocks noGrp="1" noChangeArrowheads="1"/>
          </p:cNvSpPr>
          <p:nvPr>
            <p:ph type="sldNum" sz="quarter" idx="5"/>
          </p:nvPr>
        </p:nvSpPr>
        <p:spPr>
          <a:ln/>
        </p:spPr>
        <p:txBody>
          <a:bodyPr/>
          <a:lstStyle/>
          <a:p>
            <a:fld id="{35CF4501-B93C-4375-95B5-022C558F2B0D}" type="slidenum">
              <a:rPr lang="fr-FR"/>
              <a:pPr/>
              <a:t>199</a:t>
            </a:fld>
            <a:endParaRPr lang="fr-FR"/>
          </a:p>
        </p:txBody>
      </p:sp>
      <p:sp>
        <p:nvSpPr>
          <p:cNvPr id="324610" name="Rectangle 2"/>
          <p:cNvSpPr>
            <a:spLocks noGrp="1" noRot="1" noChangeAspect="1" noChangeArrowheads="1" noTextEdit="1"/>
          </p:cNvSpPr>
          <p:nvPr>
            <p:ph type="sldImg"/>
          </p:nvPr>
        </p:nvSpPr>
        <p:spPr>
          <a:xfrm>
            <a:off x="139700" y="768350"/>
            <a:ext cx="6819900" cy="3836988"/>
          </a:xfrm>
          <a:ln/>
        </p:spPr>
      </p:sp>
      <p:sp>
        <p:nvSpPr>
          <p:cNvPr id="32461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9451220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2007, Manuel Cartier</a:t>
            </a:r>
          </a:p>
        </p:txBody>
      </p:sp>
      <p:sp>
        <p:nvSpPr>
          <p:cNvPr id="6" name="Rectangle 7"/>
          <p:cNvSpPr>
            <a:spLocks noGrp="1" noChangeArrowheads="1"/>
          </p:cNvSpPr>
          <p:nvPr>
            <p:ph type="sldNum" sz="quarter" idx="5"/>
          </p:nvPr>
        </p:nvSpPr>
        <p:spPr>
          <a:ln/>
        </p:spPr>
        <p:txBody>
          <a:bodyPr/>
          <a:lstStyle/>
          <a:p>
            <a:fld id="{16335D26-CCB2-41F7-9199-D0F1E6616E8E}" type="slidenum">
              <a:rPr lang="fr-FR"/>
              <a:pPr/>
              <a:t>200</a:t>
            </a:fld>
            <a:endParaRPr lang="fr-FR"/>
          </a:p>
        </p:txBody>
      </p:sp>
      <p:sp>
        <p:nvSpPr>
          <p:cNvPr id="325634" name="Rectangle 2"/>
          <p:cNvSpPr>
            <a:spLocks noGrp="1" noRot="1" noChangeAspect="1" noChangeArrowheads="1" noTextEdit="1"/>
          </p:cNvSpPr>
          <p:nvPr>
            <p:ph type="sldImg"/>
          </p:nvPr>
        </p:nvSpPr>
        <p:spPr>
          <a:xfrm>
            <a:off x="139700" y="768350"/>
            <a:ext cx="6819900" cy="3836988"/>
          </a:xfrm>
          <a:ln/>
        </p:spPr>
      </p:sp>
      <p:sp>
        <p:nvSpPr>
          <p:cNvPr id="32563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02220185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2007, Manuel Cartier</a:t>
            </a:r>
          </a:p>
        </p:txBody>
      </p:sp>
      <p:sp>
        <p:nvSpPr>
          <p:cNvPr id="6" name="Rectangle 7"/>
          <p:cNvSpPr>
            <a:spLocks noGrp="1" noChangeArrowheads="1"/>
          </p:cNvSpPr>
          <p:nvPr>
            <p:ph type="sldNum" sz="quarter" idx="5"/>
          </p:nvPr>
        </p:nvSpPr>
        <p:spPr>
          <a:ln/>
        </p:spPr>
        <p:txBody>
          <a:bodyPr/>
          <a:lstStyle/>
          <a:p>
            <a:fld id="{04175B29-0C71-426F-90A2-A86E3CA79936}" type="slidenum">
              <a:rPr lang="fr-FR"/>
              <a:pPr/>
              <a:t>201</a:t>
            </a:fld>
            <a:endParaRPr lang="fr-FR"/>
          </a:p>
        </p:txBody>
      </p:sp>
      <p:sp>
        <p:nvSpPr>
          <p:cNvPr id="253954" name="Rectangle 2"/>
          <p:cNvSpPr>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253955" name="Rectangle 3"/>
          <p:cNvSpPr>
            <a:spLocks noGrp="1" noChangeArrowheads="1"/>
          </p:cNvSpPr>
          <p:nvPr>
            <p:ph type="body" idx="1"/>
          </p:nvPr>
        </p:nvSpPr>
        <p:spPr bwMode="auto">
          <a:xfrm>
            <a:off x="946150" y="4860925"/>
            <a:ext cx="5207000" cy="4605338"/>
          </a:xfrm>
          <a:prstGeom prst="rect">
            <a:avLst/>
          </a:prstGeom>
          <a:solidFill>
            <a:srgbClr val="FFFFFF"/>
          </a:solidFill>
          <a:ln>
            <a:solidFill>
              <a:srgbClr val="000000"/>
            </a:solidFill>
            <a:miter lim="800000"/>
            <a:headEnd/>
            <a:tailEnd/>
          </a:ln>
        </p:spPr>
        <p:txBody>
          <a:bodyPr lIns="99048" tIns="49524" rIns="99048" bIns="49524"/>
          <a:lstStyle/>
          <a:p>
            <a:endParaRPr lang="fr-FR"/>
          </a:p>
        </p:txBody>
      </p:sp>
    </p:spTree>
    <p:extLst>
      <p:ext uri="{BB962C8B-B14F-4D97-AF65-F5344CB8AC3E}">
        <p14:creationId xmlns:p14="http://schemas.microsoft.com/office/powerpoint/2010/main" val="1528705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30712338-4F47-5345-9731-69AC322763F3}" type="slidenum">
              <a:rPr lang="fr-FR" altLang="fr-FR" sz="1300"/>
              <a:pPr/>
              <a:t>38</a:t>
            </a:fld>
            <a:endParaRPr lang="fr-FR" altLang="fr-FR" sz="1300"/>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r>
              <a:rPr lang="fr-FR" altLang="fr-FR" sz="1600">
                <a:latin typeface="Times New Roman" charset="0"/>
                <a:ea typeface="ＭＳ Ｐゴシック" charset="-128"/>
              </a:rPr>
              <a:t>Deux conditions pour être suiveur : avoir une valeur ajoutée, soit au niveau du positionnement, soit au niveau de la marque, soit au niveau de la qualité, voire du prix.</a:t>
            </a:r>
          </a:p>
          <a:p>
            <a:r>
              <a:rPr lang="fr-FR" altLang="fr-FR" sz="1600">
                <a:latin typeface="Times New Roman" charset="0"/>
                <a:ea typeface="ＭＳ Ｐゴシック" charset="-128"/>
              </a:rPr>
              <a:t>Le faire savoir au consommateur : communication publicitaire</a:t>
            </a:r>
          </a:p>
          <a:p>
            <a:endParaRPr lang="fr-FR" altLang="fr-FR" sz="1600">
              <a:latin typeface="Times New Roman" charset="0"/>
              <a:ea typeface="ＭＳ Ｐゴシック" charset="-128"/>
            </a:endParaRPr>
          </a:p>
          <a:p>
            <a:r>
              <a:rPr lang="fr-FR" altLang="fr-FR" sz="1600">
                <a:latin typeface="Times New Roman" charset="0"/>
                <a:ea typeface="ＭＳ Ｐゴシック" charset="-128"/>
              </a:rPr>
              <a:t>Avantages du suiveur :</a:t>
            </a:r>
          </a:p>
          <a:p>
            <a:pPr>
              <a:buFontTx/>
              <a:buChar char="-"/>
            </a:pPr>
            <a:r>
              <a:rPr lang="fr-FR" altLang="fr-FR" sz="1600">
                <a:latin typeface="Times New Roman" charset="0"/>
                <a:ea typeface="ＭＳ Ｐゴシック" charset="-128"/>
              </a:rPr>
              <a:t>Moins d</a:t>
            </a:r>
            <a:r>
              <a:rPr lang="ja-JP" altLang="fr-FR" sz="1600">
                <a:latin typeface="Times New Roman" charset="0"/>
                <a:ea typeface="ＭＳ Ｐゴシック" charset="-128"/>
              </a:rPr>
              <a:t>’</a:t>
            </a:r>
            <a:r>
              <a:rPr lang="fr-FR" altLang="ja-JP" sz="1600">
                <a:latin typeface="Times New Roman" charset="0"/>
                <a:ea typeface="ＭＳ Ｐゴシック" charset="-128"/>
              </a:rPr>
              <a:t>invts de rechecrhe</a:t>
            </a:r>
          </a:p>
          <a:p>
            <a:pPr>
              <a:buFontTx/>
              <a:buChar char="-"/>
            </a:pPr>
            <a:r>
              <a:rPr lang="fr-FR" altLang="fr-FR" sz="1600">
                <a:latin typeface="Times New Roman" charset="0"/>
                <a:ea typeface="ＭＳ Ｐゴシック" charset="-128"/>
              </a:rPr>
              <a:t>Le tps d</a:t>
            </a:r>
            <a:r>
              <a:rPr lang="ja-JP" altLang="fr-FR" sz="1600">
                <a:latin typeface="Times New Roman" charset="0"/>
                <a:ea typeface="ＭＳ Ｐゴシック" charset="-128"/>
              </a:rPr>
              <a:t>’</a:t>
            </a:r>
            <a:r>
              <a:rPr lang="fr-FR" altLang="ja-JP" sz="1600">
                <a:latin typeface="Times New Roman" charset="0"/>
                <a:ea typeface="ＭＳ Ｐゴシック" charset="-128"/>
              </a:rPr>
              <a:t>analyser les forces et faiblesses de son concurrent</a:t>
            </a:r>
          </a:p>
          <a:p>
            <a:pPr>
              <a:buFontTx/>
              <a:buChar char="-"/>
            </a:pPr>
            <a:r>
              <a:rPr lang="fr-FR" altLang="fr-FR" sz="1600">
                <a:latin typeface="Times New Roman" charset="0"/>
                <a:ea typeface="ＭＳ Ｐゴシック" charset="-128"/>
              </a:rPr>
              <a:t>Moins d</a:t>
            </a:r>
            <a:r>
              <a:rPr lang="ja-JP" altLang="fr-FR" sz="1600">
                <a:latin typeface="Times New Roman" charset="0"/>
                <a:ea typeface="ＭＳ Ｐゴシック" charset="-128"/>
              </a:rPr>
              <a:t>’</a:t>
            </a:r>
            <a:r>
              <a:rPr lang="fr-FR" altLang="ja-JP" sz="1600">
                <a:latin typeface="Times New Roman" charset="0"/>
                <a:ea typeface="ＭＳ Ｐゴシック" charset="-128"/>
              </a:rPr>
              <a:t>invts de publicité</a:t>
            </a:r>
            <a:endParaRPr lang="fr-FR" altLang="fr-FR" sz="1600">
              <a:latin typeface="Times New Roman" charset="0"/>
              <a:ea typeface="ＭＳ Ｐゴシック" charset="-128"/>
            </a:endParaRPr>
          </a:p>
        </p:txBody>
      </p:sp>
    </p:spTree>
    <p:extLst>
      <p:ext uri="{BB962C8B-B14F-4D97-AF65-F5344CB8AC3E}">
        <p14:creationId xmlns:p14="http://schemas.microsoft.com/office/powerpoint/2010/main" val="139033459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2007, Manuel Cartier</a:t>
            </a:r>
          </a:p>
        </p:txBody>
      </p:sp>
      <p:sp>
        <p:nvSpPr>
          <p:cNvPr id="6" name="Rectangle 7"/>
          <p:cNvSpPr>
            <a:spLocks noGrp="1" noChangeArrowheads="1"/>
          </p:cNvSpPr>
          <p:nvPr>
            <p:ph type="sldNum" sz="quarter" idx="5"/>
          </p:nvPr>
        </p:nvSpPr>
        <p:spPr>
          <a:ln/>
        </p:spPr>
        <p:txBody>
          <a:bodyPr/>
          <a:lstStyle/>
          <a:p>
            <a:fld id="{4F42ABC7-46AB-4EA2-BB6C-4F14C4898573}" type="slidenum">
              <a:rPr lang="fr-FR"/>
              <a:pPr/>
              <a:t>202</a:t>
            </a:fld>
            <a:endParaRPr lang="fr-FR"/>
          </a:p>
        </p:txBody>
      </p:sp>
      <p:sp>
        <p:nvSpPr>
          <p:cNvPr id="265218" name="Rectangle 2"/>
          <p:cNvSpPr>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265219" name="Rectangle 3"/>
          <p:cNvSpPr>
            <a:spLocks noGrp="1" noChangeArrowheads="1"/>
          </p:cNvSpPr>
          <p:nvPr>
            <p:ph type="body" idx="1"/>
          </p:nvPr>
        </p:nvSpPr>
        <p:spPr bwMode="auto">
          <a:xfrm>
            <a:off x="946150" y="4860925"/>
            <a:ext cx="5207000" cy="4605338"/>
          </a:xfrm>
          <a:prstGeom prst="rect">
            <a:avLst/>
          </a:prstGeom>
          <a:solidFill>
            <a:srgbClr val="FFFFFF"/>
          </a:solidFill>
          <a:ln>
            <a:solidFill>
              <a:srgbClr val="000000"/>
            </a:solidFill>
            <a:miter lim="800000"/>
            <a:headEnd/>
            <a:tailEnd/>
          </a:ln>
        </p:spPr>
        <p:txBody>
          <a:bodyPr lIns="99048" tIns="49524" rIns="99048" bIns="49524"/>
          <a:lstStyle/>
          <a:p>
            <a:endParaRPr lang="fr-FR"/>
          </a:p>
        </p:txBody>
      </p:sp>
    </p:spTree>
    <p:extLst>
      <p:ext uri="{BB962C8B-B14F-4D97-AF65-F5344CB8AC3E}">
        <p14:creationId xmlns:p14="http://schemas.microsoft.com/office/powerpoint/2010/main" val="136964721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pied de page 3"/>
          <p:cNvSpPr>
            <a:spLocks noGrp="1"/>
          </p:cNvSpPr>
          <p:nvPr>
            <p:ph type="ftr" sz="quarter" idx="10"/>
          </p:nvPr>
        </p:nvSpPr>
        <p:spPr/>
        <p:txBody>
          <a:bodyPr/>
          <a:lstStyle/>
          <a:p>
            <a:r>
              <a:rPr lang="fr-FR" smtClean="0"/>
              <a:t>(c) 2007, Manuel Cartier</a:t>
            </a:r>
            <a:endParaRPr lang="fr-FR"/>
          </a:p>
        </p:txBody>
      </p:sp>
      <p:sp>
        <p:nvSpPr>
          <p:cNvPr id="5" name="Espace réservé du numéro de diapositive 4"/>
          <p:cNvSpPr>
            <a:spLocks noGrp="1"/>
          </p:cNvSpPr>
          <p:nvPr>
            <p:ph type="sldNum" sz="quarter" idx="11"/>
          </p:nvPr>
        </p:nvSpPr>
        <p:spPr/>
        <p:txBody>
          <a:bodyPr/>
          <a:lstStyle/>
          <a:p>
            <a:fld id="{04C75626-0657-46EF-9B87-1F24C096836C}" type="slidenum">
              <a:rPr lang="fr-FR" smtClean="0"/>
              <a:pPr/>
              <a:t>203</a:t>
            </a:fld>
            <a:endParaRPr lang="fr-FR"/>
          </a:p>
        </p:txBody>
      </p:sp>
    </p:spTree>
    <p:extLst>
      <p:ext uri="{BB962C8B-B14F-4D97-AF65-F5344CB8AC3E}">
        <p14:creationId xmlns:p14="http://schemas.microsoft.com/office/powerpoint/2010/main" val="16441890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pied de page 3"/>
          <p:cNvSpPr>
            <a:spLocks noGrp="1"/>
          </p:cNvSpPr>
          <p:nvPr>
            <p:ph type="ftr" sz="quarter" idx="10"/>
          </p:nvPr>
        </p:nvSpPr>
        <p:spPr/>
        <p:txBody>
          <a:bodyPr/>
          <a:lstStyle/>
          <a:p>
            <a:r>
              <a:rPr lang="fr-FR" smtClean="0"/>
              <a:t>(c) 2007, Manuel Cartier</a:t>
            </a:r>
            <a:endParaRPr lang="fr-FR"/>
          </a:p>
        </p:txBody>
      </p:sp>
      <p:sp>
        <p:nvSpPr>
          <p:cNvPr id="5" name="Espace réservé du numéro de diapositive 4"/>
          <p:cNvSpPr>
            <a:spLocks noGrp="1"/>
          </p:cNvSpPr>
          <p:nvPr>
            <p:ph type="sldNum" sz="quarter" idx="11"/>
          </p:nvPr>
        </p:nvSpPr>
        <p:spPr/>
        <p:txBody>
          <a:bodyPr/>
          <a:lstStyle/>
          <a:p>
            <a:fld id="{04C75626-0657-46EF-9B87-1F24C096836C}" type="slidenum">
              <a:rPr lang="fr-FR" smtClean="0"/>
              <a:pPr/>
              <a:t>204</a:t>
            </a:fld>
            <a:endParaRPr lang="fr-FR"/>
          </a:p>
        </p:txBody>
      </p:sp>
    </p:spTree>
    <p:extLst>
      <p:ext uri="{BB962C8B-B14F-4D97-AF65-F5344CB8AC3E}">
        <p14:creationId xmlns:p14="http://schemas.microsoft.com/office/powerpoint/2010/main" val="4098545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pied de page 3"/>
          <p:cNvSpPr>
            <a:spLocks noGrp="1"/>
          </p:cNvSpPr>
          <p:nvPr>
            <p:ph type="ftr" sz="quarter" idx="10"/>
          </p:nvPr>
        </p:nvSpPr>
        <p:spPr/>
        <p:txBody>
          <a:bodyPr/>
          <a:lstStyle/>
          <a:p>
            <a:r>
              <a:rPr lang="fr-FR" smtClean="0"/>
              <a:t>(c) 2007, Manuel Cartier</a:t>
            </a:r>
            <a:endParaRPr lang="fr-FR"/>
          </a:p>
        </p:txBody>
      </p:sp>
      <p:sp>
        <p:nvSpPr>
          <p:cNvPr id="5" name="Espace réservé du numéro de diapositive 4"/>
          <p:cNvSpPr>
            <a:spLocks noGrp="1"/>
          </p:cNvSpPr>
          <p:nvPr>
            <p:ph type="sldNum" sz="quarter" idx="11"/>
          </p:nvPr>
        </p:nvSpPr>
        <p:spPr/>
        <p:txBody>
          <a:bodyPr/>
          <a:lstStyle/>
          <a:p>
            <a:fld id="{04C75626-0657-46EF-9B87-1F24C096836C}" type="slidenum">
              <a:rPr lang="fr-FR" smtClean="0"/>
              <a:pPr/>
              <a:t>205</a:t>
            </a:fld>
            <a:endParaRPr lang="fr-FR"/>
          </a:p>
        </p:txBody>
      </p:sp>
    </p:spTree>
    <p:extLst>
      <p:ext uri="{BB962C8B-B14F-4D97-AF65-F5344CB8AC3E}">
        <p14:creationId xmlns:p14="http://schemas.microsoft.com/office/powerpoint/2010/main" val="3826515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pied de page 3"/>
          <p:cNvSpPr>
            <a:spLocks noGrp="1"/>
          </p:cNvSpPr>
          <p:nvPr>
            <p:ph type="ftr" sz="quarter" idx="10"/>
          </p:nvPr>
        </p:nvSpPr>
        <p:spPr/>
        <p:txBody>
          <a:bodyPr/>
          <a:lstStyle/>
          <a:p>
            <a:r>
              <a:rPr lang="fr-FR" smtClean="0"/>
              <a:t>(c) 2007, Manuel Cartier</a:t>
            </a:r>
            <a:endParaRPr lang="fr-FR"/>
          </a:p>
        </p:txBody>
      </p:sp>
      <p:sp>
        <p:nvSpPr>
          <p:cNvPr id="5" name="Espace réservé du numéro de diapositive 4"/>
          <p:cNvSpPr>
            <a:spLocks noGrp="1"/>
          </p:cNvSpPr>
          <p:nvPr>
            <p:ph type="sldNum" sz="quarter" idx="11"/>
          </p:nvPr>
        </p:nvSpPr>
        <p:spPr/>
        <p:txBody>
          <a:bodyPr/>
          <a:lstStyle/>
          <a:p>
            <a:fld id="{04C75626-0657-46EF-9B87-1F24C096836C}" type="slidenum">
              <a:rPr lang="fr-FR" smtClean="0"/>
              <a:pPr/>
              <a:t>206</a:t>
            </a:fld>
            <a:endParaRPr lang="fr-FR"/>
          </a:p>
        </p:txBody>
      </p:sp>
    </p:spTree>
    <p:extLst>
      <p:ext uri="{BB962C8B-B14F-4D97-AF65-F5344CB8AC3E}">
        <p14:creationId xmlns:p14="http://schemas.microsoft.com/office/powerpoint/2010/main" val="144960547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pied de page 3"/>
          <p:cNvSpPr>
            <a:spLocks noGrp="1"/>
          </p:cNvSpPr>
          <p:nvPr>
            <p:ph type="ftr" sz="quarter" idx="10"/>
          </p:nvPr>
        </p:nvSpPr>
        <p:spPr/>
        <p:txBody>
          <a:bodyPr/>
          <a:lstStyle/>
          <a:p>
            <a:r>
              <a:rPr lang="fr-FR" smtClean="0"/>
              <a:t>(c) 2007, Manuel Cartier</a:t>
            </a:r>
            <a:endParaRPr lang="fr-FR"/>
          </a:p>
        </p:txBody>
      </p:sp>
      <p:sp>
        <p:nvSpPr>
          <p:cNvPr id="5" name="Espace réservé du numéro de diapositive 4"/>
          <p:cNvSpPr>
            <a:spLocks noGrp="1"/>
          </p:cNvSpPr>
          <p:nvPr>
            <p:ph type="sldNum" sz="quarter" idx="11"/>
          </p:nvPr>
        </p:nvSpPr>
        <p:spPr/>
        <p:txBody>
          <a:bodyPr/>
          <a:lstStyle/>
          <a:p>
            <a:fld id="{04C75626-0657-46EF-9B87-1F24C096836C}" type="slidenum">
              <a:rPr lang="fr-FR" smtClean="0"/>
              <a:pPr/>
              <a:t>207</a:t>
            </a:fld>
            <a:endParaRPr lang="fr-FR"/>
          </a:p>
        </p:txBody>
      </p:sp>
    </p:spTree>
    <p:extLst>
      <p:ext uri="{BB962C8B-B14F-4D97-AF65-F5344CB8AC3E}">
        <p14:creationId xmlns:p14="http://schemas.microsoft.com/office/powerpoint/2010/main" val="10031121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pied de page 3"/>
          <p:cNvSpPr>
            <a:spLocks noGrp="1"/>
          </p:cNvSpPr>
          <p:nvPr>
            <p:ph type="ftr" sz="quarter" idx="10"/>
          </p:nvPr>
        </p:nvSpPr>
        <p:spPr/>
        <p:txBody>
          <a:bodyPr/>
          <a:lstStyle/>
          <a:p>
            <a:r>
              <a:rPr lang="fr-FR" smtClean="0"/>
              <a:t>(c) 2007, Manuel Cartier</a:t>
            </a:r>
            <a:endParaRPr lang="fr-FR"/>
          </a:p>
        </p:txBody>
      </p:sp>
      <p:sp>
        <p:nvSpPr>
          <p:cNvPr id="5" name="Espace réservé du numéro de diapositive 4"/>
          <p:cNvSpPr>
            <a:spLocks noGrp="1"/>
          </p:cNvSpPr>
          <p:nvPr>
            <p:ph type="sldNum" sz="quarter" idx="11"/>
          </p:nvPr>
        </p:nvSpPr>
        <p:spPr/>
        <p:txBody>
          <a:bodyPr/>
          <a:lstStyle/>
          <a:p>
            <a:fld id="{04C75626-0657-46EF-9B87-1F24C096836C}" type="slidenum">
              <a:rPr lang="fr-FR" smtClean="0"/>
              <a:pPr/>
              <a:t>208</a:t>
            </a:fld>
            <a:endParaRPr lang="fr-FR"/>
          </a:p>
        </p:txBody>
      </p:sp>
    </p:spTree>
    <p:extLst>
      <p:ext uri="{BB962C8B-B14F-4D97-AF65-F5344CB8AC3E}">
        <p14:creationId xmlns:p14="http://schemas.microsoft.com/office/powerpoint/2010/main" val="208253079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pied de page 3"/>
          <p:cNvSpPr>
            <a:spLocks noGrp="1"/>
          </p:cNvSpPr>
          <p:nvPr>
            <p:ph type="ftr" sz="quarter" idx="10"/>
          </p:nvPr>
        </p:nvSpPr>
        <p:spPr/>
        <p:txBody>
          <a:bodyPr/>
          <a:lstStyle/>
          <a:p>
            <a:r>
              <a:rPr lang="fr-FR" smtClean="0"/>
              <a:t>(c) 2007, Manuel Cartier</a:t>
            </a:r>
            <a:endParaRPr lang="fr-FR"/>
          </a:p>
        </p:txBody>
      </p:sp>
      <p:sp>
        <p:nvSpPr>
          <p:cNvPr id="5" name="Espace réservé du numéro de diapositive 4"/>
          <p:cNvSpPr>
            <a:spLocks noGrp="1"/>
          </p:cNvSpPr>
          <p:nvPr>
            <p:ph type="sldNum" sz="quarter" idx="11"/>
          </p:nvPr>
        </p:nvSpPr>
        <p:spPr/>
        <p:txBody>
          <a:bodyPr/>
          <a:lstStyle/>
          <a:p>
            <a:fld id="{04C75626-0657-46EF-9B87-1F24C096836C}" type="slidenum">
              <a:rPr lang="fr-FR" smtClean="0"/>
              <a:pPr/>
              <a:t>209</a:t>
            </a:fld>
            <a:endParaRPr lang="fr-FR"/>
          </a:p>
        </p:txBody>
      </p:sp>
    </p:spTree>
    <p:extLst>
      <p:ext uri="{BB962C8B-B14F-4D97-AF65-F5344CB8AC3E}">
        <p14:creationId xmlns:p14="http://schemas.microsoft.com/office/powerpoint/2010/main" val="138698958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pied de page 3"/>
          <p:cNvSpPr>
            <a:spLocks noGrp="1"/>
          </p:cNvSpPr>
          <p:nvPr>
            <p:ph type="ftr" sz="quarter" idx="10"/>
          </p:nvPr>
        </p:nvSpPr>
        <p:spPr/>
        <p:txBody>
          <a:bodyPr/>
          <a:lstStyle/>
          <a:p>
            <a:r>
              <a:rPr lang="fr-FR" smtClean="0"/>
              <a:t>(c) 2007, Manuel Cartier</a:t>
            </a:r>
            <a:endParaRPr lang="fr-FR"/>
          </a:p>
        </p:txBody>
      </p:sp>
      <p:sp>
        <p:nvSpPr>
          <p:cNvPr id="5" name="Espace réservé du numéro de diapositive 4"/>
          <p:cNvSpPr>
            <a:spLocks noGrp="1"/>
          </p:cNvSpPr>
          <p:nvPr>
            <p:ph type="sldNum" sz="quarter" idx="11"/>
          </p:nvPr>
        </p:nvSpPr>
        <p:spPr/>
        <p:txBody>
          <a:bodyPr/>
          <a:lstStyle/>
          <a:p>
            <a:fld id="{04C75626-0657-46EF-9B87-1F24C096836C}" type="slidenum">
              <a:rPr lang="fr-FR" smtClean="0"/>
              <a:pPr/>
              <a:t>210</a:t>
            </a:fld>
            <a:endParaRPr lang="fr-FR"/>
          </a:p>
        </p:txBody>
      </p:sp>
    </p:spTree>
    <p:extLst>
      <p:ext uri="{BB962C8B-B14F-4D97-AF65-F5344CB8AC3E}">
        <p14:creationId xmlns:p14="http://schemas.microsoft.com/office/powerpoint/2010/main" val="22947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7408C698-514E-784E-B13D-EB61F485348B}" type="slidenum">
              <a:rPr lang="fr-FR" altLang="fr-FR" sz="1300"/>
              <a:pPr/>
              <a:t>39</a:t>
            </a:fld>
            <a:endParaRPr lang="fr-FR" altLang="fr-FR" sz="13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905218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B570AEE9-BF74-DB4A-B5C0-4E9634A96C16}" type="slidenum">
              <a:rPr lang="fr-FR" altLang="fr-FR" sz="1300"/>
              <a:pPr/>
              <a:t>41</a:t>
            </a:fld>
            <a:endParaRPr lang="fr-FR" altLang="fr-FR" sz="1300"/>
          </a:p>
        </p:txBody>
      </p:sp>
      <p:sp>
        <p:nvSpPr>
          <p:cNvPr id="21507" name="Rectangle 2"/>
          <p:cNvSpPr>
            <a:spLocks noGrp="1" noRot="1" noChangeAspect="1" noChangeArrowheads="1" noTextEdit="1"/>
          </p:cNvSpPr>
          <p:nvPr>
            <p:ph type="sldImg"/>
          </p:nvPr>
        </p:nvSpPr>
        <p:spPr>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533697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59FAFDE9-ACAC-3749-9616-481FC8CA8090}" type="slidenum">
              <a:rPr lang="fr-FR" altLang="fr-FR" sz="1300"/>
              <a:pPr/>
              <a:t>44</a:t>
            </a:fld>
            <a:endParaRPr lang="fr-FR" altLang="fr-FR" sz="1300"/>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125627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0DAA1D78-40F4-D243-A8B3-5F5649AA1B2D}" type="slidenum">
              <a:rPr lang="fr-FR" altLang="fr-FR" sz="1300"/>
              <a:pPr/>
              <a:t>46</a:t>
            </a:fld>
            <a:endParaRPr lang="fr-FR" altLang="fr-FR"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25074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fr-FR"/>
              <a:t>(c) Manuel Cartier, Université Paris Dauphine</a:t>
            </a:r>
          </a:p>
        </p:txBody>
      </p:sp>
      <p:sp>
        <p:nvSpPr>
          <p:cNvPr id="7" name="Rectangle 7"/>
          <p:cNvSpPr>
            <a:spLocks noGrp="1" noChangeArrowheads="1"/>
          </p:cNvSpPr>
          <p:nvPr>
            <p:ph type="sldNum" sz="quarter" idx="5"/>
          </p:nvPr>
        </p:nvSpPr>
        <p:spPr>
          <a:ln/>
        </p:spPr>
        <p:txBody>
          <a:bodyPr/>
          <a:lstStyle/>
          <a:p>
            <a:fld id="{3FF20AF6-D09E-9747-92B9-B58729B8A84D}" type="slidenum">
              <a:rPr lang="fr-FR"/>
              <a:pPr/>
              <a:t>64</a:t>
            </a:fld>
            <a:endParaRPr lang="fr-FR"/>
          </a:p>
        </p:txBody>
      </p:sp>
      <p:sp>
        <p:nvSpPr>
          <p:cNvPr id="562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6217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996958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2A8B98A7-D260-B34B-AB93-9172D5D5C33B}" type="slidenum">
              <a:rPr lang="fr-FR" altLang="fr-FR" sz="1300"/>
              <a:pPr/>
              <a:t>16</a:t>
            </a:fld>
            <a:endParaRPr lang="fr-FR" altLang="fr-FR" sz="13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647228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96672E-56D6-4D96-AFC0-0F93B853B66A}" type="slidenum">
              <a:rPr lang="fr-FR"/>
              <a:pPr/>
              <a:t>73</a:t>
            </a:fld>
            <a:endParaRPr lang="fr-FR"/>
          </a:p>
        </p:txBody>
      </p:sp>
      <p:sp>
        <p:nvSpPr>
          <p:cNvPr id="293890" name="Rectangle 2"/>
          <p:cNvSpPr>
            <a:spLocks noGrp="1" noRot="1" noChangeAspect="1" noChangeArrowheads="1" noTextEdit="1"/>
          </p:cNvSpPr>
          <p:nvPr>
            <p:ph type="sldImg"/>
          </p:nvPr>
        </p:nvSpPr>
        <p:spPr>
          <a:xfrm>
            <a:off x="79375" y="739775"/>
            <a:ext cx="6584950" cy="3705225"/>
          </a:xfrm>
          <a:ln/>
        </p:spPr>
      </p:sp>
      <p:sp>
        <p:nvSpPr>
          <p:cNvPr id="293891" name="Rectangle 3"/>
          <p:cNvSpPr>
            <a:spLocks noGrp="1" noChangeArrowheads="1"/>
          </p:cNvSpPr>
          <p:nvPr>
            <p:ph type="body" idx="1"/>
          </p:nvPr>
        </p:nvSpPr>
        <p:spPr>
          <a:xfrm>
            <a:off x="898949" y="4691229"/>
            <a:ext cx="4944216" cy="4440984"/>
          </a:xfrm>
        </p:spPr>
        <p:txBody>
          <a:bodyPr/>
          <a:lstStyle/>
          <a:p>
            <a:endParaRPr lang="fr-FR" altLang="en-US"/>
          </a:p>
        </p:txBody>
      </p:sp>
    </p:spTree>
    <p:extLst>
      <p:ext uri="{BB962C8B-B14F-4D97-AF65-F5344CB8AC3E}">
        <p14:creationId xmlns:p14="http://schemas.microsoft.com/office/powerpoint/2010/main" val="715347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79DD96-4305-42D9-B5E2-BC29CD646EE3}" type="slidenum">
              <a:rPr lang="fr-FR"/>
              <a:pPr/>
              <a:t>74</a:t>
            </a:fld>
            <a:endParaRPr lang="fr-FR"/>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xfrm>
            <a:off x="898949" y="4689515"/>
            <a:ext cx="4944216" cy="4442698"/>
          </a:xfrm>
        </p:spPr>
        <p:txBody>
          <a:bodyPr lIns="91431" tIns="45716" rIns="91431" bIns="45716"/>
          <a:lstStyle/>
          <a:p>
            <a:endParaRPr lang="fr-FR"/>
          </a:p>
        </p:txBody>
      </p:sp>
    </p:spTree>
    <p:extLst>
      <p:ext uri="{BB962C8B-B14F-4D97-AF65-F5344CB8AC3E}">
        <p14:creationId xmlns:p14="http://schemas.microsoft.com/office/powerpoint/2010/main" val="147779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753EC8-3E36-4A71-A3B2-AE140FAE535E}" type="slidenum">
              <a:rPr lang="fr-FR"/>
              <a:pPr/>
              <a:t>76</a:t>
            </a:fld>
            <a:endParaRPr lang="fr-FR"/>
          </a:p>
        </p:txBody>
      </p:sp>
      <p:sp>
        <p:nvSpPr>
          <p:cNvPr id="300034" name="Rectangle 2"/>
          <p:cNvSpPr>
            <a:spLocks noGrp="1" noRot="1" noChangeAspect="1" noChangeArrowheads="1" noTextEdit="1"/>
          </p:cNvSpPr>
          <p:nvPr>
            <p:ph type="sldImg"/>
          </p:nvPr>
        </p:nvSpPr>
        <p:spPr>
          <a:xfrm>
            <a:off x="554038" y="739775"/>
            <a:ext cx="5557837" cy="3127375"/>
          </a:xfrm>
          <a:ln/>
        </p:spPr>
      </p:sp>
      <p:sp>
        <p:nvSpPr>
          <p:cNvPr id="300035" name="Rectangle 3"/>
          <p:cNvSpPr>
            <a:spLocks noGrp="1" noChangeArrowheads="1"/>
          </p:cNvSpPr>
          <p:nvPr>
            <p:ph type="body" idx="1"/>
          </p:nvPr>
        </p:nvSpPr>
        <p:spPr>
          <a:xfrm>
            <a:off x="449474" y="4195882"/>
            <a:ext cx="5618428" cy="5183148"/>
          </a:xfrm>
        </p:spPr>
        <p:txBody>
          <a:bodyPr/>
          <a:lstStyle/>
          <a:p>
            <a:r>
              <a:rPr lang="fr-FR" altLang="en-US"/>
              <a:t>Prix = moment de vérité pour l'indutriel</a:t>
            </a:r>
          </a:p>
          <a:p>
            <a:r>
              <a:rPr lang="fr-FR" altLang="en-US"/>
              <a:t>Prix =contrepartie du produit offert sur le marché</a:t>
            </a:r>
          </a:p>
          <a:p>
            <a:endParaRPr lang="fr-FR" altLang="en-US"/>
          </a:p>
          <a:p>
            <a:r>
              <a:rPr lang="fr-FR" altLang="en-US"/>
              <a:t>Une modification de prix affecte la rentabilité à CT. Rentabilité CA-Couts. Couts ne peuvent pas changer d'un jour à l'autre.</a:t>
            </a:r>
          </a:p>
          <a:p>
            <a:endParaRPr lang="fr-FR" altLang="en-US"/>
          </a:p>
          <a:p>
            <a:r>
              <a:rPr lang="fr-FR" altLang="en-US"/>
              <a:t>Visible : plus visible que des modifications techniques dont les bénéfices se revèleront à l'usage (bruit d'un aspirateur par exemple)</a:t>
            </a:r>
          </a:p>
          <a:p>
            <a:r>
              <a:rPr lang="fr-FR" altLang="en-US"/>
              <a:t>Souple : changer un prix puis renir sur sa décision quaisment sans frais, changer le produit standard demande R&amp;D, investissements…</a:t>
            </a:r>
          </a:p>
          <a:p>
            <a:endParaRPr lang="fr-FR" altLang="en-US"/>
          </a:p>
          <a:p>
            <a:r>
              <a:rPr lang="fr-FR" altLang="en-US"/>
              <a:t>Effet rapide. Réaction immédiate du consommateur sur le lieu de vente vs </a:t>
            </a:r>
          </a:p>
          <a:p>
            <a:r>
              <a:rPr lang="fr-FR" altLang="en-US"/>
              <a:t>changer le produit (produit courbe de diffusion de Rogers), </a:t>
            </a:r>
          </a:p>
          <a:p>
            <a:r>
              <a:rPr lang="fr-FR" altLang="en-US"/>
              <a:t>change r la communication, délais de réponse des concommateurs (communication attente de répétition, effet différé pour un changement d'attitude ex Danone Espagne)</a:t>
            </a:r>
          </a:p>
          <a:p>
            <a:endParaRPr lang="fr-FR" altLang="en-US"/>
          </a:p>
          <a:p>
            <a:r>
              <a:rPr lang="fr-FR" altLang="en-US"/>
              <a:t>Réaction aussi des concurrnets qui peuvent rapidement modifier leur prix en réaction.</a:t>
            </a:r>
          </a:p>
          <a:p>
            <a:r>
              <a:rPr lang="fr-FR" altLang="en-US"/>
              <a:t>Guerre des prix sur le café au US entre Maxwell et </a:t>
            </a:r>
          </a:p>
          <a:p>
            <a:endParaRPr lang="fr-FR" altLang="en-US"/>
          </a:p>
          <a:p>
            <a:r>
              <a:rPr lang="fr-FR" altLang="en-US"/>
              <a:t>Prix modalité d'action importante. Principal sujet de préoccupation des managers.</a:t>
            </a:r>
          </a:p>
          <a:p>
            <a:endParaRPr lang="fr-FR" altLang="en-US"/>
          </a:p>
        </p:txBody>
      </p:sp>
    </p:spTree>
    <p:extLst>
      <p:ext uri="{BB962C8B-B14F-4D97-AF65-F5344CB8AC3E}">
        <p14:creationId xmlns:p14="http://schemas.microsoft.com/office/powerpoint/2010/main" val="21789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E57242-0337-418C-A7FA-43603BFDFD92}" type="slidenum">
              <a:rPr lang="fr-FR"/>
              <a:pPr/>
              <a:t>77</a:t>
            </a:fld>
            <a:endParaRPr lang="fr-FR"/>
          </a:p>
        </p:txBody>
      </p:sp>
      <p:sp>
        <p:nvSpPr>
          <p:cNvPr id="302082" name="Rectangle 2"/>
          <p:cNvSpPr>
            <a:spLocks noGrp="1" noRot="1" noChangeAspect="1" noChangeArrowheads="1" noTextEdit="1"/>
          </p:cNvSpPr>
          <p:nvPr>
            <p:ph type="sldImg"/>
          </p:nvPr>
        </p:nvSpPr>
        <p:spPr>
          <a:xfrm>
            <a:off x="271463" y="328613"/>
            <a:ext cx="3802062" cy="2139950"/>
          </a:xfrm>
          <a:ln/>
        </p:spPr>
      </p:sp>
      <p:sp>
        <p:nvSpPr>
          <p:cNvPr id="302083" name="Rectangle 3"/>
          <p:cNvSpPr>
            <a:spLocks noGrp="1" noChangeArrowheads="1"/>
          </p:cNvSpPr>
          <p:nvPr>
            <p:ph type="body" idx="1"/>
          </p:nvPr>
        </p:nvSpPr>
        <p:spPr>
          <a:xfrm>
            <a:off x="224737" y="2632710"/>
            <a:ext cx="6217726" cy="6993136"/>
          </a:xfrm>
        </p:spPr>
        <p:txBody>
          <a:bodyPr/>
          <a:lstStyle/>
          <a:p>
            <a:r>
              <a:rPr lang="fr-FR" altLang="en-US"/>
              <a:t>Plus le prix est élevé, meilleur est la qualité perçue</a:t>
            </a:r>
          </a:p>
          <a:p>
            <a:r>
              <a:rPr lang="fr-FR" altLang="en-US"/>
              <a:t>Ex : le tas d'orange</a:t>
            </a:r>
          </a:p>
          <a:p>
            <a:r>
              <a:rPr lang="fr-FR" altLang="en-US"/>
              <a:t>relation plus faible quand</a:t>
            </a:r>
          </a:p>
          <a:p>
            <a:r>
              <a:rPr lang="fr-FR" altLang="en-US"/>
              <a:t>Achat fréquent : connaissance des prix,  capacité à détecter des variations de prix. </a:t>
            </a:r>
          </a:p>
          <a:p>
            <a:r>
              <a:rPr lang="fr-FR" altLang="en-US"/>
              <a:t>Tendance générale pas systématique </a:t>
            </a:r>
            <a:r>
              <a:rPr lang="fr-FR" altLang="en-US" b="1"/>
              <a:t>slide acaht fréquent prix inconnus</a:t>
            </a:r>
            <a:endParaRPr lang="fr-FR" altLang="en-US"/>
          </a:p>
          <a:p>
            <a:r>
              <a:rPr lang="fr-FR" altLang="en-US"/>
              <a:t>Expertise de l'acheteur : autre moyen d'estimer la qualité. Skieur professionnel regarde la forme du ski, sa cambrure, sa souplesse, les matériaux utilisés </a:t>
            </a:r>
          </a:p>
          <a:p>
            <a:r>
              <a:rPr lang="fr-FR" altLang="en-US"/>
              <a:t>Grande quantité d'information (marque, magasin, information sur l'emballage)</a:t>
            </a:r>
          </a:p>
          <a:p>
            <a:endParaRPr lang="fr-FR" altLang="en-US"/>
          </a:p>
          <a:p>
            <a:r>
              <a:rPr lang="fr-FR" altLang="en-US"/>
              <a:t>La marque est considéré comme un indicateur de qualité garant d'un niveau de qualité identique d'un produit à l'autre.</a:t>
            </a:r>
          </a:p>
          <a:p>
            <a:r>
              <a:rPr lang="fr-FR" altLang="en-US"/>
              <a:t>Une forte baisse de prix d'une marque de luxe conduit à une baisse de l'image de marque. Ex Yves Saint Laurent chez Leclerc</a:t>
            </a:r>
          </a:p>
          <a:p>
            <a:r>
              <a:rPr lang="fr-FR" altLang="en-US"/>
              <a:t>Les consommatuer sont prêt à payer plus cher leur marque préférée même s'ils sont incapables de faire la différence avec une autre en test à l'aveugle. </a:t>
            </a:r>
          </a:p>
          <a:p>
            <a:r>
              <a:rPr lang="fr-FR" altLang="en-US"/>
              <a:t>Ex Coca Pepsi. Yaourt danone yoplait	ex : vrai Rollex et fausse Rollex, tee-shirt Lacoste</a:t>
            </a:r>
          </a:p>
          <a:p>
            <a:endParaRPr lang="fr-FR" altLang="en-US"/>
          </a:p>
          <a:p>
            <a:r>
              <a:rPr lang="fr-FR" altLang="en-US"/>
              <a:t>Fourchette de prix ou zone de prix d'acceptation.</a:t>
            </a:r>
          </a:p>
          <a:p>
            <a:r>
              <a:rPr lang="fr-FR" altLang="en-US"/>
              <a:t>Les consommateurs n'ont pas un niveau de prix qui les satisfont maisun intervalle de rpix dans lequel ils considèrent que le prix est acceptable et qu'il peuvent acheter</a:t>
            </a:r>
          </a:p>
          <a:p>
            <a:endParaRPr lang="fr-FR" altLang="en-US"/>
          </a:p>
          <a:p>
            <a:r>
              <a:rPr lang="fr-FR" altLang="en-US"/>
              <a:t>Prix en dessous d'un chiffre rond</a:t>
            </a:r>
          </a:p>
          <a:p>
            <a:r>
              <a:rPr lang="fr-FR" altLang="en-US"/>
              <a:t>Surtout pratiqué pour vêtement,  produit peu couteux - Robe à 199 F au lieu de 200 F</a:t>
            </a:r>
          </a:p>
          <a:p>
            <a:r>
              <a:rPr lang="fr-FR" altLang="en-US"/>
              <a:t>Mémorisation d'un niveau de prix rond 200, étiquetage à 199 =&gt; perception en dessous du prix de référence. Censé favorise l'achat. Enfait les tests ne sont pas concluant : oui et non</a:t>
            </a:r>
          </a:p>
          <a:p>
            <a:r>
              <a:rPr lang="fr-FR" altLang="en-US"/>
              <a:t>Mais reste très pratiqué</a:t>
            </a:r>
          </a:p>
          <a:p>
            <a:endParaRPr lang="fr-FR" altLang="en-US"/>
          </a:p>
          <a:p>
            <a:r>
              <a:rPr lang="fr-FR" altLang="en-US"/>
              <a:t>Prix nnon monétaire : couts associé à l'achat, notamment la recherche d'information, temps passé, cout de transport...</a:t>
            </a:r>
          </a:p>
          <a:p>
            <a:endParaRPr lang="fr-FR" altLang="en-US"/>
          </a:p>
        </p:txBody>
      </p:sp>
    </p:spTree>
    <p:extLst>
      <p:ext uri="{BB962C8B-B14F-4D97-AF65-F5344CB8AC3E}">
        <p14:creationId xmlns:p14="http://schemas.microsoft.com/office/powerpoint/2010/main" val="1016272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1E411-239A-453B-98FE-90A6F4B7F3E3}" type="slidenum">
              <a:rPr lang="fr-FR"/>
              <a:pPr/>
              <a:t>78</a:t>
            </a:fld>
            <a:endParaRPr lang="fr-FR"/>
          </a:p>
        </p:txBody>
      </p:sp>
      <p:sp>
        <p:nvSpPr>
          <p:cNvPr id="304130" name="Rectangle 2"/>
          <p:cNvSpPr>
            <a:spLocks noGrp="1" noRot="1" noChangeAspect="1" noChangeArrowheads="1" noTextEdit="1"/>
          </p:cNvSpPr>
          <p:nvPr>
            <p:ph type="sldImg"/>
          </p:nvPr>
        </p:nvSpPr>
        <p:spPr>
          <a:xfrm>
            <a:off x="79375" y="739775"/>
            <a:ext cx="6584950" cy="3705225"/>
          </a:xfrm>
          <a:ln/>
        </p:spPr>
      </p:sp>
      <p:sp>
        <p:nvSpPr>
          <p:cNvPr id="304131" name="Rectangle 3"/>
          <p:cNvSpPr>
            <a:spLocks noGrp="1" noChangeArrowheads="1"/>
          </p:cNvSpPr>
          <p:nvPr>
            <p:ph type="body" idx="1"/>
          </p:nvPr>
        </p:nvSpPr>
        <p:spPr>
          <a:xfrm>
            <a:off x="898949" y="4691229"/>
            <a:ext cx="4944216" cy="4440984"/>
          </a:xfrm>
        </p:spPr>
        <p:txBody>
          <a:bodyPr/>
          <a:lstStyle/>
          <a:p>
            <a:r>
              <a:rPr lang="fr-FR" altLang="en-US"/>
              <a:t>Prix moyen d'attirer le consommateur</a:t>
            </a:r>
          </a:p>
          <a:p>
            <a:endParaRPr lang="fr-FR" altLang="en-US"/>
          </a:p>
          <a:p>
            <a:r>
              <a:rPr lang="fr-FR" altLang="en-US" b="1"/>
              <a:t>Silde positionnement prix des magasins</a:t>
            </a:r>
          </a:p>
          <a:p>
            <a:endParaRPr lang="fr-FR" altLang="en-US" b="1"/>
          </a:p>
          <a:p>
            <a:r>
              <a:rPr lang="fr-FR" altLang="en-US"/>
              <a:t>Comme pour le producteur le prix a une incidence directe sur le profit du distributeur.</a:t>
            </a:r>
          </a:p>
          <a:p>
            <a:r>
              <a:rPr lang="fr-FR" altLang="en-US"/>
              <a:t>Conduit distributeur a négocier les prix les plus serrés aupès de producteur pour à la fois attirer et assurer des profits.</a:t>
            </a:r>
          </a:p>
        </p:txBody>
      </p:sp>
    </p:spTree>
    <p:extLst>
      <p:ext uri="{BB962C8B-B14F-4D97-AF65-F5344CB8AC3E}">
        <p14:creationId xmlns:p14="http://schemas.microsoft.com/office/powerpoint/2010/main" val="1174747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21F60E-4C8B-4D8A-B8B5-3689A89D73C1}" type="slidenum">
              <a:rPr lang="fr-FR"/>
              <a:pPr/>
              <a:t>79</a:t>
            </a:fld>
            <a:endParaRPr lang="fr-FR"/>
          </a:p>
        </p:txBody>
      </p:sp>
      <p:sp>
        <p:nvSpPr>
          <p:cNvPr id="308226" name="Rectangle 2"/>
          <p:cNvSpPr>
            <a:spLocks noGrp="1" noRot="1" noChangeAspect="1" noChangeArrowheads="1" noTextEdit="1"/>
          </p:cNvSpPr>
          <p:nvPr>
            <p:ph type="sldImg"/>
          </p:nvPr>
        </p:nvSpPr>
        <p:spPr>
          <a:xfrm>
            <a:off x="47625" y="328613"/>
            <a:ext cx="3949700" cy="2222500"/>
          </a:xfrm>
          <a:ln/>
        </p:spPr>
      </p:sp>
      <p:sp>
        <p:nvSpPr>
          <p:cNvPr id="308227" name="Rectangle 3"/>
          <p:cNvSpPr>
            <a:spLocks noGrp="1" noChangeArrowheads="1"/>
          </p:cNvSpPr>
          <p:nvPr>
            <p:ph type="body" idx="1"/>
          </p:nvPr>
        </p:nvSpPr>
        <p:spPr>
          <a:xfrm>
            <a:off x="224737" y="2797255"/>
            <a:ext cx="6067902" cy="6170414"/>
          </a:xfrm>
        </p:spPr>
        <p:txBody>
          <a:bodyPr/>
          <a:lstStyle/>
          <a:p>
            <a:r>
              <a:rPr lang="fr-FR" altLang="en-US"/>
              <a:t>Remises </a:t>
            </a:r>
          </a:p>
          <a:p>
            <a:r>
              <a:rPr lang="fr-FR" altLang="en-US"/>
              <a:t>Sur quantitté = contrepartie de commande splus importantes qui permettent au fabricant de réaliser des économies sur le plan commercial ou logistique.</a:t>
            </a:r>
          </a:p>
          <a:p>
            <a:r>
              <a:rPr lang="fr-FR" altLang="en-US"/>
              <a:t>Sur fonction = quand le distributeur prend en charge autrefois aussrée par le fabricant.</a:t>
            </a:r>
          </a:p>
          <a:p>
            <a:endParaRPr lang="fr-FR" altLang="en-US"/>
          </a:p>
          <a:p>
            <a:r>
              <a:rPr lang="fr-FR" altLang="en-US"/>
              <a:t>Ristournes</a:t>
            </a:r>
          </a:p>
          <a:p>
            <a:r>
              <a:rPr lang="fr-FR" altLang="en-US"/>
              <a:t>Sur objectifs = quand permet au frabricant de mieux utiliser ses capacités de production.</a:t>
            </a:r>
          </a:p>
          <a:p>
            <a:r>
              <a:rPr lang="fr-FR" altLang="en-US"/>
              <a:t>D'assortiment ou de gamme = incitation pour le distributeur d'avoir un certain nombre de références commandées en cours d'année</a:t>
            </a:r>
          </a:p>
          <a:p>
            <a:r>
              <a:rPr lang="fr-FR" altLang="en-US"/>
              <a:t>Important lorsqu'il n'y a pas de rentabilité produit mais seulement rentabilité de la gamme.</a:t>
            </a:r>
          </a:p>
          <a:p>
            <a:endParaRPr lang="fr-FR" altLang="en-US"/>
          </a:p>
          <a:p>
            <a:r>
              <a:rPr lang="fr-FR" altLang="en-US"/>
              <a:t>Négocié avec l'ensemble des conditions de ventes dans le </a:t>
            </a:r>
            <a:r>
              <a:rPr lang="fr-FR" altLang="en-US" b="1"/>
              <a:t>Barême des prix</a:t>
            </a:r>
            <a:r>
              <a:rPr lang="fr-FR" altLang="en-US"/>
              <a:t>. Comprend également délais de règlement ex : 30 jour le 10, frais d elivraison</a:t>
            </a:r>
          </a:p>
          <a:p>
            <a:endParaRPr lang="fr-FR" altLang="en-US"/>
          </a:p>
          <a:p>
            <a:r>
              <a:rPr lang="fr-FR" altLang="en-US"/>
              <a:t>Dumping quand prix &lt; prix d'achat plus livraison</a:t>
            </a:r>
          </a:p>
          <a:p>
            <a:endParaRPr lang="fr-FR" altLang="en-US"/>
          </a:p>
          <a:p>
            <a:r>
              <a:rPr lang="fr-FR" altLang="en-US"/>
              <a:t>Importations parallèles</a:t>
            </a:r>
          </a:p>
          <a:p>
            <a:r>
              <a:rPr lang="fr-FR" altLang="en-US"/>
              <a:t>Distributeur mécvontent sur les conditions de ventes du producteur peut avoi r recours à des importation parallèles.</a:t>
            </a:r>
          </a:p>
          <a:p>
            <a:r>
              <a:rPr lang="fr-FR" altLang="en-US"/>
              <a:t>Distributeur achète à l'étranger a des conditions plus avantageuses : ex voiture Renault vendue moins cher en Italie car renault n'est pas leader comme en France.</a:t>
            </a:r>
          </a:p>
          <a:p>
            <a:r>
              <a:rPr lang="fr-FR" altLang="en-US"/>
              <a:t>Importations parallèles ne bénéficient pas des services pré et post achat Même produit intrinsèque mais pas global, ni même standard : ex packing différent (ex langue etrangère supermarché)</a:t>
            </a:r>
          </a:p>
          <a:p>
            <a:r>
              <a:rPr lang="fr-FR" altLang="en-US"/>
              <a:t>Devenu un argument de négociation des tarifs : chantage au marché gris</a:t>
            </a:r>
          </a:p>
          <a:p>
            <a:endParaRPr lang="fr-FR" altLang="en-US"/>
          </a:p>
          <a:p>
            <a:r>
              <a:rPr lang="fr-FR" altLang="en-US"/>
              <a:t>Choix des canaux de distribution : puissant moyende contrôle</a:t>
            </a:r>
          </a:p>
          <a:p>
            <a:r>
              <a:rPr lang="fr-FR" altLang="en-US"/>
              <a:t>Vente directe, Franchise</a:t>
            </a:r>
          </a:p>
        </p:txBody>
      </p:sp>
    </p:spTree>
    <p:extLst>
      <p:ext uri="{BB962C8B-B14F-4D97-AF65-F5344CB8AC3E}">
        <p14:creationId xmlns:p14="http://schemas.microsoft.com/office/powerpoint/2010/main" val="1515357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8A3149-A2B2-410F-B7FF-600A7509E567}" type="slidenum">
              <a:rPr lang="fr-FR"/>
              <a:pPr/>
              <a:t>81</a:t>
            </a:fld>
            <a:endParaRPr lang="fr-FR"/>
          </a:p>
        </p:txBody>
      </p:sp>
      <p:sp>
        <p:nvSpPr>
          <p:cNvPr id="312322" name="Rectangle 2"/>
          <p:cNvSpPr>
            <a:spLocks noGrp="1" noRot="1" noChangeAspect="1" noChangeArrowheads="1" noTextEdit="1"/>
          </p:cNvSpPr>
          <p:nvPr>
            <p:ph type="sldImg"/>
          </p:nvPr>
        </p:nvSpPr>
        <p:spPr>
          <a:xfrm>
            <a:off x="79375" y="739775"/>
            <a:ext cx="6584950" cy="3705225"/>
          </a:xfrm>
          <a:ln/>
        </p:spPr>
      </p:sp>
      <p:sp>
        <p:nvSpPr>
          <p:cNvPr id="312323" name="Rectangle 3"/>
          <p:cNvSpPr>
            <a:spLocks noGrp="1" noChangeArrowheads="1"/>
          </p:cNvSpPr>
          <p:nvPr>
            <p:ph type="body" idx="1"/>
          </p:nvPr>
        </p:nvSpPr>
        <p:spPr>
          <a:xfrm>
            <a:off x="898949" y="4691229"/>
            <a:ext cx="4944216" cy="4440984"/>
          </a:xfrm>
        </p:spPr>
        <p:txBody>
          <a:bodyPr/>
          <a:lstStyle/>
          <a:p>
            <a:endParaRPr lang="fr-FR" altLang="en-US"/>
          </a:p>
        </p:txBody>
      </p:sp>
    </p:spTree>
    <p:extLst>
      <p:ext uri="{BB962C8B-B14F-4D97-AF65-F5344CB8AC3E}">
        <p14:creationId xmlns:p14="http://schemas.microsoft.com/office/powerpoint/2010/main" val="1957591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405688-62B7-48D8-91B9-992E0353CCC1}" type="slidenum">
              <a:rPr lang="fr-FR"/>
              <a:pPr/>
              <a:t>84</a:t>
            </a:fld>
            <a:endParaRPr lang="fr-FR"/>
          </a:p>
        </p:txBody>
      </p:sp>
      <p:sp>
        <p:nvSpPr>
          <p:cNvPr id="321538" name="Rectangle 2"/>
          <p:cNvSpPr>
            <a:spLocks noGrp="1" noRot="1" noChangeAspect="1" noChangeArrowheads="1" noTextEdit="1"/>
          </p:cNvSpPr>
          <p:nvPr>
            <p:ph type="sldImg"/>
          </p:nvPr>
        </p:nvSpPr>
        <p:spPr>
          <a:xfrm>
            <a:off x="79375" y="739775"/>
            <a:ext cx="6584950" cy="3705225"/>
          </a:xfrm>
          <a:ln/>
        </p:spPr>
      </p:sp>
      <p:sp>
        <p:nvSpPr>
          <p:cNvPr id="321539" name="Rectangle 3"/>
          <p:cNvSpPr>
            <a:spLocks noGrp="1" noChangeArrowheads="1"/>
          </p:cNvSpPr>
          <p:nvPr>
            <p:ph type="body" idx="1"/>
          </p:nvPr>
        </p:nvSpPr>
        <p:spPr>
          <a:xfrm>
            <a:off x="898949" y="4691229"/>
            <a:ext cx="4944216" cy="4440984"/>
          </a:xfrm>
        </p:spPr>
        <p:txBody>
          <a:bodyPr/>
          <a:lstStyle/>
          <a:p>
            <a:r>
              <a:rPr lang="fr-FR" altLang="en-US"/>
              <a:t>Élasticité croisée mesure la variation d e la demande d'un produit en fonction des variation de prix d'un autre produit.</a:t>
            </a:r>
          </a:p>
          <a:p>
            <a:endParaRPr lang="fr-FR" altLang="en-US"/>
          </a:p>
          <a:p>
            <a:r>
              <a:rPr lang="fr-FR" altLang="en-US"/>
              <a:t>Effet Giffen du nom de la personne qui a identifié l'effet, unj économiste</a:t>
            </a:r>
          </a:p>
          <a:p>
            <a:endParaRPr lang="fr-FR" altLang="en-US"/>
          </a:p>
          <a:p>
            <a:r>
              <a:rPr lang="fr-FR" altLang="en-US"/>
              <a:t>Hausse du prix du pain implique baisse de la consommation de viande.</a:t>
            </a:r>
          </a:p>
          <a:p>
            <a:endParaRPr lang="fr-FR" altLang="en-US"/>
          </a:p>
          <a:p>
            <a:r>
              <a:rPr lang="fr-FR" altLang="en-US"/>
              <a:t>Aujourd'hui hausse des prix des produits alimentaires implique diminution d'achat d'équipement de la maison, ameublement.</a:t>
            </a:r>
          </a:p>
          <a:p>
            <a:r>
              <a:rPr lang="fr-FR" altLang="en-US"/>
              <a:t>Plus le prix d’un bien est élevé plus le bien est demandé dans la mesure où il devient un signe socialement distinctif.</a:t>
            </a:r>
          </a:p>
          <a:p>
            <a:r>
              <a:rPr lang="fr-FR" altLang="en-US"/>
              <a:t>Quand le prix du pain augmente, Giffen avait observé que les familles ne pouvaient plus se procurer de bien plus coûteux comme la viande par exemple. Ceci les obligeait à compléter leur alimentation en achetant plus de pain. </a:t>
            </a:r>
          </a:p>
          <a:p>
            <a:r>
              <a:rPr lang="fr-FR" altLang="en-US"/>
              <a:t>L’effet de spéculation :  Il consiste à acheter plus d’un bien dont le prix augmente dans la crainte d’une augmentation future.</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fr-FR" altLang="en-US"/>
          </a:p>
        </p:txBody>
      </p:sp>
    </p:spTree>
    <p:extLst>
      <p:ext uri="{BB962C8B-B14F-4D97-AF65-F5344CB8AC3E}">
        <p14:creationId xmlns:p14="http://schemas.microsoft.com/office/powerpoint/2010/main" val="1109529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405688-62B7-48D8-91B9-992E0353CCC1}" type="slidenum">
              <a:rPr lang="fr-FR"/>
              <a:pPr/>
              <a:t>85</a:t>
            </a:fld>
            <a:endParaRPr lang="fr-FR"/>
          </a:p>
        </p:txBody>
      </p:sp>
      <p:sp>
        <p:nvSpPr>
          <p:cNvPr id="321538" name="Rectangle 2"/>
          <p:cNvSpPr>
            <a:spLocks noGrp="1" noRot="1" noChangeAspect="1" noChangeArrowheads="1" noTextEdit="1"/>
          </p:cNvSpPr>
          <p:nvPr>
            <p:ph type="sldImg"/>
          </p:nvPr>
        </p:nvSpPr>
        <p:spPr>
          <a:xfrm>
            <a:off x="79375" y="739775"/>
            <a:ext cx="6584950" cy="3705225"/>
          </a:xfrm>
          <a:ln/>
        </p:spPr>
      </p:sp>
      <p:sp>
        <p:nvSpPr>
          <p:cNvPr id="321539" name="Rectangle 3"/>
          <p:cNvSpPr>
            <a:spLocks noGrp="1" noChangeArrowheads="1"/>
          </p:cNvSpPr>
          <p:nvPr>
            <p:ph type="body" idx="1"/>
          </p:nvPr>
        </p:nvSpPr>
        <p:spPr>
          <a:xfrm>
            <a:off x="898949" y="4691229"/>
            <a:ext cx="4944216" cy="4440984"/>
          </a:xfrm>
        </p:spPr>
        <p:txBody>
          <a:bodyPr/>
          <a:lstStyle/>
          <a:p>
            <a:r>
              <a:rPr lang="fr-FR" altLang="en-US"/>
              <a:t>Élasticité croisée mesure la variation d e la demande d'un produit en fonction des variation de prix d'un autre produit.</a:t>
            </a:r>
          </a:p>
          <a:p>
            <a:endParaRPr lang="fr-FR" altLang="en-US"/>
          </a:p>
          <a:p>
            <a:r>
              <a:rPr lang="fr-FR" altLang="en-US"/>
              <a:t>Effet Giffen du nom de la personne qui a identifié l'effet, unj économiste</a:t>
            </a:r>
          </a:p>
          <a:p>
            <a:endParaRPr lang="fr-FR" altLang="en-US"/>
          </a:p>
          <a:p>
            <a:r>
              <a:rPr lang="fr-FR" altLang="en-US"/>
              <a:t>Hausse du prix du pain implique baisse de la consommation de viande.</a:t>
            </a:r>
          </a:p>
          <a:p>
            <a:endParaRPr lang="fr-FR" altLang="en-US"/>
          </a:p>
          <a:p>
            <a:r>
              <a:rPr lang="fr-FR" altLang="en-US"/>
              <a:t>Aujourd'hui hausse des prix des produits alimentaires implique diminution d'achat d'équipement de la maison, ameublement.</a:t>
            </a:r>
          </a:p>
          <a:p>
            <a:r>
              <a:rPr lang="fr-FR" altLang="en-US"/>
              <a:t>Plus le prix d’un bien est élevé plus le bien est demandé dans la mesure où il devient un signe socialement distinctif.</a:t>
            </a:r>
          </a:p>
          <a:p>
            <a:r>
              <a:rPr lang="fr-FR" altLang="en-US"/>
              <a:t>Quand le prix du pain augmente, Giffen avait observé que les familles ne pouvaient plus se procurer de bien plus coûteux comme la viande par exemple. Ceci les obligeait à compléter leur alimentation en achetant plus de pain. </a:t>
            </a:r>
          </a:p>
          <a:p>
            <a:r>
              <a:rPr lang="fr-FR" altLang="en-US"/>
              <a:t>L’effet de spéculation :  Il consiste à acheter plus d’un bien dont le prix augmente dans la crainte d’une augmentation future.</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fr-FR" altLang="en-US"/>
          </a:p>
        </p:txBody>
      </p:sp>
    </p:spTree>
    <p:extLst>
      <p:ext uri="{BB962C8B-B14F-4D97-AF65-F5344CB8AC3E}">
        <p14:creationId xmlns:p14="http://schemas.microsoft.com/office/powerpoint/2010/main" val="524918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405688-62B7-48D8-91B9-992E0353CCC1}" type="slidenum">
              <a:rPr lang="fr-FR"/>
              <a:pPr/>
              <a:t>86</a:t>
            </a:fld>
            <a:endParaRPr lang="fr-FR"/>
          </a:p>
        </p:txBody>
      </p:sp>
      <p:sp>
        <p:nvSpPr>
          <p:cNvPr id="321538" name="Rectangle 2"/>
          <p:cNvSpPr>
            <a:spLocks noGrp="1" noRot="1" noChangeAspect="1" noChangeArrowheads="1" noTextEdit="1"/>
          </p:cNvSpPr>
          <p:nvPr>
            <p:ph type="sldImg"/>
          </p:nvPr>
        </p:nvSpPr>
        <p:spPr>
          <a:xfrm>
            <a:off x="79375" y="739775"/>
            <a:ext cx="6584950" cy="3705225"/>
          </a:xfrm>
          <a:ln/>
        </p:spPr>
      </p:sp>
      <p:sp>
        <p:nvSpPr>
          <p:cNvPr id="321539" name="Rectangle 3"/>
          <p:cNvSpPr>
            <a:spLocks noGrp="1" noChangeArrowheads="1"/>
          </p:cNvSpPr>
          <p:nvPr>
            <p:ph type="body" idx="1"/>
          </p:nvPr>
        </p:nvSpPr>
        <p:spPr>
          <a:xfrm>
            <a:off x="898949" y="4691229"/>
            <a:ext cx="4944216" cy="4440984"/>
          </a:xfrm>
        </p:spPr>
        <p:txBody>
          <a:bodyPr/>
          <a:lstStyle/>
          <a:p>
            <a:r>
              <a:rPr lang="fr-FR" altLang="en-US"/>
              <a:t>Élasticité croisée mesure la variation d e la demande d'un produit en fonction des variation de prix d'un autre produit.</a:t>
            </a:r>
          </a:p>
          <a:p>
            <a:endParaRPr lang="fr-FR" altLang="en-US"/>
          </a:p>
          <a:p>
            <a:r>
              <a:rPr lang="fr-FR" altLang="en-US"/>
              <a:t>Effet Giffen du nom de la personne qui a identifié l'effet, unj économiste</a:t>
            </a:r>
          </a:p>
          <a:p>
            <a:endParaRPr lang="fr-FR" altLang="en-US"/>
          </a:p>
          <a:p>
            <a:r>
              <a:rPr lang="fr-FR" altLang="en-US"/>
              <a:t>Hausse du prix du pain implique baisse de la consommation de viande.</a:t>
            </a:r>
          </a:p>
          <a:p>
            <a:endParaRPr lang="fr-FR" altLang="en-US"/>
          </a:p>
          <a:p>
            <a:r>
              <a:rPr lang="fr-FR" altLang="en-US"/>
              <a:t>Aujourd'hui hausse des prix des produits alimentaires implique diminution d'achat d'équipement de la maison, ameublement.</a:t>
            </a:r>
          </a:p>
          <a:p>
            <a:r>
              <a:rPr lang="fr-FR" altLang="en-US"/>
              <a:t>Plus le prix d’un bien est élevé plus le bien est demandé dans la mesure où il devient un signe socialement distinctif.</a:t>
            </a:r>
          </a:p>
          <a:p>
            <a:r>
              <a:rPr lang="fr-FR" altLang="en-US"/>
              <a:t>Quand le prix du pain augmente, Giffen avait observé que les familles ne pouvaient plus se procurer de bien plus coûteux comme la viande par exemple. Ceci les obligeait à compléter leur alimentation en achetant plus de pain. </a:t>
            </a:r>
          </a:p>
          <a:p>
            <a:r>
              <a:rPr lang="fr-FR" altLang="en-US"/>
              <a:t>L’effet de spéculation :  Il consiste à acheter plus d’un bien dont le prix augmente dans la crainte d’une augmentation future.</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fr-FR" altLang="en-US"/>
          </a:p>
        </p:txBody>
      </p:sp>
    </p:spTree>
    <p:extLst>
      <p:ext uri="{BB962C8B-B14F-4D97-AF65-F5344CB8AC3E}">
        <p14:creationId xmlns:p14="http://schemas.microsoft.com/office/powerpoint/2010/main" val="140189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5D7A48ED-E6F9-BA4C-8F3F-CD098976D6DB}" type="slidenum">
              <a:rPr lang="fr-FR" altLang="fr-FR" sz="1300"/>
              <a:pPr/>
              <a:t>18</a:t>
            </a:fld>
            <a:endParaRPr lang="fr-FR" altLang="fr-FR"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1681564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A362C4-AC6D-4C58-A9B1-B3D599CC292D}" type="slidenum">
              <a:rPr lang="fr-FR"/>
              <a:pPr/>
              <a:t>87</a:t>
            </a:fld>
            <a:endParaRPr lang="fr-FR"/>
          </a:p>
        </p:txBody>
      </p:sp>
      <p:sp>
        <p:nvSpPr>
          <p:cNvPr id="325634" name="Rectangle 2"/>
          <p:cNvSpPr>
            <a:spLocks noGrp="1" noRot="1" noChangeAspect="1" noChangeArrowheads="1" noTextEdit="1"/>
          </p:cNvSpPr>
          <p:nvPr>
            <p:ph type="sldImg"/>
          </p:nvPr>
        </p:nvSpPr>
        <p:spPr>
          <a:xfrm>
            <a:off x="1941513" y="739775"/>
            <a:ext cx="2484437" cy="1398588"/>
          </a:xfrm>
          <a:ln/>
        </p:spPr>
      </p:sp>
      <p:sp>
        <p:nvSpPr>
          <p:cNvPr id="325635" name="Rectangle 3"/>
          <p:cNvSpPr>
            <a:spLocks noGrp="1" noChangeArrowheads="1"/>
          </p:cNvSpPr>
          <p:nvPr>
            <p:ph type="body" idx="1"/>
          </p:nvPr>
        </p:nvSpPr>
        <p:spPr>
          <a:xfrm>
            <a:off x="374562" y="2468166"/>
            <a:ext cx="6367551" cy="6993136"/>
          </a:xfrm>
        </p:spPr>
        <p:txBody>
          <a:bodyPr/>
          <a:lstStyle/>
          <a:p>
            <a:r>
              <a:rPr lang="fr-FR" altLang="en-US"/>
              <a:t>Cycle de vie économiques</a:t>
            </a:r>
          </a:p>
          <a:p>
            <a:r>
              <a:rPr lang="fr-FR" altLang="en-US"/>
              <a:t>Prix perçus différemment en temps de crise qu' en période d'expansion </a:t>
            </a:r>
          </a:p>
          <a:p>
            <a:endParaRPr lang="fr-FR" altLang="en-US"/>
          </a:p>
          <a:p>
            <a:endParaRPr lang="fr-FR" altLang="en-US"/>
          </a:p>
          <a:p>
            <a:r>
              <a:rPr lang="fr-FR" altLang="en-US"/>
              <a:t>Groupes de pression, association de conso</a:t>
            </a:r>
          </a:p>
          <a:p>
            <a:r>
              <a:rPr lang="fr-FR" altLang="en-US"/>
              <a:t>Surtout aujourd'hui pression de la grande distribution qui pousse les producteurs a baisser les prix.</a:t>
            </a:r>
          </a:p>
          <a:p>
            <a:endParaRPr lang="fr-FR" altLang="en-US"/>
          </a:p>
          <a:p>
            <a:endParaRPr lang="fr-FR" altLang="en-US"/>
          </a:p>
          <a:p>
            <a:r>
              <a:rPr lang="fr-FR" altLang="en-US"/>
              <a:t>Gouvernement</a:t>
            </a:r>
          </a:p>
          <a:p>
            <a:r>
              <a:rPr lang="fr-FR" altLang="en-US"/>
              <a:t>Fixation de prix  minimum consommateur :  prix du livre</a:t>
            </a:r>
          </a:p>
          <a:p>
            <a:r>
              <a:rPr lang="fr-FR" altLang="en-US"/>
              <a:t>Introduction de taxe : cigarette hausse des taxe pour diminuer la consommation, essence</a:t>
            </a:r>
          </a:p>
          <a:p>
            <a:r>
              <a:rPr lang="fr-FR" altLang="en-US"/>
              <a:t>Ouverture de la concurrence :dérégulation du traffic aérien : passage de tarifs contrôlé à la liberté des prix</a:t>
            </a:r>
          </a:p>
          <a:p>
            <a:endParaRPr lang="fr-FR" altLang="en-US"/>
          </a:p>
          <a:p>
            <a:r>
              <a:rPr lang="fr-FR" altLang="en-US"/>
              <a:t>Gouvernement : prime acaht véhicule neuf : Jupette</a:t>
            </a:r>
          </a:p>
          <a:p>
            <a:r>
              <a:rPr lang="fr-FR" altLang="en-US"/>
              <a:t>Retrait implique chute des ventes : compensation achat anticipés pour profiter de la prime.</a:t>
            </a:r>
          </a:p>
          <a:p>
            <a:endParaRPr lang="fr-FR" altLang="en-US"/>
          </a:p>
        </p:txBody>
      </p:sp>
    </p:spTree>
    <p:extLst>
      <p:ext uri="{BB962C8B-B14F-4D97-AF65-F5344CB8AC3E}">
        <p14:creationId xmlns:p14="http://schemas.microsoft.com/office/powerpoint/2010/main" val="976820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E78A8AF-F089-4354-872F-F61303CD1354}" type="slidenum">
              <a:rPr lang="fr-FR" smtClean="0"/>
              <a:pPr/>
              <a:t>88</a:t>
            </a:fld>
            <a:endParaRPr lang="fr-FR"/>
          </a:p>
        </p:txBody>
      </p:sp>
    </p:spTree>
    <p:extLst>
      <p:ext uri="{BB962C8B-B14F-4D97-AF65-F5344CB8AC3E}">
        <p14:creationId xmlns:p14="http://schemas.microsoft.com/office/powerpoint/2010/main" val="783097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054438-754A-42E4-B512-51CEF00B2B79}" type="slidenum">
              <a:rPr lang="fr-FR"/>
              <a:pPr/>
              <a:t>89</a:t>
            </a:fld>
            <a:endParaRPr lang="fr-FR"/>
          </a:p>
        </p:txBody>
      </p:sp>
      <p:sp>
        <p:nvSpPr>
          <p:cNvPr id="334850" name="Rectangle 2"/>
          <p:cNvSpPr>
            <a:spLocks noGrp="1" noRot="1" noChangeAspect="1" noChangeArrowheads="1" noTextEdit="1"/>
          </p:cNvSpPr>
          <p:nvPr>
            <p:ph type="sldImg"/>
          </p:nvPr>
        </p:nvSpPr>
        <p:spPr>
          <a:xfrm>
            <a:off x="871538" y="493713"/>
            <a:ext cx="3800475" cy="2138362"/>
          </a:xfrm>
          <a:ln/>
        </p:spPr>
      </p:sp>
      <p:sp>
        <p:nvSpPr>
          <p:cNvPr id="334851" name="Rectangle 3"/>
          <p:cNvSpPr>
            <a:spLocks noGrp="1" noChangeArrowheads="1"/>
          </p:cNvSpPr>
          <p:nvPr>
            <p:ph type="body" idx="1"/>
          </p:nvPr>
        </p:nvSpPr>
        <p:spPr>
          <a:xfrm>
            <a:off x="374562" y="2797254"/>
            <a:ext cx="5992989" cy="6746320"/>
          </a:xfrm>
        </p:spPr>
        <p:txBody>
          <a:bodyPr/>
          <a:lstStyle/>
          <a:p>
            <a:r>
              <a:rPr lang="fr-FR" altLang="en-US"/>
              <a:t>Fixer le prix pour obtenir la rentabilité souhaitée</a:t>
            </a:r>
          </a:p>
          <a:p>
            <a:r>
              <a:rPr lang="fr-FR" altLang="en-US"/>
              <a:t>8% pour les fonds de pension</a:t>
            </a:r>
          </a:p>
          <a:p>
            <a:r>
              <a:rPr lang="fr-FR" altLang="en-US"/>
              <a:t>Rentabilité investiss.</a:t>
            </a:r>
          </a:p>
          <a:p>
            <a:r>
              <a:rPr lang="fr-FR" altLang="en-US"/>
              <a:t>A380 : 250 millions d’euros 12 milliard d’euros d’investissement</a:t>
            </a:r>
          </a:p>
          <a:p>
            <a:endParaRPr lang="fr-FR" altLang="en-US"/>
          </a:p>
          <a:p>
            <a:r>
              <a:rPr lang="fr-FR" altLang="en-US"/>
              <a:t>Pénétration et écrémage : stratégie ponctuelle au moment du lancement d'un produit</a:t>
            </a:r>
          </a:p>
          <a:p>
            <a:r>
              <a:rPr lang="fr-FR" altLang="en-US"/>
              <a:t>Pénétration</a:t>
            </a:r>
          </a:p>
          <a:p>
            <a:r>
              <a:rPr lang="fr-FR" altLang="en-US"/>
              <a:t>Prix inférieur au cout</a:t>
            </a:r>
          </a:p>
          <a:p>
            <a:r>
              <a:rPr lang="fr-FR" altLang="en-US"/>
              <a:t>Objectif : obtenir rapidmeent une vaste clientèle et décourager l'entrée de concurrents du fait des faibles prix. </a:t>
            </a:r>
          </a:p>
          <a:p>
            <a:r>
              <a:rPr lang="fr-FR" altLang="en-US"/>
              <a:t>La rentabilité est obtenue à terme grace à la baisse des couts.On mise donc sur  des économies d'échelle</a:t>
            </a:r>
          </a:p>
          <a:p>
            <a:r>
              <a:rPr lang="fr-FR" altLang="en-US"/>
              <a:t>Ex l'Air Liquide Afrique du sud</a:t>
            </a:r>
          </a:p>
          <a:p>
            <a:endParaRPr lang="fr-FR" altLang="en-US"/>
          </a:p>
          <a:p>
            <a:r>
              <a:rPr lang="fr-FR" altLang="en-US"/>
              <a:t>Ecrémage: fixation de prix élevé pour la clientèle très demandeuse de l'innovation peu sensible au prix  puis réduction du prix pour atteindredes concommateurs plus sensibles au prix. </a:t>
            </a:r>
          </a:p>
          <a:p>
            <a:r>
              <a:rPr lang="fr-FR" altLang="en-US"/>
              <a:t>Venteslimitées au départ mais très profitables du fait des prix élevés</a:t>
            </a:r>
          </a:p>
          <a:p>
            <a:r>
              <a:rPr lang="fr-FR" altLang="en-US"/>
              <a:t>Ex ordinateur, baisse des prix de 3 à 6 mois après le lancement, chute avant l'introduction d'un nouveau modèle pour ecouler les derniers stocks.</a:t>
            </a:r>
          </a:p>
          <a:p>
            <a:endParaRPr lang="fr-FR" altLang="en-US"/>
          </a:p>
          <a:p>
            <a:r>
              <a:rPr lang="fr-FR" altLang="en-US"/>
              <a:t>Positionnment. Prix élevé associé à l'image de qualité</a:t>
            </a:r>
          </a:p>
          <a:p>
            <a:r>
              <a:rPr lang="fr-FR" altLang="en-US"/>
              <a:t>Chanel parfum environ 200 euros le flacon 30 ml, eau de parfum, 95 euros 100 ml</a:t>
            </a:r>
          </a:p>
          <a:p>
            <a:r>
              <a:rPr lang="fr-FR" altLang="en-US"/>
              <a:t>L'Eau de Parfum N°5 n'est pas simplement un changement de concentration mais une réinterprétation olfactive qui reste fidèle à l'esprit et au sillage de la composition d'origine.</a:t>
            </a:r>
          </a:p>
          <a:p>
            <a:r>
              <a:rPr lang="fr-FR" altLang="en-US"/>
              <a:t>Joy de jean Patou Comptez près de 1 000 euros - 957 euros exactement -, pour l’extrait de parfum présenté dans un flacon Baccarat 30 ml. Son accord unique de rose de mai et de jasmin nécessite 10 600 fleurs de jasmin et 28 douzaines de rose!</a:t>
            </a:r>
          </a:p>
          <a:p>
            <a:r>
              <a:rPr lang="fr-FR" altLang="en-US"/>
              <a:t>Prix très important dans le positionnment losqu'il est difficile d'évaluer la qualité objective</a:t>
            </a:r>
          </a:p>
          <a:p>
            <a:r>
              <a:rPr lang="fr-FR" altLang="en-US"/>
              <a:t>Ex literie. Comment évaluer la qualité d'un matelat</a:t>
            </a:r>
          </a:p>
          <a:p>
            <a:endParaRPr lang="fr-FR" altLang="en-US"/>
          </a:p>
          <a:p>
            <a:r>
              <a:rPr lang="fr-FR" altLang="en-US"/>
              <a:t>Gamme</a:t>
            </a:r>
          </a:p>
          <a:p>
            <a:r>
              <a:rPr lang="fr-FR" altLang="en-US"/>
              <a:t>Objectif pas rentabilité du produit mais de la gamme</a:t>
            </a:r>
          </a:p>
          <a:p>
            <a:r>
              <a:rPr lang="fr-FR" altLang="en-US"/>
              <a:t>Produit d'appel pour attirer les clients (vitrine, leaflet)</a:t>
            </a:r>
          </a:p>
          <a:p>
            <a:r>
              <a:rPr lang="fr-FR" altLang="en-US"/>
              <a:t>Objectif une fois attiré les orienter vers des produits rentables</a:t>
            </a:r>
          </a:p>
          <a:p>
            <a:r>
              <a:rPr lang="fr-FR" altLang="en-US"/>
              <a:t>Ex : marchands de meubles</a:t>
            </a:r>
          </a:p>
          <a:p>
            <a:endParaRPr lang="fr-FR" altLang="en-US"/>
          </a:p>
        </p:txBody>
      </p:sp>
    </p:spTree>
    <p:extLst>
      <p:ext uri="{BB962C8B-B14F-4D97-AF65-F5344CB8AC3E}">
        <p14:creationId xmlns:p14="http://schemas.microsoft.com/office/powerpoint/2010/main" val="1322826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E78A8AF-F089-4354-872F-F61303CD1354}" type="slidenum">
              <a:rPr lang="fr-FR" smtClean="0"/>
              <a:pPr/>
              <a:t>90</a:t>
            </a:fld>
            <a:endParaRPr lang="fr-FR"/>
          </a:p>
        </p:txBody>
      </p:sp>
    </p:spTree>
    <p:extLst>
      <p:ext uri="{BB962C8B-B14F-4D97-AF65-F5344CB8AC3E}">
        <p14:creationId xmlns:p14="http://schemas.microsoft.com/office/powerpoint/2010/main" val="623815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EC5863-6E31-4685-B590-50EA869FABC3}" type="slidenum">
              <a:rPr lang="fr-FR"/>
              <a:pPr/>
              <a:t>92</a:t>
            </a:fld>
            <a:endParaRPr lang="fr-FR"/>
          </a:p>
        </p:txBody>
      </p:sp>
      <p:sp>
        <p:nvSpPr>
          <p:cNvPr id="346114" name="Rectangle 2"/>
          <p:cNvSpPr>
            <a:spLocks noGrp="1" noRot="1" noChangeAspect="1" noChangeArrowheads="1" noTextEdit="1"/>
          </p:cNvSpPr>
          <p:nvPr>
            <p:ph type="sldImg"/>
          </p:nvPr>
        </p:nvSpPr>
        <p:spPr>
          <a:xfrm>
            <a:off x="79375" y="739775"/>
            <a:ext cx="6584950" cy="3705225"/>
          </a:xfrm>
          <a:ln/>
        </p:spPr>
      </p:sp>
      <p:sp>
        <p:nvSpPr>
          <p:cNvPr id="346115" name="Rectangle 3"/>
          <p:cNvSpPr>
            <a:spLocks noGrp="1" noChangeArrowheads="1"/>
          </p:cNvSpPr>
          <p:nvPr>
            <p:ph type="body" idx="1"/>
          </p:nvPr>
        </p:nvSpPr>
        <p:spPr>
          <a:xfrm>
            <a:off x="898949" y="4691229"/>
            <a:ext cx="4944216" cy="4440984"/>
          </a:xfrm>
        </p:spPr>
        <p:txBody>
          <a:bodyPr/>
          <a:lstStyle/>
          <a:p>
            <a:r>
              <a:rPr lang="fr-FR" altLang="en-US"/>
              <a:t>Méthodes baséees sur les couts  permettent de déterminer le prix plancher en dessous duquel le produit n'est pas rentable. Doit toujours être calculé. C'est une contrainte</a:t>
            </a:r>
          </a:p>
          <a:p>
            <a:r>
              <a:rPr lang="fr-FR" altLang="en-US"/>
              <a:t>Concurrent. Prise en compte systématique lorsuqi'l existe des concurrents. </a:t>
            </a:r>
          </a:p>
          <a:p>
            <a:r>
              <a:rPr lang="fr-FR" altLang="en-US"/>
              <a:t>Prix  psychologique permet de déterminer un plafond maximum accpetable par le consommateur. Très utile pour les nouveaux produits puisque la concurrence n'existe pas.</a:t>
            </a:r>
          </a:p>
          <a:p>
            <a:r>
              <a:rPr lang="fr-FR" altLang="en-US"/>
              <a:t>Seule méthode pour estimer la zone d'acceptation pour les produits vraiment nouveau, crée une nouvelle catégorie de produit</a:t>
            </a:r>
          </a:p>
          <a:p>
            <a:endParaRPr lang="fr-FR" altLang="en-US"/>
          </a:p>
          <a:p>
            <a:endParaRPr lang="fr-FR" altLang="en-US"/>
          </a:p>
          <a:p>
            <a:r>
              <a:rPr lang="fr-FR" altLang="en-US"/>
              <a:t>Souvent utilisation des trois méthodes.</a:t>
            </a:r>
          </a:p>
          <a:p>
            <a:r>
              <a:rPr lang="fr-FR" altLang="en-US"/>
              <a:t>Principe méthode comptable indique le prix minimum pour le survie de l'entreprise</a:t>
            </a:r>
          </a:p>
          <a:p>
            <a:r>
              <a:rPr lang="fr-FR" altLang="en-US"/>
              <a:t>Les deux autres donnent le prix acceptable pour les consommateurs. </a:t>
            </a:r>
          </a:p>
        </p:txBody>
      </p:sp>
    </p:spTree>
    <p:extLst>
      <p:ext uri="{BB962C8B-B14F-4D97-AF65-F5344CB8AC3E}">
        <p14:creationId xmlns:p14="http://schemas.microsoft.com/office/powerpoint/2010/main" val="1373061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14BA0-FF5D-4859-9427-23251A7009CA}" type="slidenum">
              <a:rPr lang="fr-FR"/>
              <a:pPr/>
              <a:t>93</a:t>
            </a:fld>
            <a:endParaRPr lang="fr-FR"/>
          </a:p>
        </p:txBody>
      </p:sp>
      <p:sp>
        <p:nvSpPr>
          <p:cNvPr id="348162" name="Rectangle 2"/>
          <p:cNvSpPr>
            <a:spLocks noGrp="1" noRot="1" noChangeAspect="1" noChangeArrowheads="1" noTextEdit="1"/>
          </p:cNvSpPr>
          <p:nvPr>
            <p:ph type="sldImg"/>
          </p:nvPr>
        </p:nvSpPr>
        <p:spPr>
          <a:xfrm>
            <a:off x="79375" y="739775"/>
            <a:ext cx="6584950" cy="3705225"/>
          </a:xfrm>
          <a:ln/>
        </p:spPr>
      </p:sp>
      <p:sp>
        <p:nvSpPr>
          <p:cNvPr id="348163" name="Rectangle 3"/>
          <p:cNvSpPr>
            <a:spLocks noGrp="1" noChangeArrowheads="1"/>
          </p:cNvSpPr>
          <p:nvPr>
            <p:ph type="body" idx="1"/>
          </p:nvPr>
        </p:nvSpPr>
        <p:spPr>
          <a:xfrm>
            <a:off x="898949" y="4691229"/>
            <a:ext cx="4944216" cy="4440984"/>
          </a:xfrm>
        </p:spPr>
        <p:txBody>
          <a:bodyPr/>
          <a:lstStyle/>
          <a:p>
            <a:r>
              <a:rPr lang="fr-FR" altLang="en-US"/>
              <a:t>Le prix de revient est censé prendre en compte</a:t>
            </a:r>
          </a:p>
          <a:p>
            <a:endParaRPr lang="fr-FR" altLang="en-US"/>
          </a:p>
          <a:p>
            <a:r>
              <a:rPr lang="fr-FR" altLang="en-US"/>
              <a:t>Le coefficent multiplicateur intègre la TVA.</a:t>
            </a:r>
          </a:p>
          <a:p>
            <a:endParaRPr lang="fr-FR" altLang="en-US"/>
          </a:p>
          <a:p>
            <a:r>
              <a:rPr lang="fr-FR" altLang="en-US"/>
              <a:t>Avantage</a:t>
            </a:r>
          </a:p>
          <a:p>
            <a:r>
              <a:rPr lang="fr-FR" altLang="en-US"/>
              <a:t>Facilité de calcul</a:t>
            </a:r>
          </a:p>
          <a:p>
            <a:endParaRPr lang="fr-FR" altLang="en-US"/>
          </a:p>
          <a:p>
            <a:r>
              <a:rPr lang="fr-FR" altLang="en-US"/>
              <a:t>Inconvénient</a:t>
            </a:r>
          </a:p>
          <a:p>
            <a:r>
              <a:rPr lang="fr-FR" altLang="en-US"/>
              <a:t>Extrêment flou. </a:t>
            </a:r>
          </a:p>
          <a:p>
            <a:r>
              <a:rPr lang="fr-FR" altLang="en-US"/>
              <a:t>Les coûts fixes, les retours sur investissment sont censés faire partie du coefficient multiplicateur. </a:t>
            </a:r>
          </a:p>
          <a:p>
            <a:endParaRPr lang="fr-FR" altLang="en-US"/>
          </a:p>
          <a:p>
            <a:r>
              <a:rPr lang="fr-FR" altLang="en-US"/>
              <a:t>Méthode très utilisée par les petits commerçants,.notamment épicier</a:t>
            </a:r>
          </a:p>
          <a:p>
            <a:r>
              <a:rPr lang="fr-FR" altLang="en-US"/>
              <a:t>Dans ce cas le coeff inclut = revenu souhaité  du commerçant, cout de location, aménagement, entretien de la boutique et TVA.</a:t>
            </a:r>
          </a:p>
          <a:p>
            <a:endParaRPr lang="fr-FR" altLang="en-US"/>
          </a:p>
          <a:p>
            <a:endParaRPr lang="fr-FR" altLang="en-US"/>
          </a:p>
        </p:txBody>
      </p:sp>
    </p:spTree>
    <p:extLst>
      <p:ext uri="{BB962C8B-B14F-4D97-AF65-F5344CB8AC3E}">
        <p14:creationId xmlns:p14="http://schemas.microsoft.com/office/powerpoint/2010/main" val="1618001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0E1700-C49C-4FEE-A0FA-70D2A8EB0336}" type="slidenum">
              <a:rPr lang="fr-FR"/>
              <a:pPr/>
              <a:t>94</a:t>
            </a:fld>
            <a:endParaRPr lang="fr-FR"/>
          </a:p>
        </p:txBody>
      </p:sp>
      <p:sp>
        <p:nvSpPr>
          <p:cNvPr id="350210" name="Rectangle 2"/>
          <p:cNvSpPr>
            <a:spLocks noGrp="1" noRot="1" noChangeAspect="1" noChangeArrowheads="1" noTextEdit="1"/>
          </p:cNvSpPr>
          <p:nvPr>
            <p:ph type="sldImg"/>
          </p:nvPr>
        </p:nvSpPr>
        <p:spPr>
          <a:xfrm>
            <a:off x="79375" y="739775"/>
            <a:ext cx="6584950" cy="3705225"/>
          </a:xfrm>
          <a:ln/>
        </p:spPr>
      </p:sp>
      <p:sp>
        <p:nvSpPr>
          <p:cNvPr id="350211" name="Rectangle 3"/>
          <p:cNvSpPr>
            <a:spLocks noGrp="1" noChangeArrowheads="1"/>
          </p:cNvSpPr>
          <p:nvPr>
            <p:ph type="body" idx="1"/>
          </p:nvPr>
        </p:nvSpPr>
        <p:spPr>
          <a:xfrm>
            <a:off x="898949" y="4691229"/>
            <a:ext cx="4944216" cy="4440984"/>
          </a:xfrm>
        </p:spPr>
        <p:txBody>
          <a:bodyPr/>
          <a:lstStyle/>
          <a:p>
            <a:r>
              <a:rPr lang="fr-FR" altLang="en-US"/>
              <a:t>Plus proche de la comptabilité</a:t>
            </a:r>
          </a:p>
          <a:p>
            <a:r>
              <a:rPr lang="fr-FR" altLang="en-US"/>
              <a:t>Résultat nul, c'est le résultat brut d'exploitation dont on parle ici.</a:t>
            </a:r>
          </a:p>
          <a:p>
            <a:endParaRPr lang="fr-FR" altLang="en-US"/>
          </a:p>
          <a:p>
            <a:r>
              <a:rPr lang="fr-FR" altLang="en-US"/>
              <a:t>Donne un prix minimum qui permet de couvrir les coûts.</a:t>
            </a:r>
          </a:p>
          <a:p>
            <a:endParaRPr lang="fr-FR" altLang="en-US"/>
          </a:p>
          <a:p>
            <a:r>
              <a:rPr lang="fr-FR" altLang="en-US"/>
              <a:t>Avantage</a:t>
            </a:r>
          </a:p>
          <a:p>
            <a:r>
              <a:rPr lang="fr-FR" altLang="en-US"/>
              <a:t>Plus détaillé que coût de revient + marge</a:t>
            </a:r>
          </a:p>
          <a:p>
            <a:r>
              <a:rPr lang="fr-FR" altLang="en-US"/>
              <a:t>On distingue cout variable et cout fixe</a:t>
            </a:r>
          </a:p>
          <a:p>
            <a:endParaRPr lang="fr-FR" altLang="en-US"/>
          </a:p>
          <a:p>
            <a:r>
              <a:rPr lang="fr-FR" altLang="en-US"/>
              <a:t>Inconvénient</a:t>
            </a:r>
          </a:p>
          <a:p>
            <a:r>
              <a:rPr lang="fr-FR" altLang="en-US"/>
              <a:t>Ne prend pas en compte des investissements</a:t>
            </a:r>
          </a:p>
          <a:p>
            <a:endParaRPr lang="fr-FR" altLang="en-US"/>
          </a:p>
          <a:p>
            <a:r>
              <a:rPr lang="fr-FR" altLang="en-US"/>
              <a:t>Par conséquent :</a:t>
            </a:r>
          </a:p>
          <a:p>
            <a:r>
              <a:rPr lang="fr-FR" altLang="en-US"/>
              <a:t>Peut être suffisant lorsqu'il n'y a pas d'investissement</a:t>
            </a:r>
          </a:p>
          <a:p>
            <a:r>
              <a:rPr lang="fr-FR" altLang="en-US"/>
              <a:t>Ne l'est pas dans le cas contraire, ce n'est pas possible, le prix doit couvrir toutes les dépenses pour ne pas mettre en péril l'entreprise, y compris les investissements </a:t>
            </a:r>
          </a:p>
        </p:txBody>
      </p:sp>
    </p:spTree>
    <p:extLst>
      <p:ext uri="{BB962C8B-B14F-4D97-AF65-F5344CB8AC3E}">
        <p14:creationId xmlns:p14="http://schemas.microsoft.com/office/powerpoint/2010/main" val="1023540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C97A5E-2984-463A-B481-F42680E4D813}" type="slidenum">
              <a:rPr lang="fr-FR"/>
              <a:pPr/>
              <a:t>95</a:t>
            </a:fld>
            <a:endParaRPr lang="fr-FR"/>
          </a:p>
        </p:txBody>
      </p:sp>
      <p:sp>
        <p:nvSpPr>
          <p:cNvPr id="352258" name="Rectangle 2"/>
          <p:cNvSpPr>
            <a:spLocks noGrp="1" noRot="1" noChangeAspect="1" noChangeArrowheads="1" noTextEdit="1"/>
          </p:cNvSpPr>
          <p:nvPr>
            <p:ph type="sldImg"/>
          </p:nvPr>
        </p:nvSpPr>
        <p:spPr>
          <a:xfrm>
            <a:off x="79375" y="739775"/>
            <a:ext cx="6584950" cy="3705225"/>
          </a:xfrm>
          <a:ln/>
        </p:spPr>
      </p:sp>
      <p:sp>
        <p:nvSpPr>
          <p:cNvPr id="352259" name="Rectangle 3"/>
          <p:cNvSpPr>
            <a:spLocks noGrp="1" noChangeArrowheads="1"/>
          </p:cNvSpPr>
          <p:nvPr>
            <p:ph type="body" idx="1"/>
          </p:nvPr>
        </p:nvSpPr>
        <p:spPr>
          <a:xfrm>
            <a:off x="898949" y="4691229"/>
            <a:ext cx="4944216" cy="4440984"/>
          </a:xfrm>
        </p:spPr>
        <p:txBody>
          <a:bodyPr/>
          <a:lstStyle/>
          <a:p>
            <a:r>
              <a:rPr lang="fr-FR" altLang="en-US"/>
              <a:t>Parmi les trois méthodes comptable présentées : méthode la plus précise et la plus riche sur le plan de l'analyse</a:t>
            </a:r>
          </a:p>
          <a:p>
            <a:endParaRPr lang="fr-FR" altLang="en-US"/>
          </a:p>
          <a:p>
            <a:r>
              <a:rPr lang="fr-FR" altLang="en-US"/>
              <a:t>Autre type de méthode : identification du prix du marché</a:t>
            </a:r>
          </a:p>
          <a:p>
            <a:endParaRPr lang="fr-FR" altLang="en-US"/>
          </a:p>
          <a:p>
            <a:endParaRPr lang="fr-FR" altLang="en-US"/>
          </a:p>
        </p:txBody>
      </p:sp>
    </p:spTree>
    <p:extLst>
      <p:ext uri="{BB962C8B-B14F-4D97-AF65-F5344CB8AC3E}">
        <p14:creationId xmlns:p14="http://schemas.microsoft.com/office/powerpoint/2010/main" val="969698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9CABEE-48B2-4B17-A2D4-1EC9CEFE047E}" type="slidenum">
              <a:rPr lang="fr-FR"/>
              <a:pPr/>
              <a:t>96</a:t>
            </a:fld>
            <a:endParaRPr lang="fr-FR"/>
          </a:p>
        </p:txBody>
      </p:sp>
      <p:sp>
        <p:nvSpPr>
          <p:cNvPr id="354306" name="Rectangle 2"/>
          <p:cNvSpPr>
            <a:spLocks noGrp="1" noRot="1" noChangeAspect="1" noChangeArrowheads="1" noTextEdit="1"/>
          </p:cNvSpPr>
          <p:nvPr>
            <p:ph type="sldImg"/>
          </p:nvPr>
        </p:nvSpPr>
        <p:spPr>
          <a:xfrm>
            <a:off x="79375" y="739775"/>
            <a:ext cx="6584950" cy="3705225"/>
          </a:xfrm>
          <a:ln/>
        </p:spPr>
      </p:sp>
      <p:sp>
        <p:nvSpPr>
          <p:cNvPr id="354307" name="Rectangle 3"/>
          <p:cNvSpPr>
            <a:spLocks noGrp="1" noChangeArrowheads="1"/>
          </p:cNvSpPr>
          <p:nvPr>
            <p:ph type="body" idx="1"/>
          </p:nvPr>
        </p:nvSpPr>
        <p:spPr>
          <a:xfrm>
            <a:off x="898949" y="4691229"/>
            <a:ext cx="4944216" cy="4440984"/>
          </a:xfrm>
        </p:spPr>
        <p:txBody>
          <a:bodyPr/>
          <a:lstStyle/>
          <a:p>
            <a:r>
              <a:rPr lang="fr-FR" altLang="en-US"/>
              <a:t>Calcul d la valeur à partir des atrributs</a:t>
            </a:r>
          </a:p>
          <a:p>
            <a:endParaRPr lang="fr-FR" altLang="en-US"/>
          </a:p>
          <a:p>
            <a:r>
              <a:rPr lang="fr-FR" altLang="en-US"/>
              <a:t>Regression</a:t>
            </a:r>
          </a:p>
          <a:p>
            <a:r>
              <a:rPr lang="fr-FR" altLang="en-US"/>
              <a:t>Relever les prix de vente des produits existants</a:t>
            </a:r>
          </a:p>
          <a:p>
            <a:r>
              <a:rPr lang="fr-FR" altLang="en-US"/>
              <a:t>Dresser la liste des attributs des produits</a:t>
            </a:r>
          </a:p>
          <a:p>
            <a:r>
              <a:rPr lang="fr-FR" altLang="en-US"/>
              <a:t>Relever les valeurs des attributs de chaque produits</a:t>
            </a:r>
          </a:p>
          <a:p>
            <a:endParaRPr lang="fr-FR" altLang="en-US"/>
          </a:p>
          <a:p>
            <a:r>
              <a:rPr lang="fr-FR" altLang="en-US"/>
              <a:t>Très utilisé dans l'automobile qui calcule non seulement le prix global mais pour toutes les options</a:t>
            </a:r>
          </a:p>
          <a:p>
            <a:r>
              <a:rPr lang="fr-FR" altLang="en-US"/>
              <a:t>Prix ABS = </a:t>
            </a:r>
          </a:p>
          <a:p>
            <a:r>
              <a:rPr lang="fr-FR" altLang="en-US"/>
              <a:t>5 porte au lieu de 3 = </a:t>
            </a:r>
          </a:p>
          <a:p>
            <a:r>
              <a:rPr lang="fr-FR" altLang="en-US"/>
              <a:t>Prenez un magazine automobile, les prix varient peu d'une marque à l'autre.</a:t>
            </a:r>
          </a:p>
          <a:p>
            <a:endParaRPr lang="fr-FR" altLang="en-US"/>
          </a:p>
          <a:p>
            <a:r>
              <a:rPr lang="fr-FR" altLang="en-US"/>
              <a:t>Analyse conjointe : approche de décomposition au lei de composition</a:t>
            </a:r>
          </a:p>
          <a:p>
            <a:endParaRPr lang="fr-FR" altLang="en-US"/>
          </a:p>
          <a:p>
            <a:r>
              <a:rPr lang="fr-FR" altLang="en-US"/>
              <a:t>Positionnement du prix  relatif : permet d'identifier une zone de prix pas encore exploitée par le marché et le positionnment possible d'un produit</a:t>
            </a:r>
          </a:p>
          <a:p>
            <a:endParaRPr lang="fr-FR" altLang="en-US"/>
          </a:p>
        </p:txBody>
      </p:sp>
    </p:spTree>
    <p:extLst>
      <p:ext uri="{BB962C8B-B14F-4D97-AF65-F5344CB8AC3E}">
        <p14:creationId xmlns:p14="http://schemas.microsoft.com/office/powerpoint/2010/main" val="101804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256B71-4B1E-4162-B582-8B9EAF79DFD8}" type="slidenum">
              <a:rPr lang="fr-FR"/>
              <a:pPr/>
              <a:t>97</a:t>
            </a:fld>
            <a:endParaRPr lang="fr-FR"/>
          </a:p>
        </p:txBody>
      </p:sp>
      <p:sp>
        <p:nvSpPr>
          <p:cNvPr id="356354" name="Rectangle 2"/>
          <p:cNvSpPr>
            <a:spLocks noGrp="1" noRot="1" noChangeAspect="1" noChangeArrowheads="1" noTextEdit="1"/>
          </p:cNvSpPr>
          <p:nvPr>
            <p:ph type="sldImg"/>
          </p:nvPr>
        </p:nvSpPr>
        <p:spPr>
          <a:xfrm>
            <a:off x="79375" y="739775"/>
            <a:ext cx="6584950" cy="3705225"/>
          </a:xfrm>
          <a:ln/>
        </p:spPr>
      </p:sp>
      <p:sp>
        <p:nvSpPr>
          <p:cNvPr id="356355" name="Rectangle 3"/>
          <p:cNvSpPr>
            <a:spLocks noGrp="1" noChangeArrowheads="1"/>
          </p:cNvSpPr>
          <p:nvPr>
            <p:ph type="body" idx="1"/>
          </p:nvPr>
        </p:nvSpPr>
        <p:spPr>
          <a:xfrm>
            <a:off x="898949" y="4691229"/>
            <a:ext cx="4944216" cy="4440984"/>
          </a:xfrm>
        </p:spPr>
        <p:txBody>
          <a:bodyPr/>
          <a:lstStyle/>
          <a:p>
            <a:endParaRPr lang="fr-FR" altLang="en-US"/>
          </a:p>
        </p:txBody>
      </p:sp>
    </p:spTree>
    <p:extLst>
      <p:ext uri="{BB962C8B-B14F-4D97-AF65-F5344CB8AC3E}">
        <p14:creationId xmlns:p14="http://schemas.microsoft.com/office/powerpoint/2010/main" val="200853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0D86841D-9213-5246-B237-BB14300741CD}" type="slidenum">
              <a:rPr lang="fr-FR" altLang="fr-FR" sz="1300"/>
              <a:pPr/>
              <a:t>20</a:t>
            </a:fld>
            <a:endParaRPr lang="fr-FR" altLang="fr-FR" sz="13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1497890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05CB97-BB8C-432D-A142-0E4D22A9CB9A}" type="slidenum">
              <a:rPr lang="fr-FR"/>
              <a:pPr/>
              <a:t>98</a:t>
            </a:fld>
            <a:endParaRPr lang="fr-FR"/>
          </a:p>
        </p:txBody>
      </p:sp>
      <p:sp>
        <p:nvSpPr>
          <p:cNvPr id="358402" name="Rectangle 2"/>
          <p:cNvSpPr>
            <a:spLocks noGrp="1" noRot="1" noChangeAspect="1" noChangeArrowheads="1" noTextEdit="1"/>
          </p:cNvSpPr>
          <p:nvPr>
            <p:ph type="sldImg"/>
          </p:nvPr>
        </p:nvSpPr>
        <p:spPr>
          <a:xfrm>
            <a:off x="79375" y="739775"/>
            <a:ext cx="6584950" cy="3705225"/>
          </a:xfrm>
          <a:ln/>
        </p:spPr>
      </p:sp>
      <p:sp>
        <p:nvSpPr>
          <p:cNvPr id="358403" name="Rectangle 3"/>
          <p:cNvSpPr>
            <a:spLocks noGrp="1" noChangeArrowheads="1"/>
          </p:cNvSpPr>
          <p:nvPr>
            <p:ph type="body" idx="1"/>
          </p:nvPr>
        </p:nvSpPr>
        <p:spPr>
          <a:xfrm>
            <a:off x="898949" y="4691229"/>
            <a:ext cx="4944216" cy="4440984"/>
          </a:xfrm>
        </p:spPr>
        <p:txBody>
          <a:bodyPr/>
          <a:lstStyle/>
          <a:p>
            <a:endParaRPr lang="fr-FR" altLang="en-US"/>
          </a:p>
        </p:txBody>
      </p:sp>
    </p:spTree>
    <p:extLst>
      <p:ext uri="{BB962C8B-B14F-4D97-AF65-F5344CB8AC3E}">
        <p14:creationId xmlns:p14="http://schemas.microsoft.com/office/powerpoint/2010/main" val="1958412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79A238-EA17-4739-AB05-5306C4806CC0}" type="slidenum">
              <a:rPr lang="fr-FR"/>
              <a:pPr/>
              <a:t>99</a:t>
            </a:fld>
            <a:endParaRPr lang="fr-FR"/>
          </a:p>
        </p:txBody>
      </p:sp>
      <p:sp>
        <p:nvSpPr>
          <p:cNvPr id="360450" name="Rectangle 2"/>
          <p:cNvSpPr>
            <a:spLocks noGrp="1" noRot="1" noChangeAspect="1" noChangeArrowheads="1" noTextEdit="1"/>
          </p:cNvSpPr>
          <p:nvPr>
            <p:ph type="sldImg"/>
          </p:nvPr>
        </p:nvSpPr>
        <p:spPr>
          <a:xfrm>
            <a:off x="79375" y="739775"/>
            <a:ext cx="6584950" cy="3705225"/>
          </a:xfrm>
          <a:ln/>
        </p:spPr>
      </p:sp>
      <p:sp>
        <p:nvSpPr>
          <p:cNvPr id="360451" name="Rectangle 3"/>
          <p:cNvSpPr>
            <a:spLocks noGrp="1" noChangeArrowheads="1"/>
          </p:cNvSpPr>
          <p:nvPr>
            <p:ph type="body" idx="1"/>
          </p:nvPr>
        </p:nvSpPr>
        <p:spPr>
          <a:xfrm>
            <a:off x="898949" y="4691229"/>
            <a:ext cx="4944216" cy="4440984"/>
          </a:xfrm>
        </p:spPr>
        <p:txBody>
          <a:bodyPr/>
          <a:lstStyle/>
          <a:p>
            <a:endParaRPr lang="fr-FR" altLang="en-US"/>
          </a:p>
        </p:txBody>
      </p:sp>
    </p:spTree>
    <p:extLst>
      <p:ext uri="{BB962C8B-B14F-4D97-AF65-F5344CB8AC3E}">
        <p14:creationId xmlns:p14="http://schemas.microsoft.com/office/powerpoint/2010/main" val="1665630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B68333-E09C-4A33-95F8-F8B229A459C5}" type="slidenum">
              <a:rPr lang="fr-FR"/>
              <a:pPr/>
              <a:t>100</a:t>
            </a:fld>
            <a:endParaRPr lang="fr-FR"/>
          </a:p>
        </p:txBody>
      </p:sp>
      <p:sp>
        <p:nvSpPr>
          <p:cNvPr id="362498" name="Rectangle 2"/>
          <p:cNvSpPr>
            <a:spLocks noGrp="1" noRot="1" noChangeAspect="1" noChangeArrowheads="1" noTextEdit="1"/>
          </p:cNvSpPr>
          <p:nvPr>
            <p:ph type="sldImg"/>
          </p:nvPr>
        </p:nvSpPr>
        <p:spPr>
          <a:xfrm>
            <a:off x="79375" y="739775"/>
            <a:ext cx="6584950" cy="3705225"/>
          </a:xfrm>
          <a:ln/>
        </p:spPr>
      </p:sp>
      <p:sp>
        <p:nvSpPr>
          <p:cNvPr id="362499" name="Rectangle 3"/>
          <p:cNvSpPr>
            <a:spLocks noGrp="1" noChangeArrowheads="1"/>
          </p:cNvSpPr>
          <p:nvPr>
            <p:ph type="body" idx="1"/>
          </p:nvPr>
        </p:nvSpPr>
        <p:spPr>
          <a:xfrm>
            <a:off x="898949" y="4691229"/>
            <a:ext cx="4944216" cy="4440984"/>
          </a:xfrm>
        </p:spPr>
        <p:txBody>
          <a:bodyPr/>
          <a:lstStyle/>
          <a:p>
            <a:r>
              <a:rPr lang="fr-FR" altLang="en-US"/>
              <a:t>Marché potentiel a permis d'identifier le prix qui maximise la taille du marché potentiel : le nombre de consommateur</a:t>
            </a:r>
          </a:p>
          <a:p>
            <a:endParaRPr lang="fr-FR" altLang="en-US"/>
          </a:p>
          <a:p>
            <a:r>
              <a:rPr lang="fr-FR" altLang="en-US"/>
              <a:t>Le prix qui maximise le nombre de consommmateur n'est pas focément celui qui permet de maximiser le CA.</a:t>
            </a:r>
          </a:p>
          <a:p>
            <a:r>
              <a:rPr lang="fr-FR" altLang="en-US"/>
              <a:t>Il peut etre plus profitable d'avoir un peu moins de clients mais prêt à payer plus cher.</a:t>
            </a:r>
          </a:p>
          <a:p>
            <a:endParaRPr lang="fr-FR" altLang="en-US"/>
          </a:p>
          <a:p>
            <a:r>
              <a:rPr lang="fr-FR" altLang="en-US"/>
              <a:t>Autre calcul intéressant CA potentiel</a:t>
            </a:r>
          </a:p>
          <a:p>
            <a:r>
              <a:rPr lang="fr-FR" altLang="en-US"/>
              <a:t>Ici, résultats identiques</a:t>
            </a:r>
          </a:p>
          <a:p>
            <a:endParaRPr lang="fr-FR" altLang="en-US"/>
          </a:p>
          <a:p>
            <a:r>
              <a:rPr lang="fr-FR" altLang="en-US"/>
              <a:t>Que faire lorsque les résulats divergent</a:t>
            </a:r>
          </a:p>
          <a:p>
            <a:r>
              <a:rPr lang="fr-FR" altLang="en-US"/>
              <a:t>Dépend des objectifs de l'entreprise</a:t>
            </a:r>
          </a:p>
          <a:p>
            <a:r>
              <a:rPr lang="fr-FR" altLang="en-US"/>
              <a:t>- objectif de volume, pénétration =&gt; marché potentiel</a:t>
            </a:r>
          </a:p>
          <a:p>
            <a:r>
              <a:rPr lang="fr-FR" altLang="en-US"/>
              <a:t>- objectif devaleur ( rentabilité) =&gt; CA potentiel</a:t>
            </a:r>
          </a:p>
          <a:p>
            <a:endParaRPr lang="fr-FR" altLang="en-US"/>
          </a:p>
          <a:p>
            <a:r>
              <a:rPr lang="fr-FR" altLang="en-US"/>
              <a:t>Rappel seul méthode pour estimer le prix acceptable par les consommateurs quand le produit est totalement nouveau</a:t>
            </a:r>
          </a:p>
          <a:p>
            <a:endParaRPr lang="fr-FR" altLang="en-US"/>
          </a:p>
        </p:txBody>
      </p:sp>
    </p:spTree>
    <p:extLst>
      <p:ext uri="{BB962C8B-B14F-4D97-AF65-F5344CB8AC3E}">
        <p14:creationId xmlns:p14="http://schemas.microsoft.com/office/powerpoint/2010/main" val="2093930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6A282B-5BA8-44D4-96F2-ADC260FF7CE8}" type="slidenum">
              <a:rPr lang="fr-FR"/>
              <a:pPr/>
              <a:t>101</a:t>
            </a:fld>
            <a:endParaRPr lang="fr-FR"/>
          </a:p>
        </p:txBody>
      </p:sp>
      <p:sp>
        <p:nvSpPr>
          <p:cNvPr id="364546" name="Rectangle 2"/>
          <p:cNvSpPr>
            <a:spLocks noGrp="1" noRot="1" noChangeAspect="1" noChangeArrowheads="1" noTextEdit="1"/>
          </p:cNvSpPr>
          <p:nvPr>
            <p:ph type="sldImg"/>
          </p:nvPr>
        </p:nvSpPr>
        <p:spPr>
          <a:xfrm>
            <a:off x="79375" y="739775"/>
            <a:ext cx="6584950" cy="3705225"/>
          </a:xfrm>
          <a:ln/>
        </p:spPr>
      </p:sp>
      <p:sp>
        <p:nvSpPr>
          <p:cNvPr id="364547" name="Rectangle 3"/>
          <p:cNvSpPr>
            <a:spLocks noGrp="1" noChangeArrowheads="1"/>
          </p:cNvSpPr>
          <p:nvPr>
            <p:ph type="body" idx="1"/>
          </p:nvPr>
        </p:nvSpPr>
        <p:spPr>
          <a:xfrm>
            <a:off x="898949" y="4691229"/>
            <a:ext cx="4944216" cy="4440984"/>
          </a:xfrm>
        </p:spPr>
        <p:txBody>
          <a:bodyPr/>
          <a:lstStyle/>
          <a:p>
            <a:endParaRPr lang="fr-FR" altLang="en-US"/>
          </a:p>
        </p:txBody>
      </p:sp>
    </p:spTree>
    <p:extLst>
      <p:ext uri="{BB962C8B-B14F-4D97-AF65-F5344CB8AC3E}">
        <p14:creationId xmlns:p14="http://schemas.microsoft.com/office/powerpoint/2010/main" val="1836901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2768E7-A3E3-4D20-8469-2A0AC6718F7A}" type="slidenum">
              <a:rPr lang="fr-FR"/>
              <a:pPr/>
              <a:t>102</a:t>
            </a:fld>
            <a:endParaRPr lang="fr-FR"/>
          </a:p>
        </p:txBody>
      </p:sp>
      <p:sp>
        <p:nvSpPr>
          <p:cNvPr id="368642" name="Rectangle 2"/>
          <p:cNvSpPr>
            <a:spLocks noGrp="1" noRot="1" noChangeAspect="1" noChangeArrowheads="1" noTextEdit="1"/>
          </p:cNvSpPr>
          <p:nvPr>
            <p:ph type="sldImg"/>
          </p:nvPr>
        </p:nvSpPr>
        <p:spPr>
          <a:xfrm>
            <a:off x="79375" y="739775"/>
            <a:ext cx="6584950" cy="3705225"/>
          </a:xfrm>
          <a:ln/>
        </p:spPr>
      </p:sp>
      <p:sp>
        <p:nvSpPr>
          <p:cNvPr id="368643" name="Rectangle 3"/>
          <p:cNvSpPr>
            <a:spLocks noGrp="1" noChangeArrowheads="1"/>
          </p:cNvSpPr>
          <p:nvPr>
            <p:ph type="body" idx="1"/>
          </p:nvPr>
        </p:nvSpPr>
        <p:spPr>
          <a:xfrm>
            <a:off x="898949" y="4691229"/>
            <a:ext cx="4944216" cy="4440984"/>
          </a:xfrm>
        </p:spPr>
        <p:txBody>
          <a:bodyPr/>
          <a:lstStyle/>
          <a:p>
            <a:endParaRPr lang="fr-FR" altLang="en-US"/>
          </a:p>
        </p:txBody>
      </p:sp>
    </p:spTree>
    <p:extLst>
      <p:ext uri="{BB962C8B-B14F-4D97-AF65-F5344CB8AC3E}">
        <p14:creationId xmlns:p14="http://schemas.microsoft.com/office/powerpoint/2010/main" val="993772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8A9F6B-3B37-4CD1-801F-89E48D1C08BA}" type="slidenum">
              <a:rPr lang="fr-FR"/>
              <a:pPr/>
              <a:t>103</a:t>
            </a:fld>
            <a:endParaRPr lang="fr-FR"/>
          </a:p>
        </p:txBody>
      </p:sp>
      <p:sp>
        <p:nvSpPr>
          <p:cNvPr id="372738" name="Rectangle 2"/>
          <p:cNvSpPr>
            <a:spLocks noGrp="1" noRot="1" noChangeAspect="1" noChangeArrowheads="1" noTextEdit="1"/>
          </p:cNvSpPr>
          <p:nvPr>
            <p:ph type="sldImg"/>
          </p:nvPr>
        </p:nvSpPr>
        <p:spPr>
          <a:xfrm>
            <a:off x="79375" y="739775"/>
            <a:ext cx="6584950" cy="3705225"/>
          </a:xfrm>
          <a:ln/>
        </p:spPr>
      </p:sp>
      <p:sp>
        <p:nvSpPr>
          <p:cNvPr id="372739" name="Rectangle 3"/>
          <p:cNvSpPr>
            <a:spLocks noGrp="1" noChangeArrowheads="1"/>
          </p:cNvSpPr>
          <p:nvPr>
            <p:ph type="body" idx="1"/>
          </p:nvPr>
        </p:nvSpPr>
        <p:spPr>
          <a:xfrm>
            <a:off x="898949" y="4691229"/>
            <a:ext cx="4944216" cy="4440984"/>
          </a:xfrm>
        </p:spPr>
        <p:txBody>
          <a:bodyPr/>
          <a:lstStyle/>
          <a:p>
            <a:r>
              <a:rPr lang="fr-FR" altLang="en-US"/>
              <a:t>Ententes sur les prix dans les télécoms :</a:t>
            </a:r>
          </a:p>
          <a:p>
            <a:r>
              <a:rPr lang="fr-FR" altLang="en-US"/>
              <a:t>« Les prix ne baissent plus » </a:t>
            </a:r>
            <a:r>
              <a:rPr lang="fr-FR" altLang="en-US" i="1"/>
              <a:t>Que choisir</a:t>
            </a:r>
            <a:endParaRPr lang="fr-FR" altLang="en-US"/>
          </a:p>
          <a:p>
            <a:r>
              <a:rPr lang="fr-FR" altLang="en-US"/>
              <a:t>Gratuité de l’attente aux hotline ?</a:t>
            </a:r>
          </a:p>
        </p:txBody>
      </p:sp>
    </p:spTree>
    <p:extLst>
      <p:ext uri="{BB962C8B-B14F-4D97-AF65-F5344CB8AC3E}">
        <p14:creationId xmlns:p14="http://schemas.microsoft.com/office/powerpoint/2010/main" val="328836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29A2EA-200A-4C4E-AF70-F581F80D9694}" type="slidenum">
              <a:rPr lang="fr-FR"/>
              <a:pPr/>
              <a:t>104</a:t>
            </a:fld>
            <a:endParaRPr lang="fr-FR"/>
          </a:p>
        </p:txBody>
      </p:sp>
      <p:sp>
        <p:nvSpPr>
          <p:cNvPr id="374786" name="Rectangle 2"/>
          <p:cNvSpPr>
            <a:spLocks noGrp="1" noRot="1" noChangeAspect="1" noChangeArrowheads="1" noTextEdit="1"/>
          </p:cNvSpPr>
          <p:nvPr>
            <p:ph type="sldImg"/>
          </p:nvPr>
        </p:nvSpPr>
        <p:spPr>
          <a:xfrm>
            <a:off x="79375" y="739775"/>
            <a:ext cx="6584950" cy="3705225"/>
          </a:xfrm>
          <a:ln/>
        </p:spPr>
      </p:sp>
      <p:sp>
        <p:nvSpPr>
          <p:cNvPr id="374787" name="Rectangle 3"/>
          <p:cNvSpPr>
            <a:spLocks noGrp="1" noChangeArrowheads="1"/>
          </p:cNvSpPr>
          <p:nvPr>
            <p:ph type="body" idx="1"/>
          </p:nvPr>
        </p:nvSpPr>
        <p:spPr>
          <a:xfrm>
            <a:off x="898949" y="4691229"/>
            <a:ext cx="4944216" cy="4440984"/>
          </a:xfrm>
        </p:spPr>
        <p:txBody>
          <a:bodyPr/>
          <a:lstStyle/>
          <a:p>
            <a:endParaRPr lang="fr-FR" altLang="en-US"/>
          </a:p>
        </p:txBody>
      </p:sp>
    </p:spTree>
    <p:extLst>
      <p:ext uri="{BB962C8B-B14F-4D97-AF65-F5344CB8AC3E}">
        <p14:creationId xmlns:p14="http://schemas.microsoft.com/office/powerpoint/2010/main" val="1369691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B1A79C-2FAE-4F8B-9318-89404978B687}" type="slidenum">
              <a:rPr lang="fr-FR"/>
              <a:pPr/>
              <a:t>105</a:t>
            </a:fld>
            <a:endParaRPr lang="fr-FR"/>
          </a:p>
        </p:txBody>
      </p:sp>
      <p:sp>
        <p:nvSpPr>
          <p:cNvPr id="376834" name="Rectangle 2"/>
          <p:cNvSpPr>
            <a:spLocks noGrp="1" noRot="1" noChangeAspect="1" noChangeArrowheads="1" noTextEdit="1"/>
          </p:cNvSpPr>
          <p:nvPr>
            <p:ph type="sldImg"/>
          </p:nvPr>
        </p:nvSpPr>
        <p:spPr>
          <a:xfrm>
            <a:off x="79375" y="739775"/>
            <a:ext cx="6584950" cy="3705225"/>
          </a:xfrm>
          <a:ln/>
        </p:spPr>
      </p:sp>
      <p:sp>
        <p:nvSpPr>
          <p:cNvPr id="376835" name="Rectangle 3"/>
          <p:cNvSpPr>
            <a:spLocks noGrp="1" noChangeArrowheads="1"/>
          </p:cNvSpPr>
          <p:nvPr>
            <p:ph type="body" idx="1"/>
          </p:nvPr>
        </p:nvSpPr>
        <p:spPr>
          <a:xfrm>
            <a:off x="898949" y="4691229"/>
            <a:ext cx="4944216" cy="4440984"/>
          </a:xfrm>
        </p:spPr>
        <p:txBody>
          <a:bodyPr/>
          <a:lstStyle/>
          <a:p>
            <a:endParaRPr lang="fr-FR" altLang="en-US"/>
          </a:p>
        </p:txBody>
      </p:sp>
    </p:spTree>
    <p:extLst>
      <p:ext uri="{BB962C8B-B14F-4D97-AF65-F5344CB8AC3E}">
        <p14:creationId xmlns:p14="http://schemas.microsoft.com/office/powerpoint/2010/main" val="1876517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a:r>
              <a:rPr lang="fr-FR" sz="1200" u="sng" kern="1200" dirty="0" smtClean="0">
                <a:solidFill>
                  <a:schemeClr val="tx1"/>
                </a:solidFill>
                <a:effectLst/>
                <a:latin typeface="+mn-lt"/>
                <a:ea typeface="+mn-ea"/>
                <a:cs typeface="+mn-cs"/>
              </a:rPr>
              <a:t>Les sanctions pénales</a:t>
            </a:r>
            <a:endParaRPr lang="fr-FR" sz="1200" kern="1200" dirty="0" smtClean="0">
              <a:solidFill>
                <a:schemeClr val="tx1"/>
              </a:solidFill>
              <a:effectLst/>
              <a:latin typeface="+mn-lt"/>
              <a:ea typeface="+mn-ea"/>
              <a:cs typeface="+mn-cs"/>
            </a:endParaRPr>
          </a:p>
          <a:p>
            <a:r>
              <a:rPr lang="fr-FR" sz="1200" u="none" strike="noStrike"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Les sanctions encourues en cas de revente à perte ou d’annonce de revente à perte sont :</a:t>
            </a:r>
          </a:p>
          <a:p>
            <a:pPr lvl="0"/>
            <a:r>
              <a:rPr lang="fr-FR" sz="1200" i="1" kern="1200" dirty="0" smtClean="0">
                <a:solidFill>
                  <a:schemeClr val="tx1"/>
                </a:solidFill>
                <a:effectLst/>
                <a:latin typeface="+mn-lt"/>
                <a:ea typeface="+mn-ea"/>
                <a:cs typeface="+mn-cs"/>
              </a:rPr>
              <a:t>Pour les personnes physiques</a:t>
            </a:r>
            <a:r>
              <a:rPr lang="fr-FR" sz="1200" kern="1200" dirty="0" smtClean="0">
                <a:solidFill>
                  <a:schemeClr val="tx1"/>
                </a:solidFill>
                <a:effectLst/>
                <a:latin typeface="+mn-lt"/>
                <a:ea typeface="+mn-ea"/>
                <a:cs typeface="+mn-cs"/>
              </a:rPr>
              <a:t>, une amende de 75000 euros, ce montant pouvant être porté à 50 % des dépenses de publicité dans le cas où une annonce publicitaire, quel qu’en soit le support, fait état d’un prix de revente à perte.</a:t>
            </a:r>
          </a:p>
          <a:p>
            <a:r>
              <a:rPr lang="fr-FR" sz="1200" kern="1200" dirty="0" smtClean="0">
                <a:solidFill>
                  <a:schemeClr val="tx1"/>
                </a:solidFill>
                <a:effectLst/>
                <a:latin typeface="+mn-lt"/>
                <a:ea typeface="+mn-ea"/>
                <a:cs typeface="+mn-cs"/>
              </a:rPr>
              <a:t> </a:t>
            </a:r>
          </a:p>
          <a:p>
            <a:pPr lvl="0"/>
            <a:r>
              <a:rPr lang="fr-FR" sz="1200" i="1" kern="1200" dirty="0" smtClean="0">
                <a:solidFill>
                  <a:schemeClr val="tx1"/>
                </a:solidFill>
                <a:effectLst/>
                <a:latin typeface="+mn-lt"/>
                <a:ea typeface="+mn-ea"/>
                <a:cs typeface="+mn-cs"/>
              </a:rPr>
              <a:t>Pour les personnes morales</a:t>
            </a:r>
            <a:r>
              <a:rPr lang="fr-FR" sz="1200" kern="1200" dirty="0" smtClean="0">
                <a:solidFill>
                  <a:schemeClr val="tx1"/>
                </a:solidFill>
                <a:effectLst/>
                <a:latin typeface="+mn-lt"/>
                <a:ea typeface="+mn-ea"/>
                <a:cs typeface="+mn-cs"/>
              </a:rPr>
              <a:t>, d’une part une amende de 375000 euros, somme qui peut être porté à 250 % des dépenses de publicité et, d’autre part, l’affichage de la décision prononcée ou la diffusion de celles-ci soit par la presse écrite, soit par tout autre moyen de communication audiovisuelle.</a:t>
            </a:r>
          </a:p>
          <a:p>
            <a:r>
              <a:rPr lang="fr-FR" sz="1200" kern="1200" dirty="0" smtClean="0">
                <a:solidFill>
                  <a:schemeClr val="tx1"/>
                </a:solidFill>
                <a:effectLst/>
                <a:latin typeface="+mn-lt"/>
                <a:ea typeface="+mn-ea"/>
                <a:cs typeface="+mn-cs"/>
              </a:rPr>
              <a:t>En outre, en cas de délit d’annonce de revente à perte, la cessation de l’annonce publicitaire peut être ordonnée dans les conditions prévues à l’article 121-3 du code de la consommation (cessation ordonnée soit sur  réquisition du ministère public, soit d’office, </a:t>
            </a:r>
            <a:r>
              <a:rPr lang="fr-FR" sz="1200" kern="1200" dirty="0" err="1" smtClean="0">
                <a:solidFill>
                  <a:schemeClr val="tx1"/>
                </a:solidFill>
                <a:effectLst/>
                <a:latin typeface="+mn-lt"/>
                <a:ea typeface="+mn-ea"/>
                <a:cs typeface="+mn-cs"/>
              </a:rPr>
              <a:t>etc</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pPr lvl="0"/>
            <a:r>
              <a:rPr lang="fr-FR" sz="1200" u="sng" kern="1200" dirty="0" smtClean="0">
                <a:solidFill>
                  <a:schemeClr val="tx1"/>
                </a:solidFill>
                <a:effectLst/>
                <a:latin typeface="+mn-lt"/>
                <a:ea typeface="+mn-ea"/>
                <a:cs typeface="+mn-cs"/>
              </a:rPr>
              <a:t>Les sanctions civiles</a:t>
            </a:r>
            <a:endParaRPr lang="fr-FR" sz="1200" kern="1200" dirty="0" smtClean="0">
              <a:solidFill>
                <a:schemeClr val="tx1"/>
              </a:solidFill>
              <a:effectLst/>
              <a:latin typeface="+mn-lt"/>
              <a:ea typeface="+mn-ea"/>
              <a:cs typeface="+mn-cs"/>
            </a:endParaRPr>
          </a:p>
          <a:p>
            <a:r>
              <a:rPr lang="fr-FR" sz="1200" u="none" strike="noStrike"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La pratique illégale de la revente à perte constitue </a:t>
            </a:r>
            <a:r>
              <a:rPr lang="fr-FR" sz="1200" b="1" kern="1200" dirty="0" smtClean="0">
                <a:solidFill>
                  <a:schemeClr val="tx1"/>
                </a:solidFill>
                <a:effectLst/>
                <a:latin typeface="+mn-lt"/>
                <a:ea typeface="+mn-ea"/>
                <a:cs typeface="+mn-cs"/>
              </a:rPr>
              <a:t>un acte de concurrence déloyale</a:t>
            </a:r>
            <a:r>
              <a:rPr lang="fr-FR" sz="1200" kern="1200" dirty="0" smtClean="0">
                <a:solidFill>
                  <a:schemeClr val="tx1"/>
                </a:solidFill>
                <a:effectLst/>
                <a:latin typeface="+mn-lt"/>
                <a:ea typeface="+mn-ea"/>
                <a:cs typeface="+mn-cs"/>
              </a:rPr>
              <a:t>. Elle ouvre donc droit pour les victimes à une action en justice dans les conditions de droit commun à l’effet d’obtenir la cessation des agissements répréhensibles, des dommages-intérêts en réparation du préjudice qu’elles ont subi et, éventuellement, la publicité de la décision de condamnation.</a:t>
            </a:r>
          </a:p>
          <a:p>
            <a:pPr lvl="0"/>
            <a:r>
              <a:rPr lang="fr-FR" sz="1200" kern="1200" dirty="0" smtClean="0">
                <a:solidFill>
                  <a:schemeClr val="tx1"/>
                </a:solidFill>
                <a:effectLst/>
                <a:latin typeface="+mn-lt"/>
                <a:ea typeface="+mn-ea"/>
                <a:cs typeface="+mn-cs"/>
              </a:rPr>
              <a:t>En outre, un fournisseur peut obtenir en référé</a:t>
            </a:r>
            <a:r>
              <a:rPr lang="fr-FR" sz="1200" b="1" kern="1200" dirty="0" smtClean="0">
                <a:solidFill>
                  <a:schemeClr val="tx1"/>
                </a:solidFill>
                <a:effectLst/>
                <a:latin typeface="+mn-lt"/>
                <a:ea typeface="+mn-ea"/>
                <a:cs typeface="+mn-cs"/>
              </a:rPr>
              <a:t> la cessation</a:t>
            </a:r>
            <a:r>
              <a:rPr lang="fr-FR" sz="1200" kern="1200" dirty="0" smtClean="0">
                <a:solidFill>
                  <a:schemeClr val="tx1"/>
                </a:solidFill>
                <a:effectLst/>
                <a:latin typeface="+mn-lt"/>
                <a:ea typeface="+mn-ea"/>
                <a:cs typeface="+mn-cs"/>
              </a:rPr>
              <a:t> de la revente à perte pratiquée par l’un des ses distributeurs. En cas de contestation, l’intérêt à agir de ce fournisseur relève de l’appréciation souveraine des juges du fond.</a:t>
            </a:r>
          </a:p>
          <a:p>
            <a:pPr lvl="0"/>
            <a:r>
              <a:rPr lang="fr-FR" sz="1200" kern="1200" dirty="0" smtClean="0">
                <a:solidFill>
                  <a:schemeClr val="tx1"/>
                </a:solidFill>
                <a:effectLst/>
                <a:latin typeface="+mn-lt"/>
                <a:ea typeface="+mn-ea"/>
                <a:cs typeface="+mn-cs"/>
              </a:rPr>
              <a:t>Par ailleurs, les objectifs officiels recherchés par la réglementation interdisant la revente à perte étant la défense du consommateur et la protection de la concurrence, </a:t>
            </a:r>
            <a:r>
              <a:rPr lang="fr-FR" sz="1200" b="1" kern="1200" dirty="0" smtClean="0">
                <a:solidFill>
                  <a:schemeClr val="tx1"/>
                </a:solidFill>
                <a:effectLst/>
                <a:latin typeface="+mn-lt"/>
                <a:ea typeface="+mn-ea"/>
                <a:cs typeface="+mn-cs"/>
              </a:rPr>
              <a:t>une action civile</a:t>
            </a:r>
            <a:r>
              <a:rPr lang="fr-FR" sz="1200" kern="1200" dirty="0" smtClean="0">
                <a:solidFill>
                  <a:schemeClr val="tx1"/>
                </a:solidFill>
                <a:effectLst/>
                <a:latin typeface="+mn-lt"/>
                <a:ea typeface="+mn-ea"/>
                <a:cs typeface="+mn-cs"/>
              </a:rPr>
              <a:t> est tout à fait concevable.  </a:t>
            </a:r>
          </a:p>
          <a:p>
            <a:endParaRPr lang="fr-FR" dirty="0"/>
          </a:p>
        </p:txBody>
      </p:sp>
      <p:sp>
        <p:nvSpPr>
          <p:cNvPr id="4" name="Espace réservé du numéro de diapositive 3"/>
          <p:cNvSpPr>
            <a:spLocks noGrp="1"/>
          </p:cNvSpPr>
          <p:nvPr>
            <p:ph type="sldNum" sz="quarter" idx="10"/>
          </p:nvPr>
        </p:nvSpPr>
        <p:spPr/>
        <p:txBody>
          <a:bodyPr/>
          <a:lstStyle/>
          <a:p>
            <a:fld id="{5AAE9B41-99EC-4C40-9207-D9D9208F157B}" type="slidenum">
              <a:rPr lang="fr-FR" smtClean="0"/>
              <a:t>107</a:t>
            </a:fld>
            <a:endParaRPr lang="fr-FR"/>
          </a:p>
        </p:txBody>
      </p:sp>
    </p:spTree>
    <p:extLst>
      <p:ext uri="{BB962C8B-B14F-4D97-AF65-F5344CB8AC3E}">
        <p14:creationId xmlns:p14="http://schemas.microsoft.com/office/powerpoint/2010/main" val="2092988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a:r>
              <a:rPr lang="fr-FR" sz="1200" u="sng" kern="1200" dirty="0" smtClean="0">
                <a:solidFill>
                  <a:schemeClr val="tx1"/>
                </a:solidFill>
                <a:effectLst/>
                <a:latin typeface="+mn-lt"/>
                <a:ea typeface="+mn-ea"/>
                <a:cs typeface="+mn-cs"/>
              </a:rPr>
              <a:t>Les sanctions pénales</a:t>
            </a:r>
            <a:endParaRPr lang="fr-FR" sz="1200" kern="1200" dirty="0" smtClean="0">
              <a:solidFill>
                <a:schemeClr val="tx1"/>
              </a:solidFill>
              <a:effectLst/>
              <a:latin typeface="+mn-lt"/>
              <a:ea typeface="+mn-ea"/>
              <a:cs typeface="+mn-cs"/>
            </a:endParaRPr>
          </a:p>
          <a:p>
            <a:r>
              <a:rPr lang="fr-FR" sz="1200" u="none" strike="noStrike"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Les sanctions encourues en cas de revente à perte ou d’annonce de revente à perte sont :</a:t>
            </a:r>
          </a:p>
          <a:p>
            <a:pPr lvl="0"/>
            <a:r>
              <a:rPr lang="fr-FR" sz="1200" i="1" kern="1200" dirty="0" smtClean="0">
                <a:solidFill>
                  <a:schemeClr val="tx1"/>
                </a:solidFill>
                <a:effectLst/>
                <a:latin typeface="+mn-lt"/>
                <a:ea typeface="+mn-ea"/>
                <a:cs typeface="+mn-cs"/>
              </a:rPr>
              <a:t>Pour les personnes physiques</a:t>
            </a:r>
            <a:r>
              <a:rPr lang="fr-FR" sz="1200" kern="1200" dirty="0" smtClean="0">
                <a:solidFill>
                  <a:schemeClr val="tx1"/>
                </a:solidFill>
                <a:effectLst/>
                <a:latin typeface="+mn-lt"/>
                <a:ea typeface="+mn-ea"/>
                <a:cs typeface="+mn-cs"/>
              </a:rPr>
              <a:t>, une amende de 75000 euros, ce montant pouvant être porté à 50 % des dépenses de publicité dans le cas où une annonce publicitaire, quel qu’en soit le support, fait état d’un prix de revente à perte.</a:t>
            </a:r>
          </a:p>
          <a:p>
            <a:r>
              <a:rPr lang="fr-FR" sz="1200" kern="1200" dirty="0" smtClean="0">
                <a:solidFill>
                  <a:schemeClr val="tx1"/>
                </a:solidFill>
                <a:effectLst/>
                <a:latin typeface="+mn-lt"/>
                <a:ea typeface="+mn-ea"/>
                <a:cs typeface="+mn-cs"/>
              </a:rPr>
              <a:t> </a:t>
            </a:r>
          </a:p>
          <a:p>
            <a:pPr lvl="0"/>
            <a:r>
              <a:rPr lang="fr-FR" sz="1200" i="1" kern="1200" dirty="0" smtClean="0">
                <a:solidFill>
                  <a:schemeClr val="tx1"/>
                </a:solidFill>
                <a:effectLst/>
                <a:latin typeface="+mn-lt"/>
                <a:ea typeface="+mn-ea"/>
                <a:cs typeface="+mn-cs"/>
              </a:rPr>
              <a:t>Pour les personnes morales</a:t>
            </a:r>
            <a:r>
              <a:rPr lang="fr-FR" sz="1200" kern="1200" dirty="0" smtClean="0">
                <a:solidFill>
                  <a:schemeClr val="tx1"/>
                </a:solidFill>
                <a:effectLst/>
                <a:latin typeface="+mn-lt"/>
                <a:ea typeface="+mn-ea"/>
                <a:cs typeface="+mn-cs"/>
              </a:rPr>
              <a:t>, d’une part une amende de 375000 euros, somme qui peut être porté à 250 % des dépenses de publicité et, d’autre part, l’affichage de la décision prononcée ou la diffusion de celles-ci soit par la presse écrite, soit par tout autre moyen de communication audiovisuelle.</a:t>
            </a:r>
          </a:p>
          <a:p>
            <a:r>
              <a:rPr lang="fr-FR" sz="1200" kern="1200" dirty="0" smtClean="0">
                <a:solidFill>
                  <a:schemeClr val="tx1"/>
                </a:solidFill>
                <a:effectLst/>
                <a:latin typeface="+mn-lt"/>
                <a:ea typeface="+mn-ea"/>
                <a:cs typeface="+mn-cs"/>
              </a:rPr>
              <a:t>En outre, en cas de délit d’annonce de revente à perte, la cessation de l’annonce publicitaire peut être ordonnée dans les conditions prévues à l’article 121-3 du code de la consommation (cessation ordonnée soit sur  réquisition du ministère public, soit d’office, </a:t>
            </a:r>
            <a:r>
              <a:rPr lang="fr-FR" sz="1200" kern="1200" dirty="0" err="1" smtClean="0">
                <a:solidFill>
                  <a:schemeClr val="tx1"/>
                </a:solidFill>
                <a:effectLst/>
                <a:latin typeface="+mn-lt"/>
                <a:ea typeface="+mn-ea"/>
                <a:cs typeface="+mn-cs"/>
              </a:rPr>
              <a:t>etc</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pPr lvl="0"/>
            <a:r>
              <a:rPr lang="fr-FR" sz="1200" u="sng" kern="1200" dirty="0" smtClean="0">
                <a:solidFill>
                  <a:schemeClr val="tx1"/>
                </a:solidFill>
                <a:effectLst/>
                <a:latin typeface="+mn-lt"/>
                <a:ea typeface="+mn-ea"/>
                <a:cs typeface="+mn-cs"/>
              </a:rPr>
              <a:t>Les sanctions civiles</a:t>
            </a:r>
            <a:endParaRPr lang="fr-FR" sz="1200" kern="1200" dirty="0" smtClean="0">
              <a:solidFill>
                <a:schemeClr val="tx1"/>
              </a:solidFill>
              <a:effectLst/>
              <a:latin typeface="+mn-lt"/>
              <a:ea typeface="+mn-ea"/>
              <a:cs typeface="+mn-cs"/>
            </a:endParaRPr>
          </a:p>
          <a:p>
            <a:r>
              <a:rPr lang="fr-FR" sz="1200" u="none" strike="noStrike"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La pratique illégale de la revente à perte constitue </a:t>
            </a:r>
            <a:r>
              <a:rPr lang="fr-FR" sz="1200" b="1" kern="1200" dirty="0" smtClean="0">
                <a:solidFill>
                  <a:schemeClr val="tx1"/>
                </a:solidFill>
                <a:effectLst/>
                <a:latin typeface="+mn-lt"/>
                <a:ea typeface="+mn-ea"/>
                <a:cs typeface="+mn-cs"/>
              </a:rPr>
              <a:t>un acte de concurrence déloyale</a:t>
            </a:r>
            <a:r>
              <a:rPr lang="fr-FR" sz="1200" kern="1200" dirty="0" smtClean="0">
                <a:solidFill>
                  <a:schemeClr val="tx1"/>
                </a:solidFill>
                <a:effectLst/>
                <a:latin typeface="+mn-lt"/>
                <a:ea typeface="+mn-ea"/>
                <a:cs typeface="+mn-cs"/>
              </a:rPr>
              <a:t>. Elle ouvre donc droit pour les victimes à une action en justice dans les conditions de droit commun à l’effet d’obtenir la cessation des agissements répréhensibles, des dommages-intérêts en réparation du préjudice qu’elles ont subi et, éventuellement, la publicité de la décision de condamnation.</a:t>
            </a:r>
          </a:p>
          <a:p>
            <a:pPr lvl="0"/>
            <a:r>
              <a:rPr lang="fr-FR" sz="1200" kern="1200" dirty="0" smtClean="0">
                <a:solidFill>
                  <a:schemeClr val="tx1"/>
                </a:solidFill>
                <a:effectLst/>
                <a:latin typeface="+mn-lt"/>
                <a:ea typeface="+mn-ea"/>
                <a:cs typeface="+mn-cs"/>
              </a:rPr>
              <a:t>En outre, un fournisseur peut obtenir en référé</a:t>
            </a:r>
            <a:r>
              <a:rPr lang="fr-FR" sz="1200" b="1" kern="1200" dirty="0" smtClean="0">
                <a:solidFill>
                  <a:schemeClr val="tx1"/>
                </a:solidFill>
                <a:effectLst/>
                <a:latin typeface="+mn-lt"/>
                <a:ea typeface="+mn-ea"/>
                <a:cs typeface="+mn-cs"/>
              </a:rPr>
              <a:t> la cessation</a:t>
            </a:r>
            <a:r>
              <a:rPr lang="fr-FR" sz="1200" kern="1200" dirty="0" smtClean="0">
                <a:solidFill>
                  <a:schemeClr val="tx1"/>
                </a:solidFill>
                <a:effectLst/>
                <a:latin typeface="+mn-lt"/>
                <a:ea typeface="+mn-ea"/>
                <a:cs typeface="+mn-cs"/>
              </a:rPr>
              <a:t> de la revente à perte pratiquée par l’un des ses distributeurs. En cas de contestation, l’intérêt à agir de ce fournisseur relève de l’appréciation souveraine des juges du fond.</a:t>
            </a:r>
          </a:p>
          <a:p>
            <a:pPr lvl="0"/>
            <a:r>
              <a:rPr lang="fr-FR" sz="1200" kern="1200" smtClean="0">
                <a:solidFill>
                  <a:schemeClr val="tx1"/>
                </a:solidFill>
                <a:effectLst/>
                <a:latin typeface="+mn-lt"/>
                <a:ea typeface="+mn-ea"/>
                <a:cs typeface="+mn-cs"/>
              </a:rPr>
              <a:t>Par ailleurs, les objectifs officiels recherchés par la réglementation interdisant la revente à perte étant la défense du consommateur et la protection de la concurrence, </a:t>
            </a:r>
            <a:r>
              <a:rPr lang="fr-FR" sz="1200" b="1" kern="1200" smtClean="0">
                <a:solidFill>
                  <a:schemeClr val="tx1"/>
                </a:solidFill>
                <a:effectLst/>
                <a:latin typeface="+mn-lt"/>
                <a:ea typeface="+mn-ea"/>
                <a:cs typeface="+mn-cs"/>
              </a:rPr>
              <a:t>une action civile</a:t>
            </a:r>
            <a:r>
              <a:rPr lang="fr-FR" sz="1200" kern="1200" smtClean="0">
                <a:solidFill>
                  <a:schemeClr val="tx1"/>
                </a:solidFill>
                <a:effectLst/>
                <a:latin typeface="+mn-lt"/>
                <a:ea typeface="+mn-ea"/>
                <a:cs typeface="+mn-cs"/>
              </a:rPr>
              <a:t> est tout à fait concevable.  </a:t>
            </a:r>
          </a:p>
          <a:p>
            <a:endParaRPr lang="fr-FR"/>
          </a:p>
        </p:txBody>
      </p:sp>
      <p:sp>
        <p:nvSpPr>
          <p:cNvPr id="4" name="Espace réservé du numéro de diapositive 3"/>
          <p:cNvSpPr>
            <a:spLocks noGrp="1"/>
          </p:cNvSpPr>
          <p:nvPr>
            <p:ph type="sldNum" sz="quarter" idx="10"/>
          </p:nvPr>
        </p:nvSpPr>
        <p:spPr/>
        <p:txBody>
          <a:bodyPr/>
          <a:lstStyle/>
          <a:p>
            <a:fld id="{5AAE9B41-99EC-4C40-9207-D9D9208F157B}" type="slidenum">
              <a:rPr lang="fr-FR" smtClean="0"/>
              <a:t>108</a:t>
            </a:fld>
            <a:endParaRPr lang="fr-FR"/>
          </a:p>
        </p:txBody>
      </p:sp>
    </p:spTree>
    <p:extLst>
      <p:ext uri="{BB962C8B-B14F-4D97-AF65-F5344CB8AC3E}">
        <p14:creationId xmlns:p14="http://schemas.microsoft.com/office/powerpoint/2010/main" val="9336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29257F14-B4B0-B645-90B8-C53B650E4A24}" type="slidenum">
              <a:rPr lang="fr-FR" altLang="fr-FR" sz="1300"/>
              <a:pPr/>
              <a:t>21</a:t>
            </a:fld>
            <a:endParaRPr lang="fr-FR" altLang="fr-FR" sz="13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19573849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a:r>
              <a:rPr lang="fr-FR" sz="1200" u="sng" kern="1200" dirty="0" smtClean="0">
                <a:solidFill>
                  <a:schemeClr val="tx1"/>
                </a:solidFill>
                <a:effectLst/>
                <a:latin typeface="+mn-lt"/>
                <a:ea typeface="+mn-ea"/>
                <a:cs typeface="+mn-cs"/>
              </a:rPr>
              <a:t>Les sanctions pénales</a:t>
            </a:r>
            <a:endParaRPr lang="fr-FR" sz="1200" kern="1200" dirty="0" smtClean="0">
              <a:solidFill>
                <a:schemeClr val="tx1"/>
              </a:solidFill>
              <a:effectLst/>
              <a:latin typeface="+mn-lt"/>
              <a:ea typeface="+mn-ea"/>
              <a:cs typeface="+mn-cs"/>
            </a:endParaRPr>
          </a:p>
          <a:p>
            <a:r>
              <a:rPr lang="fr-FR" sz="1200" u="none" strike="noStrike"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Les sanctions encourues en cas de revente à perte ou d’annonce de revente à perte sont :</a:t>
            </a:r>
          </a:p>
          <a:p>
            <a:pPr lvl="0"/>
            <a:r>
              <a:rPr lang="fr-FR" sz="1200" i="1" kern="1200" dirty="0" smtClean="0">
                <a:solidFill>
                  <a:schemeClr val="tx1"/>
                </a:solidFill>
                <a:effectLst/>
                <a:latin typeface="+mn-lt"/>
                <a:ea typeface="+mn-ea"/>
                <a:cs typeface="+mn-cs"/>
              </a:rPr>
              <a:t>Pour les personnes physiques</a:t>
            </a:r>
            <a:r>
              <a:rPr lang="fr-FR" sz="1200" kern="1200" dirty="0" smtClean="0">
                <a:solidFill>
                  <a:schemeClr val="tx1"/>
                </a:solidFill>
                <a:effectLst/>
                <a:latin typeface="+mn-lt"/>
                <a:ea typeface="+mn-ea"/>
                <a:cs typeface="+mn-cs"/>
              </a:rPr>
              <a:t>, une amende de 75000 euros, ce montant pouvant être porté à 50 % des dépenses de publicité dans le cas où une annonce publicitaire, quel qu’en soit le support, fait état d’un prix de revente à perte.</a:t>
            </a:r>
          </a:p>
          <a:p>
            <a:r>
              <a:rPr lang="fr-FR" sz="1200" kern="1200" dirty="0" smtClean="0">
                <a:solidFill>
                  <a:schemeClr val="tx1"/>
                </a:solidFill>
                <a:effectLst/>
                <a:latin typeface="+mn-lt"/>
                <a:ea typeface="+mn-ea"/>
                <a:cs typeface="+mn-cs"/>
              </a:rPr>
              <a:t> </a:t>
            </a:r>
          </a:p>
          <a:p>
            <a:pPr lvl="0"/>
            <a:r>
              <a:rPr lang="fr-FR" sz="1200" i="1" kern="1200" dirty="0" smtClean="0">
                <a:solidFill>
                  <a:schemeClr val="tx1"/>
                </a:solidFill>
                <a:effectLst/>
                <a:latin typeface="+mn-lt"/>
                <a:ea typeface="+mn-ea"/>
                <a:cs typeface="+mn-cs"/>
              </a:rPr>
              <a:t>Pour les personnes morales</a:t>
            </a:r>
            <a:r>
              <a:rPr lang="fr-FR" sz="1200" kern="1200" dirty="0" smtClean="0">
                <a:solidFill>
                  <a:schemeClr val="tx1"/>
                </a:solidFill>
                <a:effectLst/>
                <a:latin typeface="+mn-lt"/>
                <a:ea typeface="+mn-ea"/>
                <a:cs typeface="+mn-cs"/>
              </a:rPr>
              <a:t>, d’une part une amende de 375000 euros, somme qui peut être porté à 250 % des dépenses de publicité et, d’autre part, l’affichage de la décision prononcée ou la diffusion de celles-ci soit par la presse écrite, soit par tout autre moyen de communication audiovisuelle.</a:t>
            </a:r>
          </a:p>
          <a:p>
            <a:r>
              <a:rPr lang="fr-FR" sz="1200" kern="1200" dirty="0" smtClean="0">
                <a:solidFill>
                  <a:schemeClr val="tx1"/>
                </a:solidFill>
                <a:effectLst/>
                <a:latin typeface="+mn-lt"/>
                <a:ea typeface="+mn-ea"/>
                <a:cs typeface="+mn-cs"/>
              </a:rPr>
              <a:t>En outre, en cas de délit d’annonce de revente à perte, la cessation de l’annonce publicitaire peut être ordonnée dans les conditions prévues à l’article 121-3 du code de la consommation (cessation ordonnée soit sur  réquisition du ministère public, soit d’office, </a:t>
            </a:r>
            <a:r>
              <a:rPr lang="fr-FR" sz="1200" kern="1200" dirty="0" err="1" smtClean="0">
                <a:solidFill>
                  <a:schemeClr val="tx1"/>
                </a:solidFill>
                <a:effectLst/>
                <a:latin typeface="+mn-lt"/>
                <a:ea typeface="+mn-ea"/>
                <a:cs typeface="+mn-cs"/>
              </a:rPr>
              <a:t>etc</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pPr lvl="0"/>
            <a:r>
              <a:rPr lang="fr-FR" sz="1200" u="sng" kern="1200" dirty="0" smtClean="0">
                <a:solidFill>
                  <a:schemeClr val="tx1"/>
                </a:solidFill>
                <a:effectLst/>
                <a:latin typeface="+mn-lt"/>
                <a:ea typeface="+mn-ea"/>
                <a:cs typeface="+mn-cs"/>
              </a:rPr>
              <a:t>Les sanctions civiles</a:t>
            </a:r>
            <a:endParaRPr lang="fr-FR" sz="1200" kern="1200" dirty="0" smtClean="0">
              <a:solidFill>
                <a:schemeClr val="tx1"/>
              </a:solidFill>
              <a:effectLst/>
              <a:latin typeface="+mn-lt"/>
              <a:ea typeface="+mn-ea"/>
              <a:cs typeface="+mn-cs"/>
            </a:endParaRPr>
          </a:p>
          <a:p>
            <a:r>
              <a:rPr lang="fr-FR" sz="1200" u="none" strike="noStrike"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La pratique illégale de la revente à perte constitue </a:t>
            </a:r>
            <a:r>
              <a:rPr lang="fr-FR" sz="1200" b="1" kern="1200" dirty="0" smtClean="0">
                <a:solidFill>
                  <a:schemeClr val="tx1"/>
                </a:solidFill>
                <a:effectLst/>
                <a:latin typeface="+mn-lt"/>
                <a:ea typeface="+mn-ea"/>
                <a:cs typeface="+mn-cs"/>
              </a:rPr>
              <a:t>un acte de concurrence déloyale</a:t>
            </a:r>
            <a:r>
              <a:rPr lang="fr-FR" sz="1200" kern="1200" dirty="0" smtClean="0">
                <a:solidFill>
                  <a:schemeClr val="tx1"/>
                </a:solidFill>
                <a:effectLst/>
                <a:latin typeface="+mn-lt"/>
                <a:ea typeface="+mn-ea"/>
                <a:cs typeface="+mn-cs"/>
              </a:rPr>
              <a:t>. Elle ouvre donc droit pour les victimes à une action en justice dans les conditions de droit commun à l’effet d’obtenir la cessation des agissements répréhensibles, des dommages-intérêts en réparation du préjudice qu’elles ont subi et, éventuellement, la publicité de la décision de condamnation.</a:t>
            </a:r>
          </a:p>
          <a:p>
            <a:pPr lvl="0"/>
            <a:r>
              <a:rPr lang="fr-FR" sz="1200" kern="1200" dirty="0" smtClean="0">
                <a:solidFill>
                  <a:schemeClr val="tx1"/>
                </a:solidFill>
                <a:effectLst/>
                <a:latin typeface="+mn-lt"/>
                <a:ea typeface="+mn-ea"/>
                <a:cs typeface="+mn-cs"/>
              </a:rPr>
              <a:t>En outre, un fournisseur peut obtenir en référé</a:t>
            </a:r>
            <a:r>
              <a:rPr lang="fr-FR" sz="1200" b="1" kern="1200" dirty="0" smtClean="0">
                <a:solidFill>
                  <a:schemeClr val="tx1"/>
                </a:solidFill>
                <a:effectLst/>
                <a:latin typeface="+mn-lt"/>
                <a:ea typeface="+mn-ea"/>
                <a:cs typeface="+mn-cs"/>
              </a:rPr>
              <a:t> la cessation</a:t>
            </a:r>
            <a:r>
              <a:rPr lang="fr-FR" sz="1200" kern="1200" dirty="0" smtClean="0">
                <a:solidFill>
                  <a:schemeClr val="tx1"/>
                </a:solidFill>
                <a:effectLst/>
                <a:latin typeface="+mn-lt"/>
                <a:ea typeface="+mn-ea"/>
                <a:cs typeface="+mn-cs"/>
              </a:rPr>
              <a:t> de la revente à perte pratiquée par l’un des ses distributeurs. En cas de contestation, l’intérêt à agir de ce fournisseur relève de l’appréciation souveraine des juges du fond.</a:t>
            </a:r>
          </a:p>
          <a:p>
            <a:pPr lvl="0"/>
            <a:r>
              <a:rPr lang="fr-FR" sz="1200" kern="1200" smtClean="0">
                <a:solidFill>
                  <a:schemeClr val="tx1"/>
                </a:solidFill>
                <a:effectLst/>
                <a:latin typeface="+mn-lt"/>
                <a:ea typeface="+mn-ea"/>
                <a:cs typeface="+mn-cs"/>
              </a:rPr>
              <a:t>Par ailleurs, les objectifs officiels recherchés par la réglementation interdisant la revente à perte étant la défense du consommateur et la protection de la concurrence, </a:t>
            </a:r>
            <a:r>
              <a:rPr lang="fr-FR" sz="1200" b="1" kern="1200" smtClean="0">
                <a:solidFill>
                  <a:schemeClr val="tx1"/>
                </a:solidFill>
                <a:effectLst/>
                <a:latin typeface="+mn-lt"/>
                <a:ea typeface="+mn-ea"/>
                <a:cs typeface="+mn-cs"/>
              </a:rPr>
              <a:t>une action civile</a:t>
            </a:r>
            <a:r>
              <a:rPr lang="fr-FR" sz="1200" kern="1200" smtClean="0">
                <a:solidFill>
                  <a:schemeClr val="tx1"/>
                </a:solidFill>
                <a:effectLst/>
                <a:latin typeface="+mn-lt"/>
                <a:ea typeface="+mn-ea"/>
                <a:cs typeface="+mn-cs"/>
              </a:rPr>
              <a:t> est tout à fait concevable.  </a:t>
            </a:r>
          </a:p>
          <a:p>
            <a:endParaRPr lang="fr-FR"/>
          </a:p>
        </p:txBody>
      </p:sp>
      <p:sp>
        <p:nvSpPr>
          <p:cNvPr id="4" name="Espace réservé du numéro de diapositive 3"/>
          <p:cNvSpPr>
            <a:spLocks noGrp="1"/>
          </p:cNvSpPr>
          <p:nvPr>
            <p:ph type="sldNum" sz="quarter" idx="10"/>
          </p:nvPr>
        </p:nvSpPr>
        <p:spPr/>
        <p:txBody>
          <a:bodyPr/>
          <a:lstStyle/>
          <a:p>
            <a:fld id="{5AAE9B41-99EC-4C40-9207-D9D9208F157B}" type="slidenum">
              <a:rPr lang="fr-FR" smtClean="0"/>
              <a:t>109</a:t>
            </a:fld>
            <a:endParaRPr lang="fr-FR"/>
          </a:p>
        </p:txBody>
      </p:sp>
    </p:spTree>
    <p:extLst>
      <p:ext uri="{BB962C8B-B14F-4D97-AF65-F5344CB8AC3E}">
        <p14:creationId xmlns:p14="http://schemas.microsoft.com/office/powerpoint/2010/main" val="164294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a:r>
              <a:rPr lang="fr-FR" sz="1200" u="sng" kern="1200" dirty="0" smtClean="0">
                <a:solidFill>
                  <a:schemeClr val="tx1"/>
                </a:solidFill>
                <a:effectLst/>
                <a:latin typeface="+mn-lt"/>
                <a:ea typeface="+mn-ea"/>
                <a:cs typeface="+mn-cs"/>
              </a:rPr>
              <a:t>Les sanctions pénales</a:t>
            </a:r>
            <a:endParaRPr lang="fr-FR" sz="1200" kern="1200" dirty="0" smtClean="0">
              <a:solidFill>
                <a:schemeClr val="tx1"/>
              </a:solidFill>
              <a:effectLst/>
              <a:latin typeface="+mn-lt"/>
              <a:ea typeface="+mn-ea"/>
              <a:cs typeface="+mn-cs"/>
            </a:endParaRPr>
          </a:p>
          <a:p>
            <a:r>
              <a:rPr lang="fr-FR" sz="1200" u="none" strike="noStrike"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Les sanctions encourues en cas de revente à perte ou d’annonce de revente à perte sont :</a:t>
            </a:r>
          </a:p>
          <a:p>
            <a:pPr lvl="0"/>
            <a:r>
              <a:rPr lang="fr-FR" sz="1200" i="1" kern="1200" dirty="0" smtClean="0">
                <a:solidFill>
                  <a:schemeClr val="tx1"/>
                </a:solidFill>
                <a:effectLst/>
                <a:latin typeface="+mn-lt"/>
                <a:ea typeface="+mn-ea"/>
                <a:cs typeface="+mn-cs"/>
              </a:rPr>
              <a:t>Pour les personnes physiques</a:t>
            </a:r>
            <a:r>
              <a:rPr lang="fr-FR" sz="1200" kern="1200" dirty="0" smtClean="0">
                <a:solidFill>
                  <a:schemeClr val="tx1"/>
                </a:solidFill>
                <a:effectLst/>
                <a:latin typeface="+mn-lt"/>
                <a:ea typeface="+mn-ea"/>
                <a:cs typeface="+mn-cs"/>
              </a:rPr>
              <a:t>, une amende de 75000 euros, ce montant pouvant être porté à 50 % des dépenses de publicité dans le cas où une annonce publicitaire, quel qu’en soit le support, fait état d’un prix de revente à perte.</a:t>
            </a:r>
          </a:p>
          <a:p>
            <a:r>
              <a:rPr lang="fr-FR" sz="1200" kern="1200" dirty="0" smtClean="0">
                <a:solidFill>
                  <a:schemeClr val="tx1"/>
                </a:solidFill>
                <a:effectLst/>
                <a:latin typeface="+mn-lt"/>
                <a:ea typeface="+mn-ea"/>
                <a:cs typeface="+mn-cs"/>
              </a:rPr>
              <a:t> </a:t>
            </a:r>
          </a:p>
          <a:p>
            <a:pPr lvl="0"/>
            <a:r>
              <a:rPr lang="fr-FR" sz="1200" i="1" kern="1200" dirty="0" smtClean="0">
                <a:solidFill>
                  <a:schemeClr val="tx1"/>
                </a:solidFill>
                <a:effectLst/>
                <a:latin typeface="+mn-lt"/>
                <a:ea typeface="+mn-ea"/>
                <a:cs typeface="+mn-cs"/>
              </a:rPr>
              <a:t>Pour les personnes morales</a:t>
            </a:r>
            <a:r>
              <a:rPr lang="fr-FR" sz="1200" kern="1200" dirty="0" smtClean="0">
                <a:solidFill>
                  <a:schemeClr val="tx1"/>
                </a:solidFill>
                <a:effectLst/>
                <a:latin typeface="+mn-lt"/>
                <a:ea typeface="+mn-ea"/>
                <a:cs typeface="+mn-cs"/>
              </a:rPr>
              <a:t>, d’une part une amende de 375000 euros, somme qui peut être porté à 250 % des dépenses de publicité et, d’autre part, l’affichage de la décision prononcée ou la diffusion de celles-ci soit par la presse écrite, soit par tout autre moyen de communication audiovisuelle.</a:t>
            </a:r>
          </a:p>
          <a:p>
            <a:r>
              <a:rPr lang="fr-FR" sz="1200" kern="1200" dirty="0" smtClean="0">
                <a:solidFill>
                  <a:schemeClr val="tx1"/>
                </a:solidFill>
                <a:effectLst/>
                <a:latin typeface="+mn-lt"/>
                <a:ea typeface="+mn-ea"/>
                <a:cs typeface="+mn-cs"/>
              </a:rPr>
              <a:t>En outre, en cas de délit d’annonce de revente à perte, la cessation de l’annonce publicitaire peut être ordonnée dans les conditions prévues à l’article 121-3 du code de la consommation (cessation ordonnée soit sur  réquisition du ministère public, soit d’office, </a:t>
            </a:r>
            <a:r>
              <a:rPr lang="fr-FR" sz="1200" kern="1200" dirty="0" err="1" smtClean="0">
                <a:solidFill>
                  <a:schemeClr val="tx1"/>
                </a:solidFill>
                <a:effectLst/>
                <a:latin typeface="+mn-lt"/>
                <a:ea typeface="+mn-ea"/>
                <a:cs typeface="+mn-cs"/>
              </a:rPr>
              <a:t>etc</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pPr lvl="0"/>
            <a:r>
              <a:rPr lang="fr-FR" sz="1200" u="sng" kern="1200" dirty="0" smtClean="0">
                <a:solidFill>
                  <a:schemeClr val="tx1"/>
                </a:solidFill>
                <a:effectLst/>
                <a:latin typeface="+mn-lt"/>
                <a:ea typeface="+mn-ea"/>
                <a:cs typeface="+mn-cs"/>
              </a:rPr>
              <a:t>Les sanctions civiles</a:t>
            </a:r>
            <a:endParaRPr lang="fr-FR" sz="1200" kern="1200" dirty="0" smtClean="0">
              <a:solidFill>
                <a:schemeClr val="tx1"/>
              </a:solidFill>
              <a:effectLst/>
              <a:latin typeface="+mn-lt"/>
              <a:ea typeface="+mn-ea"/>
              <a:cs typeface="+mn-cs"/>
            </a:endParaRPr>
          </a:p>
          <a:p>
            <a:r>
              <a:rPr lang="fr-FR" sz="1200" u="none" strike="noStrike"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La pratique illégale de la revente à perte constitue </a:t>
            </a:r>
            <a:r>
              <a:rPr lang="fr-FR" sz="1200" b="1" kern="1200" dirty="0" smtClean="0">
                <a:solidFill>
                  <a:schemeClr val="tx1"/>
                </a:solidFill>
                <a:effectLst/>
                <a:latin typeface="+mn-lt"/>
                <a:ea typeface="+mn-ea"/>
                <a:cs typeface="+mn-cs"/>
              </a:rPr>
              <a:t>un acte de concurrence déloyale</a:t>
            </a:r>
            <a:r>
              <a:rPr lang="fr-FR" sz="1200" kern="1200" dirty="0" smtClean="0">
                <a:solidFill>
                  <a:schemeClr val="tx1"/>
                </a:solidFill>
                <a:effectLst/>
                <a:latin typeface="+mn-lt"/>
                <a:ea typeface="+mn-ea"/>
                <a:cs typeface="+mn-cs"/>
              </a:rPr>
              <a:t>. Elle ouvre donc droit pour les victimes à une action en justice dans les conditions de droit commun à l’effet d’obtenir la cessation des agissements répréhensibles, des dommages-intérêts en réparation du préjudice qu’elles ont subi et, éventuellement, la publicité de la décision de condamnation.</a:t>
            </a:r>
          </a:p>
          <a:p>
            <a:pPr lvl="0"/>
            <a:r>
              <a:rPr lang="fr-FR" sz="1200" kern="1200" dirty="0" smtClean="0">
                <a:solidFill>
                  <a:schemeClr val="tx1"/>
                </a:solidFill>
                <a:effectLst/>
                <a:latin typeface="+mn-lt"/>
                <a:ea typeface="+mn-ea"/>
                <a:cs typeface="+mn-cs"/>
              </a:rPr>
              <a:t>En outre, un fournisseur peut obtenir en référé</a:t>
            </a:r>
            <a:r>
              <a:rPr lang="fr-FR" sz="1200" b="1" kern="1200" dirty="0" smtClean="0">
                <a:solidFill>
                  <a:schemeClr val="tx1"/>
                </a:solidFill>
                <a:effectLst/>
                <a:latin typeface="+mn-lt"/>
                <a:ea typeface="+mn-ea"/>
                <a:cs typeface="+mn-cs"/>
              </a:rPr>
              <a:t> la cessation</a:t>
            </a:r>
            <a:r>
              <a:rPr lang="fr-FR" sz="1200" kern="1200" dirty="0" smtClean="0">
                <a:solidFill>
                  <a:schemeClr val="tx1"/>
                </a:solidFill>
                <a:effectLst/>
                <a:latin typeface="+mn-lt"/>
                <a:ea typeface="+mn-ea"/>
                <a:cs typeface="+mn-cs"/>
              </a:rPr>
              <a:t> de la revente à perte pratiquée par l’un des ses distributeurs. En cas de contestation, l’intérêt à agir de ce fournisseur relève de l’appréciation souveraine des juges du fond.</a:t>
            </a:r>
          </a:p>
          <a:p>
            <a:pPr lvl="0"/>
            <a:r>
              <a:rPr lang="fr-FR" sz="1200" kern="1200" smtClean="0">
                <a:solidFill>
                  <a:schemeClr val="tx1"/>
                </a:solidFill>
                <a:effectLst/>
                <a:latin typeface="+mn-lt"/>
                <a:ea typeface="+mn-ea"/>
                <a:cs typeface="+mn-cs"/>
              </a:rPr>
              <a:t>Par ailleurs, les objectifs officiels recherchés par la réglementation interdisant la revente à perte étant la défense du consommateur et la protection de la concurrence, </a:t>
            </a:r>
            <a:r>
              <a:rPr lang="fr-FR" sz="1200" b="1" kern="1200" smtClean="0">
                <a:solidFill>
                  <a:schemeClr val="tx1"/>
                </a:solidFill>
                <a:effectLst/>
                <a:latin typeface="+mn-lt"/>
                <a:ea typeface="+mn-ea"/>
                <a:cs typeface="+mn-cs"/>
              </a:rPr>
              <a:t>une action civile</a:t>
            </a:r>
            <a:r>
              <a:rPr lang="fr-FR" sz="1200" kern="1200" smtClean="0">
                <a:solidFill>
                  <a:schemeClr val="tx1"/>
                </a:solidFill>
                <a:effectLst/>
                <a:latin typeface="+mn-lt"/>
                <a:ea typeface="+mn-ea"/>
                <a:cs typeface="+mn-cs"/>
              </a:rPr>
              <a:t> est tout à fait concevable.  </a:t>
            </a:r>
          </a:p>
          <a:p>
            <a:endParaRPr lang="fr-FR"/>
          </a:p>
        </p:txBody>
      </p:sp>
      <p:sp>
        <p:nvSpPr>
          <p:cNvPr id="4" name="Espace réservé du numéro de diapositive 3"/>
          <p:cNvSpPr>
            <a:spLocks noGrp="1"/>
          </p:cNvSpPr>
          <p:nvPr>
            <p:ph type="sldNum" sz="quarter" idx="10"/>
          </p:nvPr>
        </p:nvSpPr>
        <p:spPr/>
        <p:txBody>
          <a:bodyPr/>
          <a:lstStyle/>
          <a:p>
            <a:fld id="{5AAE9B41-99EC-4C40-9207-D9D9208F157B}" type="slidenum">
              <a:rPr lang="fr-FR" smtClean="0"/>
              <a:t>110</a:t>
            </a:fld>
            <a:endParaRPr lang="fr-FR"/>
          </a:p>
        </p:txBody>
      </p:sp>
    </p:spTree>
    <p:extLst>
      <p:ext uri="{BB962C8B-B14F-4D97-AF65-F5344CB8AC3E}">
        <p14:creationId xmlns:p14="http://schemas.microsoft.com/office/powerpoint/2010/main" val="1659282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noTextEdit="1"/>
          </p:cNvSpPr>
          <p:nvPr>
            <p:ph type="sldImg"/>
          </p:nvPr>
        </p:nvSpPr>
        <p:spPr>
          <a:ln/>
        </p:spPr>
      </p:sp>
      <p:sp>
        <p:nvSpPr>
          <p:cNvPr id="16386"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16387"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7C3C86C0-058A-F143-B215-DB389C179960}" type="slidenum">
              <a:rPr lang="fr-FR" altLang="fr-FR"/>
              <a:pPr>
                <a:spcBef>
                  <a:spcPct val="0"/>
                </a:spcBef>
              </a:pPr>
              <a:t>111</a:t>
            </a:fld>
            <a:endParaRPr lang="fr-FR" altLang="fr-FR"/>
          </a:p>
        </p:txBody>
      </p:sp>
    </p:spTree>
    <p:extLst>
      <p:ext uri="{BB962C8B-B14F-4D97-AF65-F5344CB8AC3E}">
        <p14:creationId xmlns:p14="http://schemas.microsoft.com/office/powerpoint/2010/main" val="1750454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p:cNvSpPr>
            <a:spLocks noGrp="1" noRot="1" noChangeAspect="1" noTextEdit="1"/>
          </p:cNvSpPr>
          <p:nvPr>
            <p:ph type="sldImg"/>
          </p:nvPr>
        </p:nvSpPr>
        <p:spPr>
          <a:ln/>
        </p:spPr>
      </p:sp>
      <p:sp>
        <p:nvSpPr>
          <p:cNvPr id="18434"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18435"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23A5837C-9348-1044-AA83-207A4FAD2154}" type="slidenum">
              <a:rPr lang="fr-FR" altLang="fr-FR"/>
              <a:pPr>
                <a:spcBef>
                  <a:spcPct val="0"/>
                </a:spcBef>
              </a:pPr>
              <a:t>112</a:t>
            </a:fld>
            <a:endParaRPr lang="fr-FR" altLang="fr-FR"/>
          </a:p>
        </p:txBody>
      </p:sp>
    </p:spTree>
    <p:extLst>
      <p:ext uri="{BB962C8B-B14F-4D97-AF65-F5344CB8AC3E}">
        <p14:creationId xmlns:p14="http://schemas.microsoft.com/office/powerpoint/2010/main" val="1757758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Espace réservé de l'image des diapositives 1"/>
          <p:cNvSpPr>
            <a:spLocks noGrp="1" noRot="1" noChangeAspect="1" noTextEdit="1"/>
          </p:cNvSpPr>
          <p:nvPr>
            <p:ph type="sldImg"/>
          </p:nvPr>
        </p:nvSpPr>
        <p:spPr>
          <a:ln/>
        </p:spPr>
      </p:sp>
      <p:sp>
        <p:nvSpPr>
          <p:cNvPr id="22530"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22531"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4E66EC4F-08C1-DC47-B969-42C587ED545A}" type="slidenum">
              <a:rPr lang="fr-FR" altLang="fr-FR"/>
              <a:pPr>
                <a:spcBef>
                  <a:spcPct val="0"/>
                </a:spcBef>
              </a:pPr>
              <a:t>113</a:t>
            </a:fld>
            <a:endParaRPr lang="fr-FR" altLang="fr-FR"/>
          </a:p>
        </p:txBody>
      </p:sp>
    </p:spTree>
    <p:extLst>
      <p:ext uri="{BB962C8B-B14F-4D97-AF65-F5344CB8AC3E}">
        <p14:creationId xmlns:p14="http://schemas.microsoft.com/office/powerpoint/2010/main" val="2026322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Espace réservé de l'image des diapositives 1"/>
          <p:cNvSpPr>
            <a:spLocks noGrp="1" noRot="1" noChangeAspect="1" noTextEdit="1"/>
          </p:cNvSpPr>
          <p:nvPr>
            <p:ph type="sldImg"/>
          </p:nvPr>
        </p:nvSpPr>
        <p:spPr>
          <a:ln/>
        </p:spPr>
      </p:sp>
      <p:sp>
        <p:nvSpPr>
          <p:cNvPr id="24578"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24579"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4E3B56CE-33CC-E946-84CD-3A3BB084C2CA}" type="slidenum">
              <a:rPr lang="fr-FR" altLang="fr-FR"/>
              <a:pPr>
                <a:spcBef>
                  <a:spcPct val="0"/>
                </a:spcBef>
              </a:pPr>
              <a:t>114</a:t>
            </a:fld>
            <a:endParaRPr lang="fr-FR" altLang="fr-FR"/>
          </a:p>
        </p:txBody>
      </p:sp>
    </p:spTree>
    <p:extLst>
      <p:ext uri="{BB962C8B-B14F-4D97-AF65-F5344CB8AC3E}">
        <p14:creationId xmlns:p14="http://schemas.microsoft.com/office/powerpoint/2010/main" val="1702415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Espace réservé de l'image des diapositives 1"/>
          <p:cNvSpPr>
            <a:spLocks noGrp="1" noRot="1" noChangeAspect="1" noTextEdit="1"/>
          </p:cNvSpPr>
          <p:nvPr>
            <p:ph type="sldImg"/>
          </p:nvPr>
        </p:nvSpPr>
        <p:spPr>
          <a:ln/>
        </p:spPr>
      </p:sp>
      <p:sp>
        <p:nvSpPr>
          <p:cNvPr id="26626"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26627"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3C848363-84D4-C548-8127-A68757EC030E}" type="slidenum">
              <a:rPr lang="fr-FR" altLang="fr-FR"/>
              <a:pPr>
                <a:spcBef>
                  <a:spcPct val="0"/>
                </a:spcBef>
              </a:pPr>
              <a:t>115</a:t>
            </a:fld>
            <a:endParaRPr lang="fr-FR" altLang="fr-FR"/>
          </a:p>
        </p:txBody>
      </p:sp>
    </p:spTree>
    <p:extLst>
      <p:ext uri="{BB962C8B-B14F-4D97-AF65-F5344CB8AC3E}">
        <p14:creationId xmlns:p14="http://schemas.microsoft.com/office/powerpoint/2010/main" val="10959570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269E1411-9688-514A-941F-508ABB47B57D}" type="slidenum">
              <a:rPr lang="fr-FR" altLang="fr-FR"/>
              <a:pPr>
                <a:spcBef>
                  <a:spcPct val="0"/>
                </a:spcBef>
              </a:pPr>
              <a:t>116</a:t>
            </a:fld>
            <a:endParaRPr lang="fr-FR" altLang="fr-FR"/>
          </a:p>
        </p:txBody>
      </p:sp>
      <p:sp>
        <p:nvSpPr>
          <p:cNvPr id="28674" name="Rectangle 2"/>
          <p:cNvSpPr>
            <a:spLocks noGrp="1" noRot="1" noChangeAspect="1" noChangeArrowheads="1" noTextEdit="1"/>
          </p:cNvSpPr>
          <p:nvPr>
            <p:ph type="sldImg"/>
          </p:nvPr>
        </p:nvSpPr>
        <p:spPr>
          <a:xfrm>
            <a:off x="379413" y="685800"/>
            <a:ext cx="6096000" cy="3429000"/>
          </a:xfrm>
          <a:ln/>
        </p:spPr>
      </p:sp>
      <p:sp>
        <p:nvSpPr>
          <p:cNvPr id="28675" name="Rectangle 3"/>
          <p:cNvSpPr>
            <a:spLocks noGrp="1" noChangeArrowheads="1"/>
          </p:cNvSpPr>
          <p:nvPr>
            <p:ph type="body" idx="1"/>
          </p:nvPr>
        </p:nvSpPr>
        <p:spPr>
          <a:xfrm>
            <a:off x="912813" y="4344988"/>
            <a:ext cx="503237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Tree>
    <p:extLst>
      <p:ext uri="{BB962C8B-B14F-4D97-AF65-F5344CB8AC3E}">
        <p14:creationId xmlns:p14="http://schemas.microsoft.com/office/powerpoint/2010/main" val="830825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FA7E1A83-991E-DC42-807D-8DDF66678DB5}" type="slidenum">
              <a:rPr lang="fr-FR" altLang="fr-FR"/>
              <a:pPr>
                <a:spcBef>
                  <a:spcPct val="0"/>
                </a:spcBef>
              </a:pPr>
              <a:t>117</a:t>
            </a:fld>
            <a:endParaRPr lang="fr-FR" altLang="fr-FR"/>
          </a:p>
        </p:txBody>
      </p:sp>
      <p:sp>
        <p:nvSpPr>
          <p:cNvPr id="30722" name="Rectangle 2"/>
          <p:cNvSpPr>
            <a:spLocks noGrp="1" noRot="1" noChangeAspect="1" noChangeArrowheads="1" noTextEdit="1"/>
          </p:cNvSpPr>
          <p:nvPr>
            <p:ph type="sldImg"/>
          </p:nvPr>
        </p:nvSpPr>
        <p:spPr>
          <a:xfrm>
            <a:off x="379413" y="685800"/>
            <a:ext cx="6096000" cy="3429000"/>
          </a:xfrm>
          <a:ln/>
        </p:spPr>
      </p:sp>
      <p:sp>
        <p:nvSpPr>
          <p:cNvPr id="30723" name="Rectangle 3"/>
          <p:cNvSpPr>
            <a:spLocks noGrp="1" noChangeArrowheads="1"/>
          </p:cNvSpPr>
          <p:nvPr>
            <p:ph type="body" idx="1"/>
          </p:nvPr>
        </p:nvSpPr>
        <p:spPr>
          <a:xfrm>
            <a:off x="912813" y="4344988"/>
            <a:ext cx="503237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Tree>
    <p:extLst>
      <p:ext uri="{BB962C8B-B14F-4D97-AF65-F5344CB8AC3E}">
        <p14:creationId xmlns:p14="http://schemas.microsoft.com/office/powerpoint/2010/main" val="9712842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Espace réservé de l'image des diapositives 1"/>
          <p:cNvSpPr>
            <a:spLocks noGrp="1" noRot="1" noChangeAspect="1" noTextEdit="1"/>
          </p:cNvSpPr>
          <p:nvPr>
            <p:ph type="sldImg"/>
          </p:nvPr>
        </p:nvSpPr>
        <p:spPr>
          <a:ln/>
        </p:spPr>
      </p:sp>
      <p:sp>
        <p:nvSpPr>
          <p:cNvPr id="43010"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43011"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3BD6018B-5D11-6648-B951-31A161CC8A37}" type="slidenum">
              <a:rPr lang="fr-FR" altLang="fr-FR"/>
              <a:pPr>
                <a:spcBef>
                  <a:spcPct val="0"/>
                </a:spcBef>
              </a:pPr>
              <a:t>118</a:t>
            </a:fld>
            <a:endParaRPr lang="fr-FR" altLang="fr-FR"/>
          </a:p>
        </p:txBody>
      </p:sp>
    </p:spTree>
    <p:extLst>
      <p:ext uri="{BB962C8B-B14F-4D97-AF65-F5344CB8AC3E}">
        <p14:creationId xmlns:p14="http://schemas.microsoft.com/office/powerpoint/2010/main" val="1983871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8C4775F4-F88C-F04D-9BA7-6DE4A93C1C36}" type="slidenum">
              <a:rPr lang="fr-FR" altLang="fr-FR" sz="1300"/>
              <a:pPr/>
              <a:t>22</a:t>
            </a:fld>
            <a:endParaRPr lang="fr-FR" altLang="fr-FR" sz="13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1863418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Espace réservé de l'image des diapositives 1"/>
          <p:cNvSpPr>
            <a:spLocks noGrp="1" noRot="1" noChangeAspect="1" noTextEdit="1"/>
          </p:cNvSpPr>
          <p:nvPr>
            <p:ph type="sldImg"/>
          </p:nvPr>
        </p:nvSpPr>
        <p:spPr>
          <a:ln/>
        </p:spPr>
      </p:sp>
      <p:sp>
        <p:nvSpPr>
          <p:cNvPr id="45058"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45059"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530B7B4A-4613-6C49-AE54-D17C5F7AF3CB}" type="slidenum">
              <a:rPr lang="fr-FR" altLang="fr-FR"/>
              <a:pPr>
                <a:spcBef>
                  <a:spcPct val="0"/>
                </a:spcBef>
              </a:pPr>
              <a:t>119</a:t>
            </a:fld>
            <a:endParaRPr lang="fr-FR" altLang="fr-FR"/>
          </a:p>
        </p:txBody>
      </p:sp>
    </p:spTree>
    <p:extLst>
      <p:ext uri="{BB962C8B-B14F-4D97-AF65-F5344CB8AC3E}">
        <p14:creationId xmlns:p14="http://schemas.microsoft.com/office/powerpoint/2010/main" val="739355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Espace réservé de l'image des diapositives 1"/>
          <p:cNvSpPr>
            <a:spLocks noGrp="1" noRot="1" noChangeAspect="1" noTextEdit="1"/>
          </p:cNvSpPr>
          <p:nvPr>
            <p:ph type="sldImg"/>
          </p:nvPr>
        </p:nvSpPr>
        <p:spPr>
          <a:ln/>
        </p:spPr>
      </p:sp>
      <p:sp>
        <p:nvSpPr>
          <p:cNvPr id="5120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51203"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D99917BC-571F-0445-9D9B-039D3AEA238F}" type="slidenum">
              <a:rPr lang="fr-FR" altLang="fr-FR"/>
              <a:pPr>
                <a:spcBef>
                  <a:spcPct val="0"/>
                </a:spcBef>
              </a:pPr>
              <a:t>120</a:t>
            </a:fld>
            <a:endParaRPr lang="fr-FR" altLang="fr-FR"/>
          </a:p>
        </p:txBody>
      </p:sp>
    </p:spTree>
    <p:extLst>
      <p:ext uri="{BB962C8B-B14F-4D97-AF65-F5344CB8AC3E}">
        <p14:creationId xmlns:p14="http://schemas.microsoft.com/office/powerpoint/2010/main" val="1686173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Espace réservé de l'image des diapositives 1"/>
          <p:cNvSpPr>
            <a:spLocks noGrp="1" noRot="1" noChangeAspect="1" noTextEdit="1"/>
          </p:cNvSpPr>
          <p:nvPr>
            <p:ph type="sldImg"/>
          </p:nvPr>
        </p:nvSpPr>
        <p:spPr>
          <a:ln/>
        </p:spPr>
      </p:sp>
      <p:sp>
        <p:nvSpPr>
          <p:cNvPr id="53250"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53251"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5057AD14-9963-6547-866D-1F59C48754EB}" type="slidenum">
              <a:rPr lang="fr-FR" altLang="fr-FR"/>
              <a:pPr>
                <a:spcBef>
                  <a:spcPct val="0"/>
                </a:spcBef>
              </a:pPr>
              <a:t>121</a:t>
            </a:fld>
            <a:endParaRPr lang="fr-FR" altLang="fr-FR"/>
          </a:p>
        </p:txBody>
      </p:sp>
    </p:spTree>
    <p:extLst>
      <p:ext uri="{BB962C8B-B14F-4D97-AF65-F5344CB8AC3E}">
        <p14:creationId xmlns:p14="http://schemas.microsoft.com/office/powerpoint/2010/main" val="1968336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Espace réservé de l'image des diapositives 1"/>
          <p:cNvSpPr>
            <a:spLocks noGrp="1" noRot="1" noChangeAspect="1" noTextEdit="1"/>
          </p:cNvSpPr>
          <p:nvPr>
            <p:ph type="sldImg"/>
          </p:nvPr>
        </p:nvSpPr>
        <p:spPr>
          <a:ln/>
        </p:spPr>
      </p:sp>
      <p:sp>
        <p:nvSpPr>
          <p:cNvPr id="55298"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55299"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D0AA8677-F0DF-764F-9074-A2D03BE5F4DA}" type="slidenum">
              <a:rPr lang="fr-FR" altLang="fr-FR"/>
              <a:pPr>
                <a:spcBef>
                  <a:spcPct val="0"/>
                </a:spcBef>
              </a:pPr>
              <a:t>122</a:t>
            </a:fld>
            <a:endParaRPr lang="fr-FR" altLang="fr-FR"/>
          </a:p>
        </p:txBody>
      </p:sp>
    </p:spTree>
    <p:extLst>
      <p:ext uri="{BB962C8B-B14F-4D97-AF65-F5344CB8AC3E}">
        <p14:creationId xmlns:p14="http://schemas.microsoft.com/office/powerpoint/2010/main" val="552842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75B0D8FC-5EF8-B842-ACDD-6E69AFFF9F9B}" type="slidenum">
              <a:rPr lang="fr-FR" altLang="fr-FR"/>
              <a:pPr>
                <a:spcBef>
                  <a:spcPct val="0"/>
                </a:spcBef>
              </a:pPr>
              <a:t>123</a:t>
            </a:fld>
            <a:endParaRPr lang="fr-FR" altLang="fr-FR"/>
          </a:p>
        </p:txBody>
      </p:sp>
      <p:sp>
        <p:nvSpPr>
          <p:cNvPr id="57346" name="Rectangle 2"/>
          <p:cNvSpPr>
            <a:spLocks noGrp="1" noRot="1" noChangeAspect="1" noChangeArrowheads="1" noTextEdit="1"/>
          </p:cNvSpPr>
          <p:nvPr>
            <p:ph type="sldImg"/>
          </p:nvPr>
        </p:nvSpPr>
        <p:spPr>
          <a:xfrm>
            <a:off x="379413" y="685800"/>
            <a:ext cx="6096000" cy="3429000"/>
          </a:xfrm>
          <a:ln/>
        </p:spPr>
      </p:sp>
      <p:sp>
        <p:nvSpPr>
          <p:cNvPr id="57347" name="Rectangle 3"/>
          <p:cNvSpPr>
            <a:spLocks noGrp="1" noChangeArrowheads="1"/>
          </p:cNvSpPr>
          <p:nvPr>
            <p:ph type="body" idx="1"/>
          </p:nvPr>
        </p:nvSpPr>
        <p:spPr>
          <a:xfrm>
            <a:off x="912813" y="4344988"/>
            <a:ext cx="503237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Tree>
    <p:extLst>
      <p:ext uri="{BB962C8B-B14F-4D97-AF65-F5344CB8AC3E}">
        <p14:creationId xmlns:p14="http://schemas.microsoft.com/office/powerpoint/2010/main" val="1140075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Espace réservé de l'image des diapositives 1"/>
          <p:cNvSpPr>
            <a:spLocks noGrp="1" noRot="1" noChangeAspect="1" noTextEdit="1"/>
          </p:cNvSpPr>
          <p:nvPr>
            <p:ph type="sldImg"/>
          </p:nvPr>
        </p:nvSpPr>
        <p:spPr>
          <a:ln/>
        </p:spPr>
      </p:sp>
      <p:sp>
        <p:nvSpPr>
          <p:cNvPr id="6144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61443"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69531AEE-7DB7-FB48-8897-24131301A8FC}" type="slidenum">
              <a:rPr lang="fr-FR" altLang="fr-FR"/>
              <a:pPr>
                <a:spcBef>
                  <a:spcPct val="0"/>
                </a:spcBef>
              </a:pPr>
              <a:t>124</a:t>
            </a:fld>
            <a:endParaRPr lang="fr-FR" altLang="fr-FR"/>
          </a:p>
        </p:txBody>
      </p:sp>
    </p:spTree>
    <p:extLst>
      <p:ext uri="{BB962C8B-B14F-4D97-AF65-F5344CB8AC3E}">
        <p14:creationId xmlns:p14="http://schemas.microsoft.com/office/powerpoint/2010/main" val="13813550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Espace réservé de l'image des diapositives 1"/>
          <p:cNvSpPr>
            <a:spLocks noGrp="1" noRot="1" noChangeAspect="1" noTextEdit="1"/>
          </p:cNvSpPr>
          <p:nvPr>
            <p:ph type="sldImg"/>
          </p:nvPr>
        </p:nvSpPr>
        <p:spPr>
          <a:ln/>
        </p:spPr>
      </p:sp>
      <p:sp>
        <p:nvSpPr>
          <p:cNvPr id="83970"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83971"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F964148D-F2A2-0C4F-9F93-9C0BDC31D4BA}" type="slidenum">
              <a:rPr lang="fr-FR" altLang="fr-FR"/>
              <a:pPr>
                <a:spcBef>
                  <a:spcPct val="0"/>
                </a:spcBef>
              </a:pPr>
              <a:t>125</a:t>
            </a:fld>
            <a:endParaRPr lang="fr-FR" altLang="fr-FR"/>
          </a:p>
        </p:txBody>
      </p:sp>
    </p:spTree>
    <p:extLst>
      <p:ext uri="{BB962C8B-B14F-4D97-AF65-F5344CB8AC3E}">
        <p14:creationId xmlns:p14="http://schemas.microsoft.com/office/powerpoint/2010/main" val="5610685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Espace réservé de l'image des diapositives 1"/>
          <p:cNvSpPr>
            <a:spLocks noGrp="1" noRot="1" noChangeAspect="1" noTextEdit="1"/>
          </p:cNvSpPr>
          <p:nvPr>
            <p:ph type="sldImg"/>
          </p:nvPr>
        </p:nvSpPr>
        <p:spPr>
          <a:ln/>
        </p:spPr>
      </p:sp>
      <p:sp>
        <p:nvSpPr>
          <p:cNvPr id="86018"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86019"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DA97D390-A796-354E-A251-8733BCD37213}" type="slidenum">
              <a:rPr lang="fr-FR" altLang="fr-FR"/>
              <a:pPr>
                <a:spcBef>
                  <a:spcPct val="0"/>
                </a:spcBef>
              </a:pPr>
              <a:t>126</a:t>
            </a:fld>
            <a:endParaRPr lang="fr-FR" altLang="fr-FR"/>
          </a:p>
        </p:txBody>
      </p:sp>
    </p:spTree>
    <p:extLst>
      <p:ext uri="{BB962C8B-B14F-4D97-AF65-F5344CB8AC3E}">
        <p14:creationId xmlns:p14="http://schemas.microsoft.com/office/powerpoint/2010/main" val="4158971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Espace réservé de l'image des diapositives 1"/>
          <p:cNvSpPr>
            <a:spLocks noGrp="1" noRot="1" noChangeAspect="1" noTextEdit="1"/>
          </p:cNvSpPr>
          <p:nvPr>
            <p:ph type="sldImg"/>
          </p:nvPr>
        </p:nvSpPr>
        <p:spPr>
          <a:ln/>
        </p:spPr>
      </p:sp>
      <p:sp>
        <p:nvSpPr>
          <p:cNvPr id="88066"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88067"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991CD6F7-5081-A841-AB55-19D7D4396127}" type="slidenum">
              <a:rPr lang="fr-FR" altLang="fr-FR"/>
              <a:pPr>
                <a:spcBef>
                  <a:spcPct val="0"/>
                </a:spcBef>
              </a:pPr>
              <a:t>127</a:t>
            </a:fld>
            <a:endParaRPr lang="fr-FR" altLang="fr-FR"/>
          </a:p>
        </p:txBody>
      </p:sp>
    </p:spTree>
    <p:extLst>
      <p:ext uri="{BB962C8B-B14F-4D97-AF65-F5344CB8AC3E}">
        <p14:creationId xmlns:p14="http://schemas.microsoft.com/office/powerpoint/2010/main" val="7794368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Espace réservé de l'image des diapositives 1"/>
          <p:cNvSpPr>
            <a:spLocks noGrp="1" noRot="1" noChangeAspect="1" noTextEdit="1"/>
          </p:cNvSpPr>
          <p:nvPr>
            <p:ph type="sldImg"/>
          </p:nvPr>
        </p:nvSpPr>
        <p:spPr>
          <a:ln/>
        </p:spPr>
      </p:sp>
      <p:sp>
        <p:nvSpPr>
          <p:cNvPr id="90114"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fr-FR" altLang="fr-FR">
              <a:ea typeface="MS PGothic" charset="-128"/>
              <a:cs typeface="ＭＳ Ｐゴシック" charset="-128"/>
            </a:endParaRPr>
          </a:p>
        </p:txBody>
      </p:sp>
      <p:sp>
        <p:nvSpPr>
          <p:cNvPr id="90115"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648BB7F8-9B17-F644-AD3B-D06F582E5DA6}" type="slidenum">
              <a:rPr lang="fr-FR" altLang="fr-FR"/>
              <a:pPr>
                <a:spcBef>
                  <a:spcPct val="0"/>
                </a:spcBef>
              </a:pPr>
              <a:t>128</a:t>
            </a:fld>
            <a:endParaRPr lang="fr-FR" altLang="fr-FR"/>
          </a:p>
        </p:txBody>
      </p:sp>
    </p:spTree>
    <p:extLst>
      <p:ext uri="{BB962C8B-B14F-4D97-AF65-F5344CB8AC3E}">
        <p14:creationId xmlns:p14="http://schemas.microsoft.com/office/powerpoint/2010/main" val="154981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75FB6ACF-E472-2C4F-B86B-D42C495CFF72}" type="slidenum">
              <a:rPr lang="fr-FR" altLang="fr-FR" sz="1300"/>
              <a:pPr/>
              <a:t>23</a:t>
            </a:fld>
            <a:endParaRPr lang="fr-FR" altLang="fr-FR" sz="13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11649544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MS PGothic" charset="-128"/>
                <a:cs typeface="ＭＳ Ｐゴシック" charset="-128"/>
              </a:defRPr>
            </a:lvl1pPr>
            <a:lvl2pPr marL="742950" indent="-285750">
              <a:spcBef>
                <a:spcPct val="30000"/>
              </a:spcBef>
              <a:defRPr sz="1200">
                <a:solidFill>
                  <a:schemeClr val="tx1"/>
                </a:solidFill>
                <a:latin typeface="Arial" charset="0"/>
                <a:ea typeface="MS PGothic" charset="-128"/>
              </a:defRPr>
            </a:lvl2pPr>
            <a:lvl3pPr marL="1143000" indent="-228600">
              <a:spcBef>
                <a:spcPct val="30000"/>
              </a:spcBef>
              <a:defRPr sz="1200">
                <a:solidFill>
                  <a:schemeClr val="tx1"/>
                </a:solidFill>
                <a:latin typeface="Arial" charset="0"/>
                <a:ea typeface="MS PGothic" charset="-128"/>
              </a:defRPr>
            </a:lvl3pPr>
            <a:lvl4pPr marL="1600200" indent="-228600">
              <a:spcBef>
                <a:spcPct val="30000"/>
              </a:spcBef>
              <a:defRPr sz="1200">
                <a:solidFill>
                  <a:schemeClr val="tx1"/>
                </a:solidFill>
                <a:latin typeface="Arial" charset="0"/>
                <a:ea typeface="MS PGothic" charset="-128"/>
              </a:defRPr>
            </a:lvl4pPr>
            <a:lvl5pPr marL="2057400" indent="-228600">
              <a:spcBef>
                <a:spcPct val="30000"/>
              </a:spcBef>
              <a:defRPr sz="1200">
                <a:solidFill>
                  <a:schemeClr val="tx1"/>
                </a:solidFill>
                <a:latin typeface="Arial" charset="0"/>
                <a:ea typeface="MS PGothic" charset="-128"/>
              </a:defRPr>
            </a:lvl5pPr>
            <a:lvl6pPr marL="2514600" indent="-228600" eaLnBrk="0" fontAlgn="base" hangingPunct="0">
              <a:spcBef>
                <a:spcPct val="30000"/>
              </a:spcBef>
              <a:spcAft>
                <a:spcPct val="0"/>
              </a:spcAft>
              <a:defRPr sz="1200">
                <a:solidFill>
                  <a:schemeClr val="tx1"/>
                </a:solidFill>
                <a:latin typeface="Arial" charset="0"/>
                <a:ea typeface="MS PGothic" charset="-128"/>
              </a:defRPr>
            </a:lvl6pPr>
            <a:lvl7pPr marL="2971800" indent="-228600" eaLnBrk="0" fontAlgn="base" hangingPunct="0">
              <a:spcBef>
                <a:spcPct val="30000"/>
              </a:spcBef>
              <a:spcAft>
                <a:spcPct val="0"/>
              </a:spcAft>
              <a:defRPr sz="1200">
                <a:solidFill>
                  <a:schemeClr val="tx1"/>
                </a:solidFill>
                <a:latin typeface="Arial" charset="0"/>
                <a:ea typeface="MS PGothic" charset="-128"/>
              </a:defRPr>
            </a:lvl7pPr>
            <a:lvl8pPr marL="3429000" indent="-228600" eaLnBrk="0" fontAlgn="base" hangingPunct="0">
              <a:spcBef>
                <a:spcPct val="30000"/>
              </a:spcBef>
              <a:spcAft>
                <a:spcPct val="0"/>
              </a:spcAft>
              <a:defRPr sz="1200">
                <a:solidFill>
                  <a:schemeClr val="tx1"/>
                </a:solidFill>
                <a:latin typeface="Arial" charset="0"/>
                <a:ea typeface="MS PGothic" charset="-128"/>
              </a:defRPr>
            </a:lvl8pPr>
            <a:lvl9pPr marL="3886200" indent="-228600" eaLnBrk="0" fontAlgn="base" hangingPunct="0">
              <a:spcBef>
                <a:spcPct val="30000"/>
              </a:spcBef>
              <a:spcAft>
                <a:spcPct val="0"/>
              </a:spcAft>
              <a:defRPr sz="1200">
                <a:solidFill>
                  <a:schemeClr val="tx1"/>
                </a:solidFill>
                <a:latin typeface="Arial" charset="0"/>
                <a:ea typeface="MS PGothic" charset="-128"/>
              </a:defRPr>
            </a:lvl9pPr>
          </a:lstStyle>
          <a:p>
            <a:pPr>
              <a:spcBef>
                <a:spcPct val="0"/>
              </a:spcBef>
            </a:pPr>
            <a:fld id="{D54FD481-160D-964F-9D57-BB3D2D0026B8}" type="slidenum">
              <a:rPr lang="fr-FR" altLang="fr-FR"/>
              <a:pPr>
                <a:spcBef>
                  <a:spcPct val="0"/>
                </a:spcBef>
              </a:pPr>
              <a:t>129</a:t>
            </a:fld>
            <a:endParaRPr lang="fr-FR" altLang="fr-FR"/>
          </a:p>
        </p:txBody>
      </p:sp>
      <p:sp>
        <p:nvSpPr>
          <p:cNvPr id="112642" name="Rectangle 2"/>
          <p:cNvSpPr>
            <a:spLocks noGrp="1" noRot="1" noChangeAspect="1" noChangeArrowheads="1" noTextEdit="1"/>
          </p:cNvSpPr>
          <p:nvPr>
            <p:ph type="sldImg"/>
          </p:nvPr>
        </p:nvSpPr>
        <p:spPr>
          <a:xfrm>
            <a:off x="379413" y="685800"/>
            <a:ext cx="6096000" cy="3429000"/>
          </a:xfrm>
          <a:ln/>
        </p:spPr>
      </p:sp>
      <p:sp>
        <p:nvSpPr>
          <p:cNvPr id="112643" name="Rectangle 3"/>
          <p:cNvSpPr>
            <a:spLocks noGrp="1" noChangeArrowheads="1"/>
          </p:cNvSpPr>
          <p:nvPr>
            <p:ph type="body" idx="1"/>
          </p:nvPr>
        </p:nvSpPr>
        <p:spPr>
          <a:xfrm>
            <a:off x="912813" y="4344988"/>
            <a:ext cx="503237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ea typeface="MS PGothic" charset="-128"/>
                <a:cs typeface="ＭＳ Ｐゴシック" charset="-128"/>
              </a:rPr>
              <a:t>Distribution intensive : exemple produits de grignotages</a:t>
            </a:r>
          </a:p>
          <a:p>
            <a:pPr eaLnBrk="1" hangingPunct="1"/>
            <a:r>
              <a:rPr lang="fr-FR" altLang="fr-FR">
                <a:ea typeface="MS PGothic" charset="-128"/>
                <a:cs typeface="ＭＳ Ｐゴシック" charset="-128"/>
              </a:rPr>
              <a:t>Distribution sélective : exemple informatique et hifi</a:t>
            </a:r>
          </a:p>
          <a:p>
            <a:pPr eaLnBrk="1" hangingPunct="1"/>
            <a:r>
              <a:rPr lang="fr-FR" altLang="fr-FR">
                <a:ea typeface="MS PGothic" charset="-128"/>
                <a:cs typeface="ＭＳ Ｐゴシック" charset="-128"/>
              </a:rPr>
              <a:t>Distribution exclusive : exemple benetton</a:t>
            </a:r>
          </a:p>
        </p:txBody>
      </p:sp>
    </p:spTree>
    <p:extLst>
      <p:ext uri="{BB962C8B-B14F-4D97-AF65-F5344CB8AC3E}">
        <p14:creationId xmlns:p14="http://schemas.microsoft.com/office/powerpoint/2010/main" val="5849634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C763982B-6DEA-428C-89E2-D8C0A36793A0}" type="slidenum">
              <a:rPr lang="fr-FR"/>
              <a:pPr/>
              <a:t>131</a:t>
            </a:fld>
            <a:endParaRPr lang="fr-FR"/>
          </a:p>
        </p:txBody>
      </p:sp>
      <p:sp>
        <p:nvSpPr>
          <p:cNvPr id="5122" name="Rectangle 2"/>
          <p:cNvSpPr>
            <a:spLocks noGrp="1" noRot="1" noChangeAspect="1" noChangeArrowheads="1" noTextEdit="1"/>
          </p:cNvSpPr>
          <p:nvPr>
            <p:ph type="sldImg"/>
          </p:nvPr>
        </p:nvSpPr>
        <p:spPr>
          <a:xfrm>
            <a:off x="139700" y="768350"/>
            <a:ext cx="6819900" cy="3836988"/>
          </a:xfrm>
          <a:ln/>
        </p:spPr>
      </p:sp>
      <p:sp>
        <p:nvSpPr>
          <p:cNvPr id="512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002394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2007, Manuel Cartier</a:t>
            </a:r>
          </a:p>
        </p:txBody>
      </p:sp>
      <p:sp>
        <p:nvSpPr>
          <p:cNvPr id="6" name="Rectangle 7"/>
          <p:cNvSpPr>
            <a:spLocks noGrp="1" noChangeArrowheads="1"/>
          </p:cNvSpPr>
          <p:nvPr>
            <p:ph type="sldNum" sz="quarter" idx="5"/>
          </p:nvPr>
        </p:nvSpPr>
        <p:spPr>
          <a:ln/>
        </p:spPr>
        <p:txBody>
          <a:bodyPr/>
          <a:lstStyle/>
          <a:p>
            <a:fld id="{A57B52BF-2B7C-4989-8972-B55129F81D37}" type="slidenum">
              <a:rPr lang="fr-FR"/>
              <a:pPr/>
              <a:t>132</a:t>
            </a:fld>
            <a:endParaRPr lang="fr-FR"/>
          </a:p>
        </p:txBody>
      </p:sp>
      <p:sp>
        <p:nvSpPr>
          <p:cNvPr id="246786" name="Rectangle 1026"/>
          <p:cNvSpPr>
            <a:spLocks noGrp="1" noRot="1" noChangeAspect="1" noChangeArrowheads="1"/>
          </p:cNvSpPr>
          <p:nvPr>
            <p:ph type="sldImg"/>
          </p:nvPr>
        </p:nvSpPr>
        <p:spPr bwMode="auto">
          <a:xfrm>
            <a:off x="1241425" y="768350"/>
            <a:ext cx="4775200" cy="2686050"/>
          </a:xfrm>
          <a:prstGeom prst="rect">
            <a:avLst/>
          </a:prstGeom>
          <a:solidFill>
            <a:srgbClr val="FFFFFF"/>
          </a:solidFill>
          <a:ln>
            <a:solidFill>
              <a:srgbClr val="000000"/>
            </a:solidFill>
            <a:miter lim="800000"/>
            <a:headEnd/>
            <a:tailEnd/>
          </a:ln>
        </p:spPr>
      </p:sp>
      <p:sp>
        <p:nvSpPr>
          <p:cNvPr id="246787" name="Rectangle 1027"/>
          <p:cNvSpPr>
            <a:spLocks noGrp="1" noChangeArrowheads="1"/>
          </p:cNvSpPr>
          <p:nvPr>
            <p:ph type="body" idx="1"/>
          </p:nvPr>
        </p:nvSpPr>
        <p:spPr bwMode="auto">
          <a:xfrm>
            <a:off x="236538" y="3581400"/>
            <a:ext cx="6469062" cy="5884863"/>
          </a:xfrm>
          <a:prstGeom prst="rect">
            <a:avLst/>
          </a:prstGeom>
          <a:solidFill>
            <a:srgbClr val="FFFFFF"/>
          </a:solidFill>
          <a:ln>
            <a:solidFill>
              <a:srgbClr val="000000"/>
            </a:solidFill>
            <a:miter lim="800000"/>
            <a:headEnd/>
            <a:tailEnd/>
          </a:ln>
        </p:spPr>
        <p:txBody>
          <a:bodyPr lIns="99048" tIns="49524" rIns="99048" bIns="49524"/>
          <a:lstStyle/>
          <a:p>
            <a:pPr algn="just"/>
            <a:r>
              <a:rPr lang="fr-FR"/>
              <a:t>L’existence même de la marque a été remise en question dans le début des années 90. En effet, dans un contexte de crise, la marque a été attaquée par les marques 1</a:t>
            </a:r>
            <a:r>
              <a:rPr lang="fr-FR" baseline="30000"/>
              <a:t>er</a:t>
            </a:r>
            <a:r>
              <a:rPr lang="fr-FR"/>
              <a:t> prix et surtout par les marques des distributeurs. Les distributeurs se sont mis à proposer des produits d’une qualité équivalente à celle des marques (ce sont quelquefois les mêmes industriels qui les fabriquent) à des prix inférieurs (pas de dépenses de publicité, pas de force de vente...).</a:t>
            </a:r>
          </a:p>
          <a:p>
            <a:pPr algn="just"/>
            <a:endParaRPr lang="fr-FR"/>
          </a:p>
          <a:p>
            <a:pPr algn="just"/>
            <a:r>
              <a:rPr lang="fr-FR"/>
              <a:t>Qui plus est, la loi qui protège les contrefaçons dans le domaine du luxe s’est avérée inefficace pour protéger les marques des produits me-too des distributeurs. Or, plusieurs cas le prouvent, cette pratique crée des confusions dommageables pour les marques. Dans ce contexte concurrentiel, les marques peuvent-elles encore exister ?</a:t>
            </a:r>
          </a:p>
          <a:p>
            <a:pPr lvl="2" algn="just"/>
            <a:r>
              <a:rPr lang="fr-FR" sz="900"/>
              <a:t>Les qualités d’une bonne dénomination de marque</a:t>
            </a:r>
          </a:p>
          <a:p>
            <a:pPr lvl="2" algn="just"/>
            <a:r>
              <a:rPr lang="fr-FR" sz="900"/>
              <a:t>Distinction entre identité de marque, image de marque et positionnement</a:t>
            </a:r>
          </a:p>
          <a:p>
            <a:pPr lvl="2" algn="just"/>
            <a:r>
              <a:rPr lang="fr-FR" sz="900"/>
              <a:t>Les facettes de l’identité d’une marque</a:t>
            </a:r>
          </a:p>
          <a:p>
            <a:pPr lvl="2" algn="just"/>
            <a:r>
              <a:rPr lang="fr-FR" sz="900"/>
              <a:t>Les 6 fonctions de la marque</a:t>
            </a:r>
          </a:p>
          <a:p>
            <a:pPr lvl="2" algn="just"/>
            <a:r>
              <a:rPr lang="fr-FR" sz="900"/>
              <a:t>Les méthodes d’évaluation financière d’une marque</a:t>
            </a:r>
          </a:p>
          <a:p>
            <a:pPr lvl="2" algn="just"/>
            <a:r>
              <a:rPr lang="fr-FR" sz="900"/>
              <a:t>L’extension de gamme</a:t>
            </a:r>
          </a:p>
          <a:p>
            <a:pPr lvl="2" algn="just"/>
            <a:r>
              <a:rPr lang="fr-FR" sz="900"/>
              <a:t>Les facteurs de vieillissement d’une marque</a:t>
            </a:r>
          </a:p>
          <a:p>
            <a:pPr lvl="2" algn="just"/>
            <a:r>
              <a:rPr lang="fr-FR" sz="900"/>
              <a:t>La revitalisation d’une marque</a:t>
            </a:r>
          </a:p>
          <a:p>
            <a:pPr lvl="2" algn="just"/>
            <a:r>
              <a:rPr lang="fr-FR" sz="900"/>
              <a:t>Les stratégies de marquage (produit, gamme, ombrelle, caution)</a:t>
            </a:r>
          </a:p>
          <a:p>
            <a:pPr lvl="2" algn="just"/>
            <a:r>
              <a:rPr lang="fr-FR" sz="900"/>
              <a:t>L’extension de marque et le co-branding</a:t>
            </a:r>
          </a:p>
          <a:p>
            <a:pPr algn="just"/>
            <a:endParaRPr lang="fr-FR" sz="900"/>
          </a:p>
          <a:p>
            <a:endParaRPr lang="fr-FR" sz="900"/>
          </a:p>
        </p:txBody>
      </p:sp>
    </p:spTree>
    <p:extLst>
      <p:ext uri="{BB962C8B-B14F-4D97-AF65-F5344CB8AC3E}">
        <p14:creationId xmlns:p14="http://schemas.microsoft.com/office/powerpoint/2010/main" val="364139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18219086-AE28-41EF-8E0B-05D76C5CA0CD}" type="slidenum">
              <a:rPr lang="fr-FR"/>
              <a:pPr/>
              <a:t>133</a:t>
            </a:fld>
            <a:endParaRPr lang="fr-FR"/>
          </a:p>
        </p:txBody>
      </p:sp>
      <p:sp>
        <p:nvSpPr>
          <p:cNvPr id="342018" name="Rectangle 2"/>
          <p:cNvSpPr>
            <a:spLocks noGrp="1" noRot="1" noChangeAspect="1" noChangeArrowheads="1" noTextEdit="1"/>
          </p:cNvSpPr>
          <p:nvPr>
            <p:ph type="sldImg"/>
          </p:nvPr>
        </p:nvSpPr>
        <p:spPr>
          <a:xfrm>
            <a:off x="139700" y="768350"/>
            <a:ext cx="6819900" cy="3836988"/>
          </a:xfrm>
          <a:ln/>
        </p:spPr>
      </p:sp>
      <p:sp>
        <p:nvSpPr>
          <p:cNvPr id="34201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4770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BC3F880F-A068-4BEE-BA36-023464CDBF2A}" type="slidenum">
              <a:rPr lang="fr-FR"/>
              <a:pPr/>
              <a:t>134</a:t>
            </a:fld>
            <a:endParaRPr lang="fr-FR"/>
          </a:p>
        </p:txBody>
      </p:sp>
      <p:sp>
        <p:nvSpPr>
          <p:cNvPr id="343042" name="Rectangle 2"/>
          <p:cNvSpPr>
            <a:spLocks noGrp="1" noRot="1" noChangeAspect="1" noChangeArrowheads="1" noTextEdit="1"/>
          </p:cNvSpPr>
          <p:nvPr>
            <p:ph type="sldImg"/>
          </p:nvPr>
        </p:nvSpPr>
        <p:spPr>
          <a:xfrm>
            <a:off x="139700" y="768350"/>
            <a:ext cx="6819900" cy="3836988"/>
          </a:xfrm>
          <a:ln/>
        </p:spPr>
      </p:sp>
      <p:sp>
        <p:nvSpPr>
          <p:cNvPr id="34304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539115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8086C29C-8B25-4E17-8DE7-7EEB8348DFE1}" type="slidenum">
              <a:rPr lang="fr-FR"/>
              <a:pPr/>
              <a:t>135</a:t>
            </a:fld>
            <a:endParaRPr lang="fr-FR"/>
          </a:p>
        </p:txBody>
      </p:sp>
      <p:sp>
        <p:nvSpPr>
          <p:cNvPr id="344066" name="Rectangle 2"/>
          <p:cNvSpPr>
            <a:spLocks noGrp="1" noRot="1" noChangeAspect="1" noChangeArrowheads="1" noTextEdit="1"/>
          </p:cNvSpPr>
          <p:nvPr>
            <p:ph type="sldImg"/>
          </p:nvPr>
        </p:nvSpPr>
        <p:spPr>
          <a:xfrm>
            <a:off x="139700" y="768350"/>
            <a:ext cx="6819900" cy="3836988"/>
          </a:xfrm>
          <a:ln/>
        </p:spPr>
      </p:sp>
      <p:sp>
        <p:nvSpPr>
          <p:cNvPr id="34406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5972278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742BED30-0382-4B61-A2F6-EA9D5EB9204C}" type="slidenum">
              <a:rPr lang="fr-FR"/>
              <a:pPr/>
              <a:t>136</a:t>
            </a:fld>
            <a:endParaRPr lang="fr-FR"/>
          </a:p>
        </p:txBody>
      </p:sp>
      <p:sp>
        <p:nvSpPr>
          <p:cNvPr id="345090" name="Rectangle 2"/>
          <p:cNvSpPr>
            <a:spLocks noGrp="1" noRot="1" noChangeAspect="1" noChangeArrowheads="1" noTextEdit="1"/>
          </p:cNvSpPr>
          <p:nvPr>
            <p:ph type="sldImg"/>
          </p:nvPr>
        </p:nvSpPr>
        <p:spPr>
          <a:xfrm>
            <a:off x="139700" y="768350"/>
            <a:ext cx="6819900" cy="3836988"/>
          </a:xfrm>
          <a:ln/>
        </p:spPr>
      </p:sp>
      <p:sp>
        <p:nvSpPr>
          <p:cNvPr id="34509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0680780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49A82846-5A7E-4F61-90B2-91B08FA2FB9B}" type="slidenum">
              <a:rPr lang="fr-FR"/>
              <a:pPr/>
              <a:t>137</a:t>
            </a:fld>
            <a:endParaRPr lang="fr-FR"/>
          </a:p>
        </p:txBody>
      </p:sp>
      <p:sp>
        <p:nvSpPr>
          <p:cNvPr id="346114" name="Rectangle 2"/>
          <p:cNvSpPr>
            <a:spLocks noGrp="1" noRot="1" noChangeAspect="1" noChangeArrowheads="1" noTextEdit="1"/>
          </p:cNvSpPr>
          <p:nvPr>
            <p:ph type="sldImg"/>
          </p:nvPr>
        </p:nvSpPr>
        <p:spPr>
          <a:xfrm>
            <a:off x="139700" y="768350"/>
            <a:ext cx="6819900" cy="3836988"/>
          </a:xfrm>
          <a:ln/>
        </p:spPr>
      </p:sp>
      <p:sp>
        <p:nvSpPr>
          <p:cNvPr id="34611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9558583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50B61EA8-ED92-43BA-B3E3-62BD9F3B2507}" type="slidenum">
              <a:rPr lang="fr-FR"/>
              <a:pPr/>
              <a:t>138</a:t>
            </a:fld>
            <a:endParaRPr lang="fr-FR"/>
          </a:p>
        </p:txBody>
      </p:sp>
      <p:sp>
        <p:nvSpPr>
          <p:cNvPr id="347138" name="Rectangle 2"/>
          <p:cNvSpPr>
            <a:spLocks noGrp="1" noRot="1" noChangeAspect="1" noChangeArrowheads="1" noTextEdit="1"/>
          </p:cNvSpPr>
          <p:nvPr>
            <p:ph type="sldImg"/>
          </p:nvPr>
        </p:nvSpPr>
        <p:spPr>
          <a:xfrm>
            <a:off x="139700" y="768350"/>
            <a:ext cx="6819900" cy="3836988"/>
          </a:xfrm>
          <a:ln/>
        </p:spPr>
      </p:sp>
      <p:sp>
        <p:nvSpPr>
          <p:cNvPr id="34713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7909624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56F11D88-4521-4B92-8E2E-6925308151B2}" type="slidenum">
              <a:rPr lang="fr-FR"/>
              <a:pPr/>
              <a:t>139</a:t>
            </a:fld>
            <a:endParaRPr lang="fr-FR"/>
          </a:p>
        </p:txBody>
      </p:sp>
      <p:sp>
        <p:nvSpPr>
          <p:cNvPr id="349186" name="Rectangle 2"/>
          <p:cNvSpPr>
            <a:spLocks noGrp="1" noRot="1" noChangeAspect="1" noChangeArrowheads="1" noTextEdit="1"/>
          </p:cNvSpPr>
          <p:nvPr>
            <p:ph type="sldImg"/>
          </p:nvPr>
        </p:nvSpPr>
        <p:spPr>
          <a:xfrm>
            <a:off x="139700" y="768350"/>
            <a:ext cx="6819900" cy="3836988"/>
          </a:xfrm>
          <a:ln/>
        </p:spPr>
      </p:sp>
      <p:sp>
        <p:nvSpPr>
          <p:cNvPr id="34918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800513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C63BBDF3-41A6-8844-98A9-A03E787DD566}" type="slidenum">
              <a:rPr lang="fr-FR" altLang="fr-FR" sz="1300"/>
              <a:pPr/>
              <a:t>24</a:t>
            </a:fld>
            <a:endParaRPr lang="fr-FR" altLang="fr-FR"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21106538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71500F81-C099-4E95-873D-146A1259AB4F}" type="slidenum">
              <a:rPr lang="fr-FR"/>
              <a:pPr/>
              <a:t>140</a:t>
            </a:fld>
            <a:endParaRPr lang="fr-FR"/>
          </a:p>
        </p:txBody>
      </p:sp>
      <p:sp>
        <p:nvSpPr>
          <p:cNvPr id="350210" name="Rectangle 2"/>
          <p:cNvSpPr>
            <a:spLocks noGrp="1" noRot="1" noChangeAspect="1" noChangeArrowheads="1" noTextEdit="1"/>
          </p:cNvSpPr>
          <p:nvPr>
            <p:ph type="sldImg"/>
          </p:nvPr>
        </p:nvSpPr>
        <p:spPr>
          <a:xfrm>
            <a:off x="139700" y="768350"/>
            <a:ext cx="6819900" cy="3836988"/>
          </a:xfrm>
          <a:ln/>
        </p:spPr>
      </p:sp>
      <p:sp>
        <p:nvSpPr>
          <p:cNvPr id="35021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236266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209787D1-CEB7-43E5-BF9E-EC422C9646C4}" type="slidenum">
              <a:rPr lang="fr-FR"/>
              <a:pPr/>
              <a:t>141</a:t>
            </a:fld>
            <a:endParaRPr lang="fr-FR"/>
          </a:p>
        </p:txBody>
      </p:sp>
      <p:sp>
        <p:nvSpPr>
          <p:cNvPr id="351234" name="Rectangle 2"/>
          <p:cNvSpPr>
            <a:spLocks noGrp="1" noRot="1" noChangeAspect="1" noChangeArrowheads="1" noTextEdit="1"/>
          </p:cNvSpPr>
          <p:nvPr>
            <p:ph type="sldImg"/>
          </p:nvPr>
        </p:nvSpPr>
        <p:spPr>
          <a:xfrm>
            <a:off x="139700" y="768350"/>
            <a:ext cx="6819900" cy="3836988"/>
          </a:xfrm>
          <a:ln/>
        </p:spPr>
      </p:sp>
      <p:sp>
        <p:nvSpPr>
          <p:cNvPr id="35123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054763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0D43B85E-61C2-4FC8-970D-FA3A1DAEB53C}" type="slidenum">
              <a:rPr lang="fr-FR"/>
              <a:pPr/>
              <a:t>142</a:t>
            </a:fld>
            <a:endParaRPr lang="fr-FR"/>
          </a:p>
        </p:txBody>
      </p:sp>
      <p:sp>
        <p:nvSpPr>
          <p:cNvPr id="352258" name="Rectangle 2"/>
          <p:cNvSpPr>
            <a:spLocks noGrp="1" noRot="1" noChangeAspect="1" noChangeArrowheads="1" noTextEdit="1"/>
          </p:cNvSpPr>
          <p:nvPr>
            <p:ph type="sldImg"/>
          </p:nvPr>
        </p:nvSpPr>
        <p:spPr>
          <a:xfrm>
            <a:off x="139700" y="768350"/>
            <a:ext cx="6819900" cy="3836988"/>
          </a:xfrm>
          <a:ln/>
        </p:spPr>
      </p:sp>
      <p:sp>
        <p:nvSpPr>
          <p:cNvPr id="35225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5197838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C0CB8E17-DB3F-4D69-A368-D8A11621B2B5}" type="slidenum">
              <a:rPr lang="fr-FR"/>
              <a:pPr/>
              <a:t>143</a:t>
            </a:fld>
            <a:endParaRPr lang="fr-FR"/>
          </a:p>
        </p:txBody>
      </p:sp>
      <p:sp>
        <p:nvSpPr>
          <p:cNvPr id="353282" name="Rectangle 2"/>
          <p:cNvSpPr>
            <a:spLocks noGrp="1" noRot="1" noChangeAspect="1" noChangeArrowheads="1" noTextEdit="1"/>
          </p:cNvSpPr>
          <p:nvPr>
            <p:ph type="sldImg"/>
          </p:nvPr>
        </p:nvSpPr>
        <p:spPr>
          <a:xfrm>
            <a:off x="139700" y="768350"/>
            <a:ext cx="6819900" cy="3836988"/>
          </a:xfrm>
          <a:ln/>
        </p:spPr>
      </p:sp>
      <p:sp>
        <p:nvSpPr>
          <p:cNvPr id="35328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7502130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B4B5C7CB-04CB-4AC6-9E76-72FD73B9285A}" type="slidenum">
              <a:rPr lang="fr-FR"/>
              <a:pPr/>
              <a:t>144</a:t>
            </a:fld>
            <a:endParaRPr lang="fr-FR"/>
          </a:p>
        </p:txBody>
      </p:sp>
      <p:sp>
        <p:nvSpPr>
          <p:cNvPr id="354306" name="Rectangle 2"/>
          <p:cNvSpPr>
            <a:spLocks noGrp="1" noRot="1" noChangeAspect="1" noChangeArrowheads="1" noTextEdit="1"/>
          </p:cNvSpPr>
          <p:nvPr>
            <p:ph type="sldImg"/>
          </p:nvPr>
        </p:nvSpPr>
        <p:spPr>
          <a:xfrm>
            <a:off x="139700" y="768350"/>
            <a:ext cx="6819900" cy="3836988"/>
          </a:xfrm>
          <a:ln/>
        </p:spPr>
      </p:sp>
      <p:sp>
        <p:nvSpPr>
          <p:cNvPr id="35430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6884008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59223F22-E265-417B-996C-DB2788A92EB5}" type="slidenum">
              <a:rPr lang="fr-FR"/>
              <a:pPr/>
              <a:t>145</a:t>
            </a:fld>
            <a:endParaRPr lang="fr-FR"/>
          </a:p>
        </p:txBody>
      </p:sp>
      <p:sp>
        <p:nvSpPr>
          <p:cNvPr id="147458" name="Rectangle 2"/>
          <p:cNvSpPr>
            <a:spLocks noGrp="1" noRot="1" noChangeAspect="1" noChangeArrowheads="1"/>
          </p:cNvSpPr>
          <p:nvPr>
            <p:ph type="sldImg"/>
          </p:nvPr>
        </p:nvSpPr>
        <p:spPr bwMode="auto">
          <a:xfrm>
            <a:off x="1241425" y="768350"/>
            <a:ext cx="4775200" cy="2686050"/>
          </a:xfrm>
          <a:prstGeom prst="rect">
            <a:avLst/>
          </a:prstGeom>
          <a:solidFill>
            <a:srgbClr val="FFFFFF"/>
          </a:solidFill>
          <a:ln>
            <a:solidFill>
              <a:srgbClr val="000000"/>
            </a:solidFill>
            <a:miter lim="800000"/>
            <a:headEnd/>
            <a:tailEnd/>
          </a:ln>
        </p:spPr>
      </p:sp>
      <p:sp>
        <p:nvSpPr>
          <p:cNvPr id="147459" name="Rectangle 3"/>
          <p:cNvSpPr>
            <a:spLocks noGrp="1" noChangeArrowheads="1"/>
          </p:cNvSpPr>
          <p:nvPr>
            <p:ph type="body" idx="1"/>
          </p:nvPr>
        </p:nvSpPr>
        <p:spPr bwMode="auto">
          <a:xfrm>
            <a:off x="236538" y="3581400"/>
            <a:ext cx="6469062" cy="5884863"/>
          </a:xfrm>
          <a:prstGeom prst="rect">
            <a:avLst/>
          </a:prstGeom>
          <a:solidFill>
            <a:srgbClr val="FFFFFF"/>
          </a:solidFill>
          <a:ln>
            <a:solidFill>
              <a:srgbClr val="000000"/>
            </a:solidFill>
            <a:miter lim="800000"/>
            <a:headEnd/>
            <a:tailEnd/>
          </a:ln>
        </p:spPr>
        <p:txBody>
          <a:bodyPr lIns="99048" tIns="49524" rIns="99048" bIns="49524"/>
          <a:lstStyle/>
          <a:p>
            <a:pPr algn="just"/>
            <a:r>
              <a:rPr lang="fr-FR" sz="1000"/>
              <a:t>Les marques préférées des Français :</a:t>
            </a:r>
          </a:p>
          <a:p>
            <a:pPr algn="just"/>
            <a:endParaRPr lang="fr-FR" sz="1000"/>
          </a:p>
          <a:p>
            <a:pPr algn="just"/>
            <a:r>
              <a:rPr lang="fr-FR" sz="1000"/>
              <a:t>Lorsqu’il doit effectuer un choix en magasin, le consommateur peut utiliser plusieurs informations pour parvenir à une décision : prix, format, poids, couleur, ingrédients, étiquetage, packaging, odeur... et la marque.</a:t>
            </a:r>
          </a:p>
          <a:p>
            <a:pPr algn="just"/>
            <a:r>
              <a:rPr lang="fr-FR" sz="1000"/>
              <a:t>On dira qu’un consommateur est </a:t>
            </a:r>
            <a:r>
              <a:rPr lang="fr-FR" sz="1000" u="sng"/>
              <a:t>sensible aux marques</a:t>
            </a:r>
            <a:r>
              <a:rPr lang="fr-FR" sz="1000"/>
              <a:t> s’il se pose la question "quelle est la marque", c’est-à-dire s’il prend en compte la marque dans son processus d’évaluation et de choix. On observe que la sensibilité aux marques varie selon les classes de produit ; toutefois, la sensibilité aux marques est une variable psychologique individuelle (certains consommateurs sont sensibles à certaines marques et d’autres pas).</a:t>
            </a:r>
          </a:p>
          <a:p>
            <a:endParaRPr lang="fr-FR" sz="1000"/>
          </a:p>
        </p:txBody>
      </p:sp>
    </p:spTree>
    <p:extLst>
      <p:ext uri="{BB962C8B-B14F-4D97-AF65-F5344CB8AC3E}">
        <p14:creationId xmlns:p14="http://schemas.microsoft.com/office/powerpoint/2010/main" val="6615147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54633F17-C76A-4059-B461-75143D393556}" type="slidenum">
              <a:rPr lang="fr-FR"/>
              <a:pPr/>
              <a:t>146</a:t>
            </a:fld>
            <a:endParaRPr lang="fr-FR"/>
          </a:p>
        </p:txBody>
      </p:sp>
      <p:sp>
        <p:nvSpPr>
          <p:cNvPr id="357378" name="Rectangle 2"/>
          <p:cNvSpPr>
            <a:spLocks noGrp="1" noRot="1" noChangeAspect="1" noChangeArrowheads="1" noTextEdit="1"/>
          </p:cNvSpPr>
          <p:nvPr>
            <p:ph type="sldImg"/>
          </p:nvPr>
        </p:nvSpPr>
        <p:spPr>
          <a:xfrm>
            <a:off x="139700" y="768350"/>
            <a:ext cx="6819900" cy="3836988"/>
          </a:xfrm>
          <a:ln/>
        </p:spPr>
      </p:sp>
      <p:sp>
        <p:nvSpPr>
          <p:cNvPr id="35737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271662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7DE6E8ED-E175-4104-8D32-4346752846D4}" type="slidenum">
              <a:rPr lang="fr-FR"/>
              <a:pPr/>
              <a:t>147</a:t>
            </a:fld>
            <a:endParaRPr lang="fr-FR"/>
          </a:p>
        </p:txBody>
      </p:sp>
      <p:sp>
        <p:nvSpPr>
          <p:cNvPr id="358402" name="Rectangle 2"/>
          <p:cNvSpPr>
            <a:spLocks noGrp="1" noRot="1" noChangeAspect="1" noChangeArrowheads="1" noTextEdit="1"/>
          </p:cNvSpPr>
          <p:nvPr>
            <p:ph type="sldImg"/>
          </p:nvPr>
        </p:nvSpPr>
        <p:spPr>
          <a:xfrm>
            <a:off x="139700" y="768350"/>
            <a:ext cx="6819900" cy="3836988"/>
          </a:xfrm>
          <a:ln/>
        </p:spPr>
      </p:sp>
      <p:sp>
        <p:nvSpPr>
          <p:cNvPr id="35840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6692764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3E0931A5-59FA-4A80-81EE-066A16642FE9}" type="slidenum">
              <a:rPr lang="fr-FR"/>
              <a:pPr/>
              <a:t>148</a:t>
            </a:fld>
            <a:endParaRPr lang="fr-FR"/>
          </a:p>
        </p:txBody>
      </p:sp>
      <p:sp>
        <p:nvSpPr>
          <p:cNvPr id="359426" name="Rectangle 2"/>
          <p:cNvSpPr>
            <a:spLocks noGrp="1" noRot="1" noChangeAspect="1" noChangeArrowheads="1" noTextEdit="1"/>
          </p:cNvSpPr>
          <p:nvPr>
            <p:ph type="sldImg"/>
          </p:nvPr>
        </p:nvSpPr>
        <p:spPr>
          <a:xfrm>
            <a:off x="139700" y="768350"/>
            <a:ext cx="6819900" cy="3836988"/>
          </a:xfrm>
          <a:ln/>
        </p:spPr>
      </p:sp>
      <p:sp>
        <p:nvSpPr>
          <p:cNvPr id="35942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53925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F41C9DAD-058C-41B6-A7E6-F7B0554EE1B9}" type="slidenum">
              <a:rPr lang="fr-FR"/>
              <a:pPr/>
              <a:t>151</a:t>
            </a:fld>
            <a:endParaRPr lang="fr-FR"/>
          </a:p>
        </p:txBody>
      </p:sp>
      <p:sp>
        <p:nvSpPr>
          <p:cNvPr id="360450" name="Rectangle 2"/>
          <p:cNvSpPr>
            <a:spLocks noGrp="1" noRot="1" noChangeAspect="1" noChangeArrowheads="1" noTextEdit="1"/>
          </p:cNvSpPr>
          <p:nvPr>
            <p:ph type="sldImg"/>
          </p:nvPr>
        </p:nvSpPr>
        <p:spPr>
          <a:xfrm>
            <a:off x="139700" y="768350"/>
            <a:ext cx="6819900" cy="3836988"/>
          </a:xfrm>
          <a:ln/>
        </p:spPr>
      </p:sp>
      <p:sp>
        <p:nvSpPr>
          <p:cNvPr id="36045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49607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300"/>
              <a:t>(c) Manuel Cartier, Université Paris Dauphine</a:t>
            </a:r>
          </a:p>
        </p:txBody>
      </p:sp>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charset="0"/>
                <a:ea typeface="ＭＳ Ｐゴシック" charset="-128"/>
              </a:defRPr>
            </a:lvl1pPr>
            <a:lvl2pPr marL="742950" indent="-285750" defTabSz="990600">
              <a:defRPr sz="2400">
                <a:solidFill>
                  <a:schemeClr val="tx1"/>
                </a:solidFill>
                <a:latin typeface="Times New Roman" charset="0"/>
                <a:ea typeface="ＭＳ Ｐゴシック" charset="-128"/>
              </a:defRPr>
            </a:lvl2pPr>
            <a:lvl3pPr marL="1143000" indent="-228600" defTabSz="990600">
              <a:defRPr sz="2400">
                <a:solidFill>
                  <a:schemeClr val="tx1"/>
                </a:solidFill>
                <a:latin typeface="Times New Roman" charset="0"/>
                <a:ea typeface="ＭＳ Ｐゴシック" charset="-128"/>
              </a:defRPr>
            </a:lvl3pPr>
            <a:lvl4pPr marL="1600200" indent="-228600" defTabSz="990600">
              <a:defRPr sz="2400">
                <a:solidFill>
                  <a:schemeClr val="tx1"/>
                </a:solidFill>
                <a:latin typeface="Times New Roman" charset="0"/>
                <a:ea typeface="ＭＳ Ｐゴシック" charset="-128"/>
              </a:defRPr>
            </a:lvl4pPr>
            <a:lvl5pPr marL="2057400" indent="-228600" defTabSz="990600">
              <a:defRPr sz="2400">
                <a:solidFill>
                  <a:schemeClr val="tx1"/>
                </a:solidFill>
                <a:latin typeface="Times New Roman" charset="0"/>
                <a:ea typeface="ＭＳ Ｐゴシック" charset="-128"/>
              </a:defRPr>
            </a:lvl5pPr>
            <a:lvl6pPr marL="2514600" indent="-228600" defTabSz="990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990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990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990600" eaLnBrk="0" fontAlgn="base" hangingPunct="0">
              <a:spcBef>
                <a:spcPct val="0"/>
              </a:spcBef>
              <a:spcAft>
                <a:spcPct val="0"/>
              </a:spcAft>
              <a:defRPr sz="2400">
                <a:solidFill>
                  <a:schemeClr val="tx1"/>
                </a:solidFill>
                <a:latin typeface="Times New Roman" charset="0"/>
                <a:ea typeface="ＭＳ Ｐゴシック" charset="-128"/>
              </a:defRPr>
            </a:lvl9pPr>
          </a:lstStyle>
          <a:p>
            <a:fld id="{4F92D6DF-C0B5-284A-A95F-AC45AEB2CCD8}" type="slidenum">
              <a:rPr lang="fr-FR" altLang="fr-FR" sz="1300"/>
              <a:pPr/>
              <a:t>25</a:t>
            </a:fld>
            <a:endParaRPr lang="fr-FR" altLang="fr-FR" sz="13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ltLang="fr-FR">
              <a:latin typeface="Times New Roman" charset="0"/>
              <a:ea typeface="ＭＳ Ｐゴシック" charset="-128"/>
            </a:endParaRPr>
          </a:p>
        </p:txBody>
      </p:sp>
    </p:spTree>
    <p:extLst>
      <p:ext uri="{BB962C8B-B14F-4D97-AF65-F5344CB8AC3E}">
        <p14:creationId xmlns:p14="http://schemas.microsoft.com/office/powerpoint/2010/main" val="18985014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0124B24F-7E16-4C02-92F9-9DD5703F9DCD}" type="slidenum">
              <a:rPr lang="fr-FR"/>
              <a:pPr/>
              <a:t>152</a:t>
            </a:fld>
            <a:endParaRPr lang="fr-FR"/>
          </a:p>
        </p:txBody>
      </p:sp>
      <p:sp>
        <p:nvSpPr>
          <p:cNvPr id="361474" name="Rectangle 2"/>
          <p:cNvSpPr>
            <a:spLocks noGrp="1" noRot="1" noChangeAspect="1" noChangeArrowheads="1" noTextEdit="1"/>
          </p:cNvSpPr>
          <p:nvPr>
            <p:ph type="sldImg"/>
          </p:nvPr>
        </p:nvSpPr>
        <p:spPr>
          <a:xfrm>
            <a:off x="139700" y="768350"/>
            <a:ext cx="6819900" cy="3836988"/>
          </a:xfrm>
          <a:ln/>
        </p:spPr>
      </p:sp>
      <p:sp>
        <p:nvSpPr>
          <p:cNvPr id="36147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10737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AAC03A21-5BF0-4A44-9765-7FD4AC0711F2}" type="slidenum">
              <a:rPr lang="fr-FR"/>
              <a:pPr/>
              <a:t>153</a:t>
            </a:fld>
            <a:endParaRPr lang="fr-FR"/>
          </a:p>
        </p:txBody>
      </p:sp>
      <p:sp>
        <p:nvSpPr>
          <p:cNvPr id="365570" name="Rectangle 2"/>
          <p:cNvSpPr>
            <a:spLocks noGrp="1" noRot="1" noChangeAspect="1" noChangeArrowheads="1" noTextEdit="1"/>
          </p:cNvSpPr>
          <p:nvPr>
            <p:ph type="sldImg"/>
          </p:nvPr>
        </p:nvSpPr>
        <p:spPr>
          <a:xfrm>
            <a:off x="139700" y="768350"/>
            <a:ext cx="6819900" cy="3836988"/>
          </a:xfrm>
          <a:ln/>
        </p:spPr>
      </p:sp>
      <p:sp>
        <p:nvSpPr>
          <p:cNvPr id="36557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1875420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3A4965E8-EA08-41D6-AA59-1B2CDBDBA92F}" type="slidenum">
              <a:rPr lang="fr-FR"/>
              <a:pPr/>
              <a:t>154</a:t>
            </a:fld>
            <a:endParaRPr lang="fr-FR"/>
          </a:p>
        </p:txBody>
      </p:sp>
      <p:sp>
        <p:nvSpPr>
          <p:cNvPr id="367618" name="Rectangle 2"/>
          <p:cNvSpPr>
            <a:spLocks noGrp="1" noRot="1" noChangeAspect="1" noChangeArrowheads="1" noTextEdit="1"/>
          </p:cNvSpPr>
          <p:nvPr>
            <p:ph type="sldImg"/>
          </p:nvPr>
        </p:nvSpPr>
        <p:spPr>
          <a:xfrm>
            <a:off x="139700" y="768350"/>
            <a:ext cx="6819900" cy="3836988"/>
          </a:xfrm>
          <a:ln/>
        </p:spPr>
      </p:sp>
      <p:sp>
        <p:nvSpPr>
          <p:cNvPr id="36761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3698104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06BC5C8C-F1C5-43C5-B7DD-63EA408FBDAF}" type="slidenum">
              <a:rPr lang="fr-FR"/>
              <a:pPr/>
              <a:t>155</a:t>
            </a:fld>
            <a:endParaRPr lang="fr-FR"/>
          </a:p>
        </p:txBody>
      </p:sp>
      <p:sp>
        <p:nvSpPr>
          <p:cNvPr id="369666" name="Rectangle 2"/>
          <p:cNvSpPr>
            <a:spLocks noGrp="1" noRot="1" noChangeAspect="1" noChangeArrowheads="1" noTextEdit="1"/>
          </p:cNvSpPr>
          <p:nvPr>
            <p:ph type="sldImg"/>
          </p:nvPr>
        </p:nvSpPr>
        <p:spPr>
          <a:xfrm>
            <a:off x="139700" y="768350"/>
            <a:ext cx="6819900" cy="3836988"/>
          </a:xfrm>
          <a:ln/>
        </p:spPr>
      </p:sp>
      <p:sp>
        <p:nvSpPr>
          <p:cNvPr id="36966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955784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CB1804E3-7756-4FBD-A607-537FE9B939B5}" type="slidenum">
              <a:rPr lang="fr-FR"/>
              <a:pPr/>
              <a:t>156</a:t>
            </a:fld>
            <a:endParaRPr lang="fr-FR"/>
          </a:p>
        </p:txBody>
      </p:sp>
      <p:sp>
        <p:nvSpPr>
          <p:cNvPr id="370690" name="Rectangle 2"/>
          <p:cNvSpPr>
            <a:spLocks noGrp="1" noRot="1" noChangeAspect="1" noChangeArrowheads="1" noTextEdit="1"/>
          </p:cNvSpPr>
          <p:nvPr>
            <p:ph type="sldImg"/>
          </p:nvPr>
        </p:nvSpPr>
        <p:spPr>
          <a:xfrm>
            <a:off x="139700" y="768350"/>
            <a:ext cx="6819900" cy="3836988"/>
          </a:xfrm>
          <a:ln/>
        </p:spPr>
      </p:sp>
      <p:sp>
        <p:nvSpPr>
          <p:cNvPr id="37069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9225950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A0C56606-29E0-4422-9A94-3DD40C25E2DC}" type="slidenum">
              <a:rPr lang="fr-FR"/>
              <a:pPr/>
              <a:t>157</a:t>
            </a:fld>
            <a:endParaRPr lang="fr-FR"/>
          </a:p>
        </p:txBody>
      </p:sp>
      <p:sp>
        <p:nvSpPr>
          <p:cNvPr id="372738" name="Rectangle 2"/>
          <p:cNvSpPr>
            <a:spLocks noGrp="1" noRot="1" noChangeAspect="1" noChangeArrowheads="1" noTextEdit="1"/>
          </p:cNvSpPr>
          <p:nvPr>
            <p:ph type="sldImg"/>
          </p:nvPr>
        </p:nvSpPr>
        <p:spPr>
          <a:xfrm>
            <a:off x="139700" y="768350"/>
            <a:ext cx="6819900" cy="3836988"/>
          </a:xfrm>
          <a:ln/>
        </p:spPr>
      </p:sp>
      <p:sp>
        <p:nvSpPr>
          <p:cNvPr id="37273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790986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68DF7A3A-7C11-4ED5-A5AF-7633DADCE53E}" type="slidenum">
              <a:rPr lang="fr-FR"/>
              <a:pPr/>
              <a:t>158</a:t>
            </a:fld>
            <a:endParaRPr lang="fr-FR"/>
          </a:p>
        </p:txBody>
      </p:sp>
      <p:sp>
        <p:nvSpPr>
          <p:cNvPr id="373762" name="Rectangle 2"/>
          <p:cNvSpPr>
            <a:spLocks noGrp="1" noRot="1" noChangeAspect="1" noChangeArrowheads="1" noTextEdit="1"/>
          </p:cNvSpPr>
          <p:nvPr>
            <p:ph type="sldImg"/>
          </p:nvPr>
        </p:nvSpPr>
        <p:spPr>
          <a:xfrm>
            <a:off x="139700" y="768350"/>
            <a:ext cx="6819900" cy="3836988"/>
          </a:xfrm>
          <a:ln/>
        </p:spPr>
      </p:sp>
      <p:sp>
        <p:nvSpPr>
          <p:cNvPr id="37376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5573985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7684FEBF-962E-4538-9BC6-A782E07D447B}" type="slidenum">
              <a:rPr lang="fr-FR"/>
              <a:pPr/>
              <a:t>159</a:t>
            </a:fld>
            <a:endParaRPr lang="fr-FR"/>
          </a:p>
        </p:txBody>
      </p:sp>
      <p:sp>
        <p:nvSpPr>
          <p:cNvPr id="374786" name="Rectangle 2"/>
          <p:cNvSpPr>
            <a:spLocks noGrp="1" noRot="1" noChangeAspect="1" noChangeArrowheads="1" noTextEdit="1"/>
          </p:cNvSpPr>
          <p:nvPr>
            <p:ph type="sldImg"/>
          </p:nvPr>
        </p:nvSpPr>
        <p:spPr>
          <a:xfrm>
            <a:off x="139700" y="768350"/>
            <a:ext cx="6819900" cy="3836988"/>
          </a:xfrm>
          <a:ln/>
        </p:spPr>
      </p:sp>
      <p:sp>
        <p:nvSpPr>
          <p:cNvPr id="37478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4437053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F1795B98-5B80-48BA-8341-52BDC7BEBF1A}" type="slidenum">
              <a:rPr lang="fr-FR"/>
              <a:pPr/>
              <a:t>160</a:t>
            </a:fld>
            <a:endParaRPr lang="fr-FR"/>
          </a:p>
        </p:txBody>
      </p:sp>
      <p:sp>
        <p:nvSpPr>
          <p:cNvPr id="375810" name="Rectangle 2"/>
          <p:cNvSpPr>
            <a:spLocks noGrp="1" noRot="1" noChangeAspect="1" noChangeArrowheads="1" noTextEdit="1"/>
          </p:cNvSpPr>
          <p:nvPr>
            <p:ph type="sldImg"/>
          </p:nvPr>
        </p:nvSpPr>
        <p:spPr>
          <a:xfrm>
            <a:off x="139700" y="768350"/>
            <a:ext cx="6819900" cy="3836988"/>
          </a:xfrm>
          <a:ln/>
        </p:spPr>
      </p:sp>
      <p:sp>
        <p:nvSpPr>
          <p:cNvPr id="37581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573638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fr-FR"/>
              <a:t>(c) 2006, Manuel Cartier, Unirsité Paris Dauphine</a:t>
            </a:r>
          </a:p>
        </p:txBody>
      </p:sp>
      <p:sp>
        <p:nvSpPr>
          <p:cNvPr id="6" name="Rectangle 7"/>
          <p:cNvSpPr>
            <a:spLocks noGrp="1" noChangeArrowheads="1"/>
          </p:cNvSpPr>
          <p:nvPr>
            <p:ph type="sldNum" sz="quarter" idx="5"/>
          </p:nvPr>
        </p:nvSpPr>
        <p:spPr>
          <a:ln/>
        </p:spPr>
        <p:txBody>
          <a:bodyPr/>
          <a:lstStyle/>
          <a:p>
            <a:fld id="{E4CD2B85-6EFB-4953-8696-94654404D322}" type="slidenum">
              <a:rPr lang="fr-FR"/>
              <a:pPr/>
              <a:t>161</a:t>
            </a:fld>
            <a:endParaRPr lang="fr-FR"/>
          </a:p>
        </p:txBody>
      </p:sp>
      <p:sp>
        <p:nvSpPr>
          <p:cNvPr id="376834" name="Rectangle 2"/>
          <p:cNvSpPr>
            <a:spLocks noGrp="1" noRot="1" noChangeAspect="1" noChangeArrowheads="1" noTextEdit="1"/>
          </p:cNvSpPr>
          <p:nvPr>
            <p:ph type="sldImg"/>
          </p:nvPr>
        </p:nvSpPr>
        <p:spPr>
          <a:xfrm>
            <a:off x="139700" y="768350"/>
            <a:ext cx="6819900" cy="3836988"/>
          </a:xfrm>
          <a:ln/>
        </p:spPr>
      </p:sp>
      <p:sp>
        <p:nvSpPr>
          <p:cNvPr id="37683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6202880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smtClean="0"/>
              <a:t>Cliquez et modifiez le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Cliquez pour modifier le style des sous-titres du masque</a:t>
            </a:r>
            <a:endParaRPr lang="en-US" dirty="0"/>
          </a:p>
        </p:txBody>
      </p:sp>
      <p:sp>
        <p:nvSpPr>
          <p:cNvPr id="4" name="Date Placeholder 3"/>
          <p:cNvSpPr>
            <a:spLocks noGrp="1"/>
          </p:cNvSpPr>
          <p:nvPr>
            <p:ph type="dt" sz="half" idx="10"/>
          </p:nvPr>
        </p:nvSpPr>
        <p:spPr/>
        <p:txBody>
          <a:bodyPr/>
          <a:lstStyle/>
          <a:p>
            <a:fld id="{797C5186-0AC4-3C4E-BADB-956083289658}" type="datetimeFigureOut">
              <a:rPr lang="fr-FR" smtClean="0"/>
              <a:t>19/11/2019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1C7F656-3C40-1A4F-8E85-944D50B13C33}" type="slidenum">
              <a:rPr lang="fr-FR" smtClean="0"/>
              <a:t>‹#›</a:t>
            </a:fld>
            <a:endParaRPr lang="fr-F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a:p>
        </p:txBody>
      </p:sp>
      <p:sp>
        <p:nvSpPr>
          <p:cNvPr id="3" name="Vertical Text Placeholder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797C5186-0AC4-3C4E-BADB-956083289658}" type="datetimeFigureOut">
              <a:rPr lang="fr-FR" smtClean="0"/>
              <a:t>19/11/2019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smtClean="0"/>
              <a:t>Cliquez et modifiez le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97C5186-0AC4-3C4E-BADB-956083289658}" type="datetimeFigureOut">
              <a:rPr lang="fr-FR" smtClean="0"/>
              <a:t>19/11/2019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609600" y="1600201"/>
            <a:ext cx="53848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609600" y="6245225"/>
            <a:ext cx="2844800" cy="476250"/>
          </a:xfrm>
        </p:spPr>
        <p:txBody>
          <a:bodyPr/>
          <a:lstStyle>
            <a:lvl1pPr>
              <a:defRPr/>
            </a:lvl1pPr>
          </a:lstStyle>
          <a:p>
            <a:endParaRPr lang="fr-FR"/>
          </a:p>
        </p:txBody>
      </p:sp>
      <p:sp>
        <p:nvSpPr>
          <p:cNvPr id="6" name="Espace réservé du pied de page 5"/>
          <p:cNvSpPr>
            <a:spLocks noGrp="1"/>
          </p:cNvSpPr>
          <p:nvPr>
            <p:ph type="ftr" sz="quarter" idx="11"/>
          </p:nvPr>
        </p:nvSpPr>
        <p:spPr>
          <a:xfrm>
            <a:off x="4165600" y="6245225"/>
            <a:ext cx="3860800" cy="476250"/>
          </a:xfrm>
        </p:spPr>
        <p:txBody>
          <a:bodyPr/>
          <a:lstStyle>
            <a:lvl1pPr>
              <a:defRPr/>
            </a:lvl1pPr>
          </a:lstStyle>
          <a:p>
            <a:endParaRPr lang="fr-FR"/>
          </a:p>
        </p:txBody>
      </p:sp>
      <p:sp>
        <p:nvSpPr>
          <p:cNvPr id="7" name="Espace réservé du numéro de diapositive 6"/>
          <p:cNvSpPr>
            <a:spLocks noGrp="1"/>
          </p:cNvSpPr>
          <p:nvPr>
            <p:ph type="sldNum" sz="quarter" idx="12"/>
          </p:nvPr>
        </p:nvSpPr>
        <p:spPr>
          <a:xfrm>
            <a:off x="8737600" y="6245225"/>
            <a:ext cx="2844800" cy="476250"/>
          </a:xfrm>
        </p:spPr>
        <p:txBody>
          <a:bodyPr/>
          <a:lstStyle>
            <a:lvl1pPr>
              <a:defRPr/>
            </a:lvl1pPr>
          </a:lstStyle>
          <a:p>
            <a:fld id="{89837BC5-AE96-4373-A571-A65E0D9CB048}" type="slidenum">
              <a:rPr lang="fr-FR"/>
              <a:pPr/>
              <a:t>‹#›</a:t>
            </a:fld>
            <a:endParaRPr lang="fr-FR"/>
          </a:p>
        </p:txBody>
      </p:sp>
    </p:spTree>
    <p:extLst>
      <p:ext uri="{BB962C8B-B14F-4D97-AF65-F5344CB8AC3E}">
        <p14:creationId xmlns:p14="http://schemas.microsoft.com/office/powerpoint/2010/main" val="909603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graphique 2"/>
          <p:cNvSpPr>
            <a:spLocks noGrp="1"/>
          </p:cNvSpPr>
          <p:nvPr>
            <p:ph type="chart" idx="1"/>
          </p:nvPr>
        </p:nvSpPr>
        <p:spPr>
          <a:xfrm>
            <a:off x="609600" y="1600201"/>
            <a:ext cx="10972800" cy="4525963"/>
          </a:xfrm>
        </p:spPr>
        <p:txBody>
          <a:bodyPr/>
          <a:lstStyle/>
          <a:p>
            <a:endParaRPr lang="fr-FR"/>
          </a:p>
        </p:txBody>
      </p:sp>
      <p:sp>
        <p:nvSpPr>
          <p:cNvPr id="4" name="Espace réservé de la date 3"/>
          <p:cNvSpPr>
            <a:spLocks noGrp="1"/>
          </p:cNvSpPr>
          <p:nvPr>
            <p:ph type="dt" sz="half" idx="10"/>
          </p:nvPr>
        </p:nvSpPr>
        <p:spPr>
          <a:xfrm>
            <a:off x="609600" y="6245225"/>
            <a:ext cx="2844800" cy="476250"/>
          </a:xfrm>
        </p:spPr>
        <p:txBody>
          <a:bodyPr/>
          <a:lstStyle>
            <a:lvl1pPr>
              <a:defRPr/>
            </a:lvl1pPr>
          </a:lstStyle>
          <a:p>
            <a:endParaRPr lang="fr-FR"/>
          </a:p>
        </p:txBody>
      </p:sp>
      <p:sp>
        <p:nvSpPr>
          <p:cNvPr id="5" name="Espace réservé du pied de page 4"/>
          <p:cNvSpPr>
            <a:spLocks noGrp="1"/>
          </p:cNvSpPr>
          <p:nvPr>
            <p:ph type="ftr" sz="quarter" idx="11"/>
          </p:nvPr>
        </p:nvSpPr>
        <p:spPr>
          <a:xfrm>
            <a:off x="4165600" y="6245225"/>
            <a:ext cx="3860800" cy="476250"/>
          </a:xfrm>
        </p:spPr>
        <p:txBody>
          <a:bodyPr/>
          <a:lstStyle>
            <a:lvl1pPr>
              <a:defRPr/>
            </a:lvl1pPr>
          </a:lstStyle>
          <a:p>
            <a:endParaRPr lang="fr-FR"/>
          </a:p>
        </p:txBody>
      </p:sp>
      <p:sp>
        <p:nvSpPr>
          <p:cNvPr id="6" name="Espace réservé du numéro de diapositive 5"/>
          <p:cNvSpPr>
            <a:spLocks noGrp="1"/>
          </p:cNvSpPr>
          <p:nvPr>
            <p:ph type="sldNum" sz="quarter" idx="12"/>
          </p:nvPr>
        </p:nvSpPr>
        <p:spPr>
          <a:xfrm>
            <a:off x="8737600" y="6245225"/>
            <a:ext cx="2844800" cy="476250"/>
          </a:xfrm>
        </p:spPr>
        <p:txBody>
          <a:bodyPr/>
          <a:lstStyle>
            <a:lvl1pPr>
              <a:defRPr/>
            </a:lvl1pPr>
          </a:lstStyle>
          <a:p>
            <a:fld id="{B0AAAFC6-7974-4EF2-8A26-487A4EA427CC}" type="slidenum">
              <a:rPr lang="fr-FR"/>
              <a:pPr/>
              <a:t>‹#›</a:t>
            </a:fld>
            <a:endParaRPr lang="fr-FR"/>
          </a:p>
        </p:txBody>
      </p:sp>
    </p:spTree>
    <p:extLst>
      <p:ext uri="{BB962C8B-B14F-4D97-AF65-F5344CB8AC3E}">
        <p14:creationId xmlns:p14="http://schemas.microsoft.com/office/powerpoint/2010/main" val="1383084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609600" y="1600201"/>
            <a:ext cx="53848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6197600" y="1600200"/>
            <a:ext cx="5384800" cy="21859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6197600" y="3938589"/>
            <a:ext cx="5384800" cy="218757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e la date 5"/>
          <p:cNvSpPr>
            <a:spLocks noGrp="1"/>
          </p:cNvSpPr>
          <p:nvPr>
            <p:ph type="dt" sz="half" idx="10"/>
          </p:nvPr>
        </p:nvSpPr>
        <p:spPr>
          <a:xfrm>
            <a:off x="609600" y="6245225"/>
            <a:ext cx="2844800" cy="476250"/>
          </a:xfrm>
        </p:spPr>
        <p:txBody>
          <a:bodyPr/>
          <a:lstStyle>
            <a:lvl1pPr>
              <a:defRPr/>
            </a:lvl1pPr>
          </a:lstStyle>
          <a:p>
            <a:endParaRPr lang="fr-FR"/>
          </a:p>
        </p:txBody>
      </p:sp>
      <p:sp>
        <p:nvSpPr>
          <p:cNvPr id="7" name="Espace réservé du pied de page 6"/>
          <p:cNvSpPr>
            <a:spLocks noGrp="1"/>
          </p:cNvSpPr>
          <p:nvPr>
            <p:ph type="ftr" sz="quarter" idx="11"/>
          </p:nvPr>
        </p:nvSpPr>
        <p:spPr>
          <a:xfrm>
            <a:off x="4165600" y="6245225"/>
            <a:ext cx="3860800" cy="476250"/>
          </a:xfrm>
        </p:spPr>
        <p:txBody>
          <a:bodyPr/>
          <a:lstStyle>
            <a:lvl1pPr>
              <a:defRPr/>
            </a:lvl1pPr>
          </a:lstStyle>
          <a:p>
            <a:endParaRPr lang="fr-FR"/>
          </a:p>
        </p:txBody>
      </p:sp>
      <p:sp>
        <p:nvSpPr>
          <p:cNvPr id="8" name="Espace réservé du numéro de diapositive 7"/>
          <p:cNvSpPr>
            <a:spLocks noGrp="1"/>
          </p:cNvSpPr>
          <p:nvPr>
            <p:ph type="sldNum" sz="quarter" idx="12"/>
          </p:nvPr>
        </p:nvSpPr>
        <p:spPr>
          <a:xfrm>
            <a:off x="8737600" y="6245225"/>
            <a:ext cx="2844800" cy="476250"/>
          </a:xfrm>
        </p:spPr>
        <p:txBody>
          <a:bodyPr/>
          <a:lstStyle>
            <a:lvl1pPr>
              <a:defRPr/>
            </a:lvl1pPr>
          </a:lstStyle>
          <a:p>
            <a:fld id="{A65583C1-E78D-47A2-8B96-0E6A4ECEA764}" type="slidenum">
              <a:rPr lang="fr-FR"/>
              <a:pPr/>
              <a:t>‹#›</a:t>
            </a:fld>
            <a:endParaRPr lang="fr-FR"/>
          </a:p>
        </p:txBody>
      </p:sp>
    </p:spTree>
    <p:extLst>
      <p:ext uri="{BB962C8B-B14F-4D97-AF65-F5344CB8AC3E}">
        <p14:creationId xmlns:p14="http://schemas.microsoft.com/office/powerpoint/2010/main" val="1526954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lipArtAndTx">
  <p:cSld name="Titre. Image de la bibliothèque et texte">
    <p:spTree>
      <p:nvGrpSpPr>
        <p:cNvPr id="1" name=""/>
        <p:cNvGrpSpPr/>
        <p:nvPr/>
      </p:nvGrpSpPr>
      <p:grpSpPr>
        <a:xfrm>
          <a:off x="0" y="0"/>
          <a:ext cx="0" cy="0"/>
          <a:chOff x="0" y="0"/>
          <a:chExt cx="0" cy="0"/>
        </a:xfrm>
      </p:grpSpPr>
      <p:sp>
        <p:nvSpPr>
          <p:cNvPr id="2" name="Titre 1"/>
          <p:cNvSpPr>
            <a:spLocks noGrp="1"/>
          </p:cNvSpPr>
          <p:nvPr>
            <p:ph type="title"/>
          </p:nvPr>
        </p:nvSpPr>
        <p:spPr>
          <a:xfrm>
            <a:off x="406400" y="304800"/>
            <a:ext cx="11480800" cy="1143000"/>
          </a:xfrm>
        </p:spPr>
        <p:txBody>
          <a:bodyPr/>
          <a:lstStyle/>
          <a:p>
            <a:r>
              <a:rPr lang="fr-FR" smtClean="0"/>
              <a:t>Cliquez pour modifier le style du titre</a:t>
            </a:r>
            <a:endParaRPr lang="fr-FR"/>
          </a:p>
        </p:txBody>
      </p:sp>
      <p:sp>
        <p:nvSpPr>
          <p:cNvPr id="3" name="Espace réservé de l'image de la bibliothèque 2"/>
          <p:cNvSpPr>
            <a:spLocks noGrp="1"/>
          </p:cNvSpPr>
          <p:nvPr>
            <p:ph type="clipArt" sz="half" idx="1"/>
          </p:nvPr>
        </p:nvSpPr>
        <p:spPr>
          <a:xfrm>
            <a:off x="914400" y="1828800"/>
            <a:ext cx="5080000" cy="4114800"/>
          </a:xfrm>
        </p:spPr>
        <p:txBody>
          <a:bodyPr/>
          <a:lstStyle/>
          <a:p>
            <a:endParaRPr lang="fr-FR"/>
          </a:p>
        </p:txBody>
      </p:sp>
      <p:sp>
        <p:nvSpPr>
          <p:cNvPr id="4" name="Espace réservé du texte 3"/>
          <p:cNvSpPr>
            <a:spLocks noGrp="1"/>
          </p:cNvSpPr>
          <p:nvPr>
            <p:ph type="body" sz="half" idx="2"/>
          </p:nvPr>
        </p:nvSpPr>
        <p:spPr>
          <a:xfrm>
            <a:off x="6197600" y="1828800"/>
            <a:ext cx="5080000" cy="41148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0"/>
          </p:nvPr>
        </p:nvSpPr>
        <p:spPr>
          <a:xfrm>
            <a:off x="4165600" y="6248400"/>
            <a:ext cx="3860800" cy="457200"/>
          </a:xfrm>
        </p:spPr>
        <p:txBody>
          <a:bodyPr/>
          <a:lstStyle>
            <a:lvl1pPr>
              <a:defRPr/>
            </a:lvl1pPr>
          </a:lstStyle>
          <a:p>
            <a:endParaRPr lang="fr-FR"/>
          </a:p>
        </p:txBody>
      </p:sp>
      <p:sp>
        <p:nvSpPr>
          <p:cNvPr id="6" name="Espace réservé du numéro de diapositive 5"/>
          <p:cNvSpPr>
            <a:spLocks noGrp="1"/>
          </p:cNvSpPr>
          <p:nvPr>
            <p:ph type="sldNum" sz="quarter" idx="11"/>
          </p:nvPr>
        </p:nvSpPr>
        <p:spPr>
          <a:xfrm>
            <a:off x="8737600" y="6248400"/>
            <a:ext cx="2540000" cy="457200"/>
          </a:xfrm>
        </p:spPr>
        <p:txBody>
          <a:bodyPr/>
          <a:lstStyle>
            <a:lvl1pPr>
              <a:defRPr/>
            </a:lvl1pPr>
          </a:lstStyle>
          <a:p>
            <a:fld id="{773793E1-6FE4-4823-8B4E-907099D6875B}" type="slidenum">
              <a:rPr lang="fr-FR"/>
              <a:pPr/>
              <a:t>‹#›</a:t>
            </a:fld>
            <a:endParaRPr lang="fr-FR"/>
          </a:p>
        </p:txBody>
      </p:sp>
    </p:spTree>
    <p:extLst>
      <p:ext uri="{BB962C8B-B14F-4D97-AF65-F5344CB8AC3E}">
        <p14:creationId xmlns:p14="http://schemas.microsoft.com/office/powerpoint/2010/main" val="25224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97C5186-0AC4-3C4E-BADB-956083289658}" type="datetimeFigureOut">
              <a:rPr lang="fr-FR" smtClean="0"/>
              <a:t>19/11/2019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smtClean="0"/>
              <a:t>Cliquez et modifiez le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797C5186-0AC4-3C4E-BADB-956083289658}" type="datetimeFigureOut">
              <a:rPr lang="fr-FR" smtClean="0"/>
              <a:t>19/11/2019</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1C7F656-3C40-1A4F-8E85-944D50B13C33}" type="slidenum">
              <a:rPr lang="fr-FR" smtClean="0"/>
              <a:t>‹#›</a:t>
            </a:fld>
            <a:endParaRPr lang="fr-F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797C5186-0AC4-3C4E-BADB-956083289658}" type="datetimeFigureOut">
              <a:rPr lang="fr-FR" smtClean="0"/>
              <a:t>19/11/2019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797C5186-0AC4-3C4E-BADB-956083289658}" type="datetimeFigureOut">
              <a:rPr lang="fr-FR" smtClean="0"/>
              <a:t>19/11/2019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1C7F656-3C40-1A4F-8E85-944D50B13C33}" type="slidenum">
              <a:rPr lang="fr-FR" smtClean="0"/>
              <a:t>‹#›</a:t>
            </a:fld>
            <a:endParaRPr lang="fr-FR"/>
          </a:p>
        </p:txBody>
      </p:sp>
      <p:sp>
        <p:nvSpPr>
          <p:cNvPr id="10" name="Title 9"/>
          <p:cNvSpPr>
            <a:spLocks noGrp="1"/>
          </p:cNvSpPr>
          <p:nvPr>
            <p:ph type="title"/>
          </p:nvPr>
        </p:nvSpPr>
        <p:spPr/>
        <p:txBody>
          <a:bodyPr/>
          <a:lstStyle/>
          <a:p>
            <a:r>
              <a:rPr lang="fr-FR" smtClean="0"/>
              <a:t>Cliquez et modifiez le titre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7C5186-0AC4-3C4E-BADB-956083289658}" type="datetimeFigureOut">
              <a:rPr lang="fr-FR" smtClean="0"/>
              <a:t>19/11/2019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1C7F656-3C40-1A4F-8E85-944D50B13C33}" type="slidenum">
              <a:rPr lang="fr-FR" smtClean="0"/>
              <a:t>‹#›</a:t>
            </a:fld>
            <a:endParaRPr lang="fr-FR"/>
          </a:p>
        </p:txBody>
      </p:sp>
      <p:sp>
        <p:nvSpPr>
          <p:cNvPr id="6" name="Title 5"/>
          <p:cNvSpPr>
            <a:spLocks noGrp="1"/>
          </p:cNvSpPr>
          <p:nvPr>
            <p:ph type="title"/>
          </p:nvPr>
        </p:nvSpPr>
        <p:spPr/>
        <p:txBody>
          <a:bodyPr/>
          <a:lstStyle/>
          <a:p>
            <a:r>
              <a:rPr lang="fr-FR" smtClean="0"/>
              <a:t>Cliquez et modifiez le titre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7C5186-0AC4-3C4E-BADB-956083289658}" type="datetimeFigureOut">
              <a:rPr lang="fr-FR" smtClean="0"/>
              <a:t>19/11/2019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Cliquez et modifiez le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797C5186-0AC4-3C4E-BADB-956083289658}" type="datetimeFigureOut">
              <a:rPr lang="fr-FR" smtClean="0"/>
              <a:t>19/11/2019</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Cliquez et modifiez le titre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Faire glisser l'image vers l'espace réservé ou cliquer sur l'icône pour l'ajouter</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797C5186-0AC4-3C4E-BADB-956083289658}" type="datetimeFigureOut">
              <a:rPr lang="fr-FR" smtClean="0"/>
              <a:t>19/11/2019</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2.png"/><Relationship Id="rId18" Type="http://schemas.microsoft.com/office/2007/relationships/hdphoto" Target="../media/hdphoto1.wdp"/><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smtClean="0"/>
              <a:t>Cliquez et modifiez le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7C5186-0AC4-3C4E-BADB-956083289658}" type="datetimeFigureOut">
              <a:rPr lang="fr-FR" smtClean="0"/>
              <a:t>19/11/2019</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1C7F656-3C40-1A4F-8E85-944D50B13C33}" type="slidenum">
              <a:rPr lang="fr-FR" smtClean="0"/>
              <a:t>‹#›</a:t>
            </a:fld>
            <a:endParaRPr lang="fr-FR"/>
          </a:p>
        </p:txBody>
      </p:sp>
    </p:spTree>
    <p:extLst>
      <p:ext uri="{BB962C8B-B14F-4D97-AF65-F5344CB8AC3E}">
        <p14:creationId xmlns:p14="http://schemas.microsoft.com/office/powerpoint/2010/main" val="6692302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5400" kern="1200" cap="all" baseline="0">
          <a:blipFill>
            <a:blip r:embed="rId19">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Document_Microsoft_Word_97_-_20043.doc"/><Relationship Id="rId5" Type="http://schemas.openxmlformats.org/officeDocument/2006/relationships/image" Target="../media/image371.emf"/><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02.xml.rels><?xml version="1.0" encoding="UTF-8" standalone="yes"?>
<Relationships xmlns="http://schemas.openxmlformats.org/package/2006/relationships"><Relationship Id="rId3" Type="http://schemas.openxmlformats.org/officeDocument/2006/relationships/image" Target="../media/image372.jpeg"/><Relationship Id="rId4" Type="http://schemas.openxmlformats.org/officeDocument/2006/relationships/image" Target="../media/image373.png"/><Relationship Id="rId5" Type="http://schemas.openxmlformats.org/officeDocument/2006/relationships/image" Target="../media/image374.jpeg"/><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05.xml.rels><?xml version="1.0" encoding="UTF-8" standalone="yes"?>
<Relationships xmlns="http://schemas.openxmlformats.org/package/2006/relationships"><Relationship Id="rId3" Type="http://schemas.openxmlformats.org/officeDocument/2006/relationships/hyperlink" Target="file:///D:/Documents%20and%20Settings/Deborah/fr0350.mpg" TargetMode="External"/><Relationship Id="rId4" Type="http://schemas.openxmlformats.org/officeDocument/2006/relationships/image" Target="../media/image375.png"/><Relationship Id="rId5" Type="http://schemas.openxmlformats.org/officeDocument/2006/relationships/image" Target="../media/image376.png"/><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7" Type="http://schemas.openxmlformats.org/officeDocument/2006/relationships/image" Target="../media/image43.jpeg"/><Relationship Id="rId1" Type="http://schemas.openxmlformats.org/officeDocument/2006/relationships/slideLayout" Target="../slideLayouts/slideLayout6.xml"/><Relationship Id="rId2" Type="http://schemas.openxmlformats.org/officeDocument/2006/relationships/image" Target="../media/image38.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13.xml.rels><?xml version="1.0" encoding="UTF-8" standalone="yes"?>
<Relationships xmlns="http://schemas.openxmlformats.org/package/2006/relationships"><Relationship Id="rId3" Type="http://schemas.openxmlformats.org/officeDocument/2006/relationships/image" Target="../media/image377.jpeg"/><Relationship Id="rId4" Type="http://schemas.openxmlformats.org/officeDocument/2006/relationships/image" Target="../media/image378.jpe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audio" Target="../media/audio2.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audio" Target="../media/audio2.bin"/><Relationship Id="rId5" Type="http://schemas.openxmlformats.org/officeDocument/2006/relationships/oleObject" Target="../embeddings/oleObject19.bin"/><Relationship Id="rId6" Type="http://schemas.openxmlformats.org/officeDocument/2006/relationships/image" Target="../media/image379.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audio" Target="../media/audio2.bin"/></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80.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audio" Target="../media/audio2.bin"/></Relationships>
</file>

<file path=ppt/slides/_rels/slide119.xml.rels><?xml version="1.0" encoding="UTF-8" standalone="yes"?>
<Relationships xmlns="http://schemas.openxmlformats.org/package/2006/relationships"><Relationship Id="rId3" Type="http://schemas.openxmlformats.org/officeDocument/2006/relationships/image" Target="../media/image381.jpeg"/><Relationship Id="rId4" Type="http://schemas.openxmlformats.org/officeDocument/2006/relationships/hyperlink" Target="http://www.doitinparis.fr/tendance-mode/feminin-belle-top-10-pour-etre-la-plus-belle-360" TargetMode="External"/><Relationship Id="rId5" Type="http://schemas.openxmlformats.org/officeDocument/2006/relationships/image" Target="../media/image382.jpe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audio" Target="../media/audio2.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audio" Target="../media/audio2.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123.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image" Target="../media/image383.jpe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audio" Target="../media/audio2.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audio" Target="../media/audio2.bin"/></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oleObject20.bin"/><Relationship Id="rId5" Type="http://schemas.openxmlformats.org/officeDocument/2006/relationships/image" Target="../media/image384.png"/><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oleObject21.bin"/><Relationship Id="rId5" Type="http://schemas.openxmlformats.org/officeDocument/2006/relationships/image" Target="../media/image385.png"/><Relationship Id="rId6" Type="http://schemas.openxmlformats.org/officeDocument/2006/relationships/oleObject" Target="../embeddings/oleObject22.bin"/><Relationship Id="rId7" Type="http://schemas.openxmlformats.org/officeDocument/2006/relationships/image" Target="../media/image386.png"/><Relationship Id="rId8" Type="http://schemas.openxmlformats.org/officeDocument/2006/relationships/oleObject" Target="../embeddings/oleObject23.bin"/><Relationship Id="rId9" Type="http://schemas.openxmlformats.org/officeDocument/2006/relationships/image" Target="../media/image387.png"/><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image" Target="../media/image390.jpeg"/><Relationship Id="rId5" Type="http://schemas.openxmlformats.org/officeDocument/2006/relationships/oleObject" Target="../embeddings/oleObject24.bin"/><Relationship Id="rId6" Type="http://schemas.openxmlformats.org/officeDocument/2006/relationships/image" Target="../media/image388.png"/><Relationship Id="rId7" Type="http://schemas.openxmlformats.org/officeDocument/2006/relationships/oleObject" Target="../embeddings/oleObject25.bin"/><Relationship Id="rId8" Type="http://schemas.openxmlformats.org/officeDocument/2006/relationships/image" Target="../media/image389.png"/><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91.jpeg"/><Relationship Id="rId4" Type="http://schemas.openxmlformats.org/officeDocument/2006/relationships/image" Target="../media/image392.jpe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1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6" Type="http://schemas.openxmlformats.org/officeDocument/2006/relationships/image" Target="../media/image59.jpeg"/><Relationship Id="rId7" Type="http://schemas.openxmlformats.org/officeDocument/2006/relationships/image" Target="../media/image60.jpeg"/><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9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9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95.png"/></Relationships>
</file>

<file path=ppt/slides/_rels/slide143.xml.rels><?xml version="1.0" encoding="UTF-8" standalone="yes"?>
<Relationships xmlns="http://schemas.openxmlformats.org/package/2006/relationships"><Relationship Id="rId3" Type="http://schemas.openxmlformats.org/officeDocument/2006/relationships/image" Target="../media/image396.png"/><Relationship Id="rId4" Type="http://schemas.openxmlformats.org/officeDocument/2006/relationships/image" Target="../media/image397.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44.xml.rels><?xml version="1.0" encoding="UTF-8" standalone="yes"?>
<Relationships xmlns="http://schemas.openxmlformats.org/package/2006/relationships"><Relationship Id="rId3" Type="http://schemas.openxmlformats.org/officeDocument/2006/relationships/image" Target="../media/image398.png"/><Relationship Id="rId4" Type="http://schemas.openxmlformats.org/officeDocument/2006/relationships/image" Target="../media/image399.jpeg"/><Relationship Id="rId5" Type="http://schemas.openxmlformats.org/officeDocument/2006/relationships/image" Target="../media/image400.jpe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0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0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0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06.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07.jpe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08.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 Id="rId3" Type="http://schemas.openxmlformats.org/officeDocument/2006/relationships/image" Target="../media/image409.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 Id="rId3" Type="http://schemas.openxmlformats.org/officeDocument/2006/relationships/image" Target="../media/image410.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411.jpe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412.jpe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image" Target="../media/image4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414.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415.jpeg"/></Relationships>
</file>

<file path=ppt/slides/_rels/slide172.xml.rels><?xml version="1.0" encoding="UTF-8" standalone="yes"?>
<Relationships xmlns="http://schemas.openxmlformats.org/package/2006/relationships"><Relationship Id="rId3" Type="http://schemas.openxmlformats.org/officeDocument/2006/relationships/image" Target="../media/image416.jpeg"/><Relationship Id="rId4" Type="http://schemas.openxmlformats.org/officeDocument/2006/relationships/image" Target="../media/image417.jpeg"/><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73.xml.rels><?xml version="1.0" encoding="UTF-8" standalone="yes"?>
<Relationships xmlns="http://schemas.openxmlformats.org/package/2006/relationships"><Relationship Id="rId3" Type="http://schemas.openxmlformats.org/officeDocument/2006/relationships/image" Target="../media/image418.jpeg"/><Relationship Id="rId4" Type="http://schemas.openxmlformats.org/officeDocument/2006/relationships/image" Target="../media/image419.jpeg"/><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20.jpe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 Id="rId3" Type="http://schemas.openxmlformats.org/officeDocument/2006/relationships/image" Target="../media/image421.jpe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422.jpe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79.xml.rels><?xml version="1.0" encoding="UTF-8" standalone="yes"?>
<Relationships xmlns="http://schemas.openxmlformats.org/package/2006/relationships"><Relationship Id="rId3" Type="http://schemas.openxmlformats.org/officeDocument/2006/relationships/image" Target="../media/image423.png"/><Relationship Id="rId4" Type="http://schemas.openxmlformats.org/officeDocument/2006/relationships/image" Target="../media/image424.png"/><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 Id="rId3" Type="http://schemas.openxmlformats.org/officeDocument/2006/relationships/image" Target="../media/image425.jpe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 Id="rId3" Type="http://schemas.openxmlformats.org/officeDocument/2006/relationships/image" Target="../media/image426.jpeg"/></Relationships>
</file>

<file path=ppt/slides/_rels/slide183.xml.rels><?xml version="1.0" encoding="UTF-8" standalone="yes"?>
<Relationships xmlns="http://schemas.openxmlformats.org/package/2006/relationships"><Relationship Id="rId3" Type="http://schemas.openxmlformats.org/officeDocument/2006/relationships/image" Target="../media/image427.jpeg"/><Relationship Id="rId4" Type="http://schemas.openxmlformats.org/officeDocument/2006/relationships/image" Target="../media/image428.jpeg"/><Relationship Id="rId5" Type="http://schemas.openxmlformats.org/officeDocument/2006/relationships/image" Target="../media/image429.jpeg"/><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84.xml.rels><?xml version="1.0" encoding="UTF-8" standalone="yes"?>
<Relationships xmlns="http://schemas.openxmlformats.org/package/2006/relationships"><Relationship Id="rId3" Type="http://schemas.openxmlformats.org/officeDocument/2006/relationships/image" Target="../media/image430.jpeg"/><Relationship Id="rId4" Type="http://schemas.openxmlformats.org/officeDocument/2006/relationships/image" Target="../media/image431.jpeg"/><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 Id="rId3" Type="http://schemas.openxmlformats.org/officeDocument/2006/relationships/image" Target="../media/image432.jpe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433.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26.xml"/><Relationship Id="rId4" Type="http://schemas.openxmlformats.org/officeDocument/2006/relationships/image" Target="../media/image435.jpeg"/><Relationship Id="rId5" Type="http://schemas.openxmlformats.org/officeDocument/2006/relationships/image" Target="../media/image436.jpeg"/><Relationship Id="rId6" Type="http://schemas.openxmlformats.org/officeDocument/2006/relationships/image" Target="../media/image437.jpeg"/><Relationship Id="rId7" Type="http://schemas.openxmlformats.org/officeDocument/2006/relationships/image" Target="../media/image438.jpeg"/><Relationship Id="rId8" Type="http://schemas.openxmlformats.org/officeDocument/2006/relationships/image" Target="../media/image439.jpeg"/><Relationship Id="rId9" Type="http://schemas.openxmlformats.org/officeDocument/2006/relationships/oleObject" Target="../embeddings/oleObject26.bin"/><Relationship Id="rId10" Type="http://schemas.openxmlformats.org/officeDocument/2006/relationships/image" Target="../media/image434.png"/><Relationship Id="rId1" Type="http://schemas.openxmlformats.org/officeDocument/2006/relationships/vmlDrawing" Target="../drawings/vmlDrawing18.vml"/><Relationship Id="rId2"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40.jpeg"/><Relationship Id="rId4" Type="http://schemas.openxmlformats.org/officeDocument/2006/relationships/image" Target="../media/image441.jpeg"/><Relationship Id="rId5" Type="http://schemas.openxmlformats.org/officeDocument/2006/relationships/image" Target="../media/image442.jpeg"/><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29.xml"/><Relationship Id="rId4" Type="http://schemas.openxmlformats.org/officeDocument/2006/relationships/image" Target="../media/image445.png"/><Relationship Id="rId5" Type="http://schemas.openxmlformats.org/officeDocument/2006/relationships/image" Target="../media/image446.png"/><Relationship Id="rId6" Type="http://schemas.openxmlformats.org/officeDocument/2006/relationships/oleObject" Target="../embeddings/oleObject27.bin"/><Relationship Id="rId7" Type="http://schemas.openxmlformats.org/officeDocument/2006/relationships/image" Target="../media/image443.png"/><Relationship Id="rId8" Type="http://schemas.openxmlformats.org/officeDocument/2006/relationships/oleObject" Target="../embeddings/oleObject28.bin"/><Relationship Id="rId9" Type="http://schemas.openxmlformats.org/officeDocument/2006/relationships/image" Target="../media/image444.png"/><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audio" Target="../media/audio2.bin"/></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98.xml.rels><?xml version="1.0" encoding="UTF-8" standalone="yes"?>
<Relationships xmlns="http://schemas.openxmlformats.org/package/2006/relationships"><Relationship Id="rId3" Type="http://schemas.openxmlformats.org/officeDocument/2006/relationships/image" Target="../media/image447.jpeg"/><Relationship Id="rId4" Type="http://schemas.openxmlformats.org/officeDocument/2006/relationships/image" Target="../media/image448.jpeg"/><Relationship Id="rId5" Type="http://schemas.openxmlformats.org/officeDocument/2006/relationships/image" Target="../media/image449.jpeg"/><Relationship Id="rId6" Type="http://schemas.openxmlformats.org/officeDocument/2006/relationships/image" Target="../media/image450.jpe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99.xml.rels><?xml version="1.0" encoding="UTF-8" standalone="yes"?>
<Relationships xmlns="http://schemas.openxmlformats.org/package/2006/relationships"><Relationship Id="rId3" Type="http://schemas.openxmlformats.org/officeDocument/2006/relationships/image" Target="../media/image451.jpeg"/><Relationship Id="rId4" Type="http://schemas.openxmlformats.org/officeDocument/2006/relationships/image" Target="../media/image452.jpeg"/><Relationship Id="rId5" Type="http://schemas.openxmlformats.org/officeDocument/2006/relationships/image" Target="../media/image453.jpeg"/><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 Id="rId6" Type="http://schemas.openxmlformats.org/officeDocument/2006/relationships/image" Target="../media/image72.jpeg"/><Relationship Id="rId7" Type="http://schemas.openxmlformats.org/officeDocument/2006/relationships/image" Target="../media/image73.jpeg"/><Relationship Id="rId8" Type="http://schemas.openxmlformats.org/officeDocument/2006/relationships/image" Target="../media/image74.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00.xml.rels><?xml version="1.0" encoding="UTF-8" standalone="yes"?>
<Relationships xmlns="http://schemas.openxmlformats.org/package/2006/relationships"><Relationship Id="rId3" Type="http://schemas.openxmlformats.org/officeDocument/2006/relationships/image" Target="../media/image454.jpeg"/><Relationship Id="rId4" Type="http://schemas.openxmlformats.org/officeDocument/2006/relationships/image" Target="../media/image455.jpeg"/><Relationship Id="rId5" Type="http://schemas.openxmlformats.org/officeDocument/2006/relationships/image" Target="../media/image456.jpeg"/><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39.xml"/><Relationship Id="rId4" Type="http://schemas.openxmlformats.org/officeDocument/2006/relationships/image" Target="../media/image458.png"/><Relationship Id="rId5" Type="http://schemas.openxmlformats.org/officeDocument/2006/relationships/image" Target="../media/image459.png"/><Relationship Id="rId6" Type="http://schemas.openxmlformats.org/officeDocument/2006/relationships/image" Target="../media/image460.png"/><Relationship Id="rId7" Type="http://schemas.openxmlformats.org/officeDocument/2006/relationships/image" Target="../media/image461.png"/><Relationship Id="rId8" Type="http://schemas.openxmlformats.org/officeDocument/2006/relationships/image" Target="../media/image462.jpeg"/><Relationship Id="rId9" Type="http://schemas.openxmlformats.org/officeDocument/2006/relationships/oleObject" Target="../embeddings/oleObject29.bin"/><Relationship Id="rId10" Type="http://schemas.openxmlformats.org/officeDocument/2006/relationships/image" Target="../media/image457.png"/><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40.xml"/><Relationship Id="rId4" Type="http://schemas.openxmlformats.org/officeDocument/2006/relationships/audio" Target="../media/audio2.bin"/><Relationship Id="rId5" Type="http://schemas.openxmlformats.org/officeDocument/2006/relationships/image" Target="../media/image464.jpeg"/><Relationship Id="rId6" Type="http://schemas.openxmlformats.org/officeDocument/2006/relationships/oleObject" Target="../embeddings/oleObject30.bin"/><Relationship Id="rId7" Type="http://schemas.openxmlformats.org/officeDocument/2006/relationships/image" Target="../media/image463.png"/><Relationship Id="rId8" Type="http://schemas.openxmlformats.org/officeDocument/2006/relationships/hyperlink" Target="http://images.google.fr/imgres?imgurl=http://loveyourhome.konversation.com/fits/Newsletter/20060719/images/catalog-2007.jpg&amp;imgrefurl=http://www.grattecenne.com/?cat=26&amp;h=163&amp;w=143&amp;sz=7&amp;hl=fr&amp;start=4&amp;sig2=347U7ZY1kqzGZA-YRT7cZQ&amp;um=1&amp;tbnid=QytxXD4IlFaZKM:&amp;tbnh=98&amp;tbnw=86&amp;ei=TTNER9W0IZL00QSxlYHpCQ&amp;prev=/images?q=catalogue+ikea&amp;svnum=10&amp;um=1&amp;hl=fr&amp;sa=N" TargetMode="External"/><Relationship Id="rId9" Type="http://schemas.openxmlformats.org/officeDocument/2006/relationships/image" Target="../media/image465.jpeg"/><Relationship Id="rId10" Type="http://schemas.openxmlformats.org/officeDocument/2006/relationships/image" Target="../media/image466.jpeg"/><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67.png"/><Relationship Id="rId4" Type="http://schemas.openxmlformats.org/officeDocument/2006/relationships/hyperlink" Target="http://www.redbullf1.com/red-bull-racing/switch.action?lang=en#page=NewsPage.1195203352146-1760955538" TargetMode="External"/><Relationship Id="rId5" Type="http://schemas.openxmlformats.org/officeDocument/2006/relationships/image" Target="../media/image468.jpeg"/><Relationship Id="rId6" Type="http://schemas.openxmlformats.org/officeDocument/2006/relationships/image" Target="../media/image469.jpeg"/><Relationship Id="rId7" Type="http://schemas.openxmlformats.org/officeDocument/2006/relationships/image" Target="../media/image470.jpeg"/><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471.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43.xml"/><Relationship Id="rId4" Type="http://schemas.openxmlformats.org/officeDocument/2006/relationships/image" Target="../media/image474.png"/><Relationship Id="rId5" Type="http://schemas.openxmlformats.org/officeDocument/2006/relationships/image" Target="../media/image475.png"/><Relationship Id="rId6" Type="http://schemas.openxmlformats.org/officeDocument/2006/relationships/oleObject" Target="../embeddings/oleObject31.bin"/><Relationship Id="rId7" Type="http://schemas.openxmlformats.org/officeDocument/2006/relationships/image" Target="../media/image472.png"/><Relationship Id="rId8" Type="http://schemas.openxmlformats.org/officeDocument/2006/relationships/oleObject" Target="../embeddings/oleObject32.bin"/><Relationship Id="rId9" Type="http://schemas.openxmlformats.org/officeDocument/2006/relationships/image" Target="../media/image473.png"/><Relationship Id="rId10" Type="http://schemas.openxmlformats.org/officeDocument/2006/relationships/image" Target="../media/image476.jpeg"/><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44.xml"/><Relationship Id="rId4" Type="http://schemas.openxmlformats.org/officeDocument/2006/relationships/oleObject" Target="../embeddings/oleObject33.bin"/><Relationship Id="rId5" Type="http://schemas.openxmlformats.org/officeDocument/2006/relationships/image" Target="../media/image477.png"/><Relationship Id="rId6" Type="http://schemas.openxmlformats.org/officeDocument/2006/relationships/oleObject" Target="../embeddings/oleObject34.bin"/><Relationship Id="rId7" Type="http://schemas.openxmlformats.org/officeDocument/2006/relationships/image" Target="../media/image478.png"/><Relationship Id="rId8" Type="http://schemas.openxmlformats.org/officeDocument/2006/relationships/oleObject" Target="../embeddings/oleObject35.bin"/><Relationship Id="rId9" Type="http://schemas.openxmlformats.org/officeDocument/2006/relationships/image" Target="../media/image479.png"/><Relationship Id="rId10" Type="http://schemas.openxmlformats.org/officeDocument/2006/relationships/oleObject" Target="../embeddings/oleObject36.bin"/><Relationship Id="rId11" Type="http://schemas.openxmlformats.org/officeDocument/2006/relationships/image" Target="../media/image480.png"/><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45.xml"/><Relationship Id="rId4" Type="http://schemas.openxmlformats.org/officeDocument/2006/relationships/oleObject" Target="../embeddings/oleObject37.bin"/><Relationship Id="rId5" Type="http://schemas.openxmlformats.org/officeDocument/2006/relationships/image" Target="../media/image481.png"/><Relationship Id="rId6" Type="http://schemas.openxmlformats.org/officeDocument/2006/relationships/oleObject" Target="../embeddings/oleObject38.bin"/><Relationship Id="rId7" Type="http://schemas.openxmlformats.org/officeDocument/2006/relationships/image" Target="../media/image482.png"/><Relationship Id="rId8" Type="http://schemas.openxmlformats.org/officeDocument/2006/relationships/oleObject" Target="../embeddings/oleObject39.bin"/><Relationship Id="rId9" Type="http://schemas.openxmlformats.org/officeDocument/2006/relationships/image" Target="../media/image483.png"/><Relationship Id="rId10" Type="http://schemas.openxmlformats.org/officeDocument/2006/relationships/oleObject" Target="../embeddings/oleObject40.bin"/><Relationship Id="rId11" Type="http://schemas.openxmlformats.org/officeDocument/2006/relationships/image" Target="../media/image484.png"/><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485.png"/><Relationship Id="rId4" Type="http://schemas.openxmlformats.org/officeDocument/2006/relationships/image" Target="../media/image486.png"/><Relationship Id="rId5" Type="http://schemas.openxmlformats.org/officeDocument/2006/relationships/image" Target="../media/image487.png"/><Relationship Id="rId6" Type="http://schemas.openxmlformats.org/officeDocument/2006/relationships/image" Target="../media/image488.png"/><Relationship Id="rId7" Type="http://schemas.openxmlformats.org/officeDocument/2006/relationships/image" Target="../media/image489.png"/><Relationship Id="rId8" Type="http://schemas.openxmlformats.org/officeDocument/2006/relationships/image" Target="../media/image490.png"/><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491.png"/></Relationships>
</file>

<file path=ppt/slides/_rels/slide21.xml.rels><?xml version="1.0" encoding="UTF-8" standalone="yes"?>
<Relationships xmlns="http://schemas.openxmlformats.org/package/2006/relationships"><Relationship Id="rId11" Type="http://schemas.openxmlformats.org/officeDocument/2006/relationships/image" Target="../media/image83.jpeg"/><Relationship Id="rId12" Type="http://schemas.openxmlformats.org/officeDocument/2006/relationships/image" Target="../media/image84.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jpeg"/><Relationship Id="rId10" Type="http://schemas.openxmlformats.org/officeDocument/2006/relationships/image" Target="../media/image8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4" Type="http://schemas.openxmlformats.org/officeDocument/2006/relationships/image" Target="../media/image88.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9" Type="http://schemas.openxmlformats.org/officeDocument/2006/relationships/image" Target="../media/image94.jpeg"/><Relationship Id="rId20" Type="http://schemas.openxmlformats.org/officeDocument/2006/relationships/image" Target="../media/image102.png"/><Relationship Id="rId10" Type="http://schemas.openxmlformats.org/officeDocument/2006/relationships/hyperlink" Target="http://images.google.fr/imgres?imgurl=http://www.atoutson.fr/images/extense_wanadoo.jpg&amp;imgrefurl=http://www.atoutson.fr/news.htm&amp;h=184&amp;w=227&amp;sz=8&amp;tbnid=mD1Q95ytzP0J:&amp;tbnh=83&amp;tbnw=103&amp;hl=fr&amp;start=1&amp;prev=/images?q=wanadoo+extense&amp;svnum=10&amp;hl=fr&amp;lr=" TargetMode="External"/><Relationship Id="rId11" Type="http://schemas.openxmlformats.org/officeDocument/2006/relationships/image" Target="../media/image95.jpeg"/><Relationship Id="rId12" Type="http://schemas.openxmlformats.org/officeDocument/2006/relationships/image" Target="../media/image96.jpeg"/><Relationship Id="rId13" Type="http://schemas.openxmlformats.org/officeDocument/2006/relationships/image" Target="../media/image97.jpeg"/><Relationship Id="rId14" Type="http://schemas.openxmlformats.org/officeDocument/2006/relationships/image" Target="../media/image98.jpeg"/><Relationship Id="rId15" Type="http://schemas.openxmlformats.org/officeDocument/2006/relationships/oleObject" Target="../embeddings/oleObject1.bin"/><Relationship Id="rId16" Type="http://schemas.openxmlformats.org/officeDocument/2006/relationships/image" Target="../media/image89.png"/><Relationship Id="rId17" Type="http://schemas.openxmlformats.org/officeDocument/2006/relationships/image" Target="../media/image99.png"/><Relationship Id="rId18" Type="http://schemas.openxmlformats.org/officeDocument/2006/relationships/image" Target="../media/image100.png"/><Relationship Id="rId19" Type="http://schemas.openxmlformats.org/officeDocument/2006/relationships/image" Target="../media/image101.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8.xml"/><Relationship Id="rId4" Type="http://schemas.openxmlformats.org/officeDocument/2006/relationships/image" Target="../media/image90.jpeg"/><Relationship Id="rId5" Type="http://schemas.openxmlformats.org/officeDocument/2006/relationships/image" Target="../media/image91.jpeg"/><Relationship Id="rId6" Type="http://schemas.openxmlformats.org/officeDocument/2006/relationships/image" Target="../media/image92.jpeg"/><Relationship Id="rId7" Type="http://schemas.openxmlformats.org/officeDocument/2006/relationships/image" Target="../media/image93.jpeg"/><Relationship Id="rId8" Type="http://schemas.openxmlformats.org/officeDocument/2006/relationships/hyperlink" Target="http://www.adsl-hautdebit.com/images/modemligvebox.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3.jpeg"/><Relationship Id="rId4" Type="http://schemas.openxmlformats.org/officeDocument/2006/relationships/image" Target="../media/image104.jpeg"/><Relationship Id="rId5" Type="http://schemas.openxmlformats.org/officeDocument/2006/relationships/image" Target="../media/image105.jpeg"/><Relationship Id="rId6" Type="http://schemas.openxmlformats.org/officeDocument/2006/relationships/image" Target="../media/image106.jpeg"/><Relationship Id="rId7" Type="http://schemas.openxmlformats.org/officeDocument/2006/relationships/image" Target="../media/image107.jpeg"/><Relationship Id="rId8" Type="http://schemas.openxmlformats.org/officeDocument/2006/relationships/image" Target="../media/image108.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109.jpeg"/><Relationship Id="rId4" Type="http://schemas.openxmlformats.org/officeDocument/2006/relationships/image" Target="../media/image110.jpeg"/><Relationship Id="rId5" Type="http://schemas.openxmlformats.org/officeDocument/2006/relationships/image" Target="../media/image111.jpeg"/><Relationship Id="rId6" Type="http://schemas.openxmlformats.org/officeDocument/2006/relationships/image" Target="../media/image11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113.jpe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1" Type="http://schemas.openxmlformats.org/officeDocument/2006/relationships/image" Target="../media/image124.png"/><Relationship Id="rId12"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hyperlink" Target="http://images.google.fr/imgres?imgurl=http://www.fr-wii.com/wp-content/uploads/2006/11/console-wii.jpg&amp;imgrefurl=http://www.fr-wii.com/wii/category/wii/&amp;h=400&amp;w=400&amp;sz=18&amp;hl=fr&amp;start=1&amp;sig2=k0fQ5sn7Qq1J7qj0M9seEQ&amp;um=1&amp;tbnid=B5Zm_1qbb8dXNM:&amp;tbnh=124&amp;tbnw=124&amp;ei=GSUXR9_eM4qo-gL22JzXBw&amp;prev=/images?q=wii&amp;svnum=10&amp;um=1&amp;hl=fr&amp;sa=N" TargetMode="External"/><Relationship Id="rId7" Type="http://schemas.openxmlformats.org/officeDocument/2006/relationships/image" Target="../media/image121.jpeg"/><Relationship Id="rId8" Type="http://schemas.openxmlformats.org/officeDocument/2006/relationships/hyperlink" Target="http://fr.wikipedia.org/wiki/Image:Motel6logo.gif" TargetMode="External"/><Relationship Id="rId9" Type="http://schemas.openxmlformats.org/officeDocument/2006/relationships/image" Target="../media/image122.png"/><Relationship Id="rId10"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1" Type="http://schemas.openxmlformats.org/officeDocument/2006/relationships/image" Target="../media/image132.jpeg"/><Relationship Id="rId12" Type="http://schemas.openxmlformats.org/officeDocument/2006/relationships/image" Target="../media/image133.jpeg"/><Relationship Id="rId13" Type="http://schemas.openxmlformats.org/officeDocument/2006/relationships/hyperlink" Target="http://images.google.fr/imgres?imgurl=http://www.tomshardware.fr/images/periph/20040318/Viper1.jpg&amp;imgrefurl=http://www.tomshardware.fr/cat.php?c=42&amp;h=315&amp;w=425&amp;sz=15&amp;hl=fr&amp;start=3&amp;sig2=_eRSrmozfhWN9_q4ekRXLA&amp;um=1&amp;tbnid=W-ccnjSg1yGl-M:&amp;tbnh=93&amp;tbnw=126&amp;ei=EHw5R-eKCZyI-ALJ8LTsCw&amp;prev=/images?q=souris+optique&amp;svnum=10&amp;um=1&amp;hl=fr&amp;sa=N" TargetMode="External"/><Relationship Id="rId14" Type="http://schemas.openxmlformats.org/officeDocument/2006/relationships/image" Target="../media/image134.jpeg"/><Relationship Id="rId15"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hyperlink" Target="http://images.google.fr/imgres?imgurl=http://www.futura-sciences.com/img/nokia6600.jpg&amp;imgrefurl=http://www.futura-sciences.com/news-serveur-web-telephone-mobile_8802.php&amp;h=300&amp;w=200&amp;sz=15&amp;hl=fr&amp;start=15&amp;tbnid=EmBvkw4IGoxqdM:&amp;tbnh=116&amp;tbnw=77&amp;prev=/images?q=t%C3%A9l%C3%A9phone+mobile&amp;svnum=10&amp;hl=fr&amp;lr=" TargetMode="External"/><Relationship Id="rId3" Type="http://schemas.openxmlformats.org/officeDocument/2006/relationships/image" Target="../media/image126.jpeg"/><Relationship Id="rId4" Type="http://schemas.openxmlformats.org/officeDocument/2006/relationships/image" Target="../media/image127.jpeg"/><Relationship Id="rId5" Type="http://schemas.openxmlformats.org/officeDocument/2006/relationships/hyperlink" Target="http://www.clg-leprinceringuet.ac-aix-marseille.fr/objets_lafare/images/velo_gd_bi.gif" TargetMode="External"/><Relationship Id="rId6" Type="http://schemas.openxmlformats.org/officeDocument/2006/relationships/image" Target="../media/image128.jpeg"/><Relationship Id="rId7" Type="http://schemas.openxmlformats.org/officeDocument/2006/relationships/hyperlink" Target="http://images.google.fr/imgres?imgurl=http://perso.wanadoo.fr/omondou.velo/images/retro/retro4vdetail_mini.gif&amp;imgrefurl=http://perso.wanadoo.fr/omondou.velo/retro.html&amp;h=111&amp;w=240&amp;sz=6&amp;hl=fr&amp;start=7&amp;tbnid=Vn8qtGeFuVOhHM:&amp;tbnh=51&amp;tbnw=110&amp;prev=/images?q=v%C3%A9lo+grande+roues&amp;svnum=10&amp;hl=fr&amp;lr=&amp;sa=G" TargetMode="External"/><Relationship Id="rId8" Type="http://schemas.openxmlformats.org/officeDocument/2006/relationships/image" Target="../media/image129.jpeg"/><Relationship Id="rId9" Type="http://schemas.openxmlformats.org/officeDocument/2006/relationships/image" Target="../media/image130.jpeg"/><Relationship Id="rId10" Type="http://schemas.openxmlformats.org/officeDocument/2006/relationships/image" Target="../media/image131.jpeg"/></Relationships>
</file>

<file path=ppt/slides/_rels/slide31.xml.rels><?xml version="1.0" encoding="UTF-8" standalone="yes"?>
<Relationships xmlns="http://schemas.openxmlformats.org/package/2006/relationships"><Relationship Id="rId11" Type="http://schemas.openxmlformats.org/officeDocument/2006/relationships/image" Target="../media/image140.jpeg"/><Relationship Id="rId12" Type="http://schemas.openxmlformats.org/officeDocument/2006/relationships/image" Target="../media/image141.jpeg"/><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oleObject" Target="../embeddings/oleObject2.bin"/><Relationship Id="rId4" Type="http://schemas.openxmlformats.org/officeDocument/2006/relationships/image" Target="../media/image136.png"/><Relationship Id="rId5" Type="http://schemas.openxmlformats.org/officeDocument/2006/relationships/oleObject" Target="../embeddings/oleObject3.bin"/><Relationship Id="rId6" Type="http://schemas.openxmlformats.org/officeDocument/2006/relationships/image" Target="../media/image137.png"/><Relationship Id="rId7" Type="http://schemas.openxmlformats.org/officeDocument/2006/relationships/hyperlink" Target="http://images.google.fr/imgres?imgurl=http://medias.lemonde.fr/mmpub/edt/ill/2007/01/11/v_6_ill_854241_essensis_litchiet_raisin.jpg&amp;imgrefurl=http://ron.infirmier.free.fr/modules/news/article.php?storyid=1694&amp;h=228&amp;w=178&amp;sz=7&amp;hl=fr&amp;start=2&amp;sig2=Mpl5Zei6A0C16B_UWq86MQ&amp;tbnid=8r2zccm8zqRH1M:&amp;tbnh=108&amp;tbnw=84&amp;ei=j4A5R8zgLZmC-gKD0NCPDA&amp;prev=/images?q=essensis&amp;gbv=2&amp;svnum=10&amp;hl=fr" TargetMode="External"/><Relationship Id="rId8" Type="http://schemas.openxmlformats.org/officeDocument/2006/relationships/image" Target="../media/image138.jpeg"/><Relationship Id="rId9" Type="http://schemas.openxmlformats.org/officeDocument/2006/relationships/image" Target="../media/image139.jpeg"/><Relationship Id="rId10" Type="http://schemas.openxmlformats.org/officeDocument/2006/relationships/hyperlink" Target="http://images.google.fr/imgres?imgurl=http://www.gira-electronique.com/plasma.jpg&amp;imgrefurl=http://www.gira-electronique.com/Services.html&amp;h=415&amp;w=415&amp;sz=11&amp;hl=fr&amp;start=17&amp;sig2=hwstJeqknmbWCGE5GlipEg&amp;tbnid=aDJBnBoPA0Ex4M:&amp;tbnh=125&amp;tbnw=125&amp;ei=54E5R56iEpWS-gKEl9DRCw&amp;prev=/images?q=plasma&amp;gbv=2&amp;svnum=10&amp;hl=fr" TargetMode="External"/></Relationships>
</file>

<file path=ppt/slides/_rels/slide32.xml.rels><?xml version="1.0" encoding="UTF-8" standalone="yes"?>
<Relationships xmlns="http://schemas.openxmlformats.org/package/2006/relationships"><Relationship Id="rId11" Type="http://schemas.openxmlformats.org/officeDocument/2006/relationships/image" Target="../media/image150.jpeg"/><Relationship Id="rId12" Type="http://schemas.openxmlformats.org/officeDocument/2006/relationships/oleObject" Target="../embeddings/oleObject5.bin"/><Relationship Id="rId13" Type="http://schemas.openxmlformats.org/officeDocument/2006/relationships/image" Target="../media/image143.png"/><Relationship Id="rId14" Type="http://schemas.openxmlformats.org/officeDocument/2006/relationships/oleObject" Target="../embeddings/oleObject6.bin"/><Relationship Id="rId15" Type="http://schemas.openxmlformats.org/officeDocument/2006/relationships/image" Target="../media/image144.png"/><Relationship Id="rId16" Type="http://schemas.openxmlformats.org/officeDocument/2006/relationships/oleObject" Target="../embeddings/oleObject7.bin"/><Relationship Id="rId17" Type="http://schemas.openxmlformats.org/officeDocument/2006/relationships/image" Target="../media/image145.png"/><Relationship Id="rId18" Type="http://schemas.openxmlformats.org/officeDocument/2006/relationships/oleObject" Target="../embeddings/oleObject8.bin"/><Relationship Id="rId19" Type="http://schemas.openxmlformats.org/officeDocument/2006/relationships/image" Target="../media/image146.png"/><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image" Target="../media/image147.png"/><Relationship Id="rId4" Type="http://schemas.openxmlformats.org/officeDocument/2006/relationships/hyperlink" Target="http://fr.wikipedia.org/wiki/Image:Mail-pen.jpg" TargetMode="External"/><Relationship Id="rId5" Type="http://schemas.openxmlformats.org/officeDocument/2006/relationships/image" Target="../media/image148.jpeg"/><Relationship Id="rId6" Type="http://schemas.openxmlformats.org/officeDocument/2006/relationships/oleObject" Target="../embeddings/oleObject4.bin"/><Relationship Id="rId7" Type="http://schemas.openxmlformats.org/officeDocument/2006/relationships/image" Target="../media/image142.png"/><Relationship Id="rId8" Type="http://schemas.openxmlformats.org/officeDocument/2006/relationships/hyperlink" Target="http://images.google.fr/imgres?imgurl=http://www.leblogauto.com/images/stylo_plume.gif&amp;imgrefurl=http://www.leblogauto.com/2006/06/la_presse_auto_.html&amp;h=168&amp;w=304&amp;sz=34&amp;hl=fr&amp;start=7&amp;sig2=28mbxyTQdWbJMIrUtomoPQ&amp;um=1&amp;tbnid=HVFus2FmCugZbM:&amp;tbnh=64&amp;tbnw=116&amp;ei=R3c4R-ixFZLA0QSGv6HWDA&amp;prev=/images?q=plume+stylo&amp;svnum=10&amp;um=1&amp;hl=fr&amp;sa=N" TargetMode="External"/><Relationship Id="rId9" Type="http://schemas.openxmlformats.org/officeDocument/2006/relationships/image" Target="../media/image149.jpeg"/><Relationship Id="rId10" Type="http://schemas.openxmlformats.org/officeDocument/2006/relationships/hyperlink" Target="http://images.google.fr/imgres?imgurl=http://www.boutique.amnesty.fr/images/381703StyloHalte.jpg&amp;imgrefurl=http://www.boutique.amnesty.fr/product_info.php?products_id=477&amp;h=300&amp;w=300&amp;sz=28&amp;hl=fr&amp;start=18&amp;sig2=ZKCOqr6B_6sN0Frlt7UzCA&amp;um=1&amp;tbnid=0M0p7p6cgfznQM:&amp;tbnh=116&amp;tbnw=116&amp;ei=lHc4R9_hA5TK0gTfwKHgDA&amp;prev=/images?q=bille+stylo&amp;svnum=10&amp;um=1&amp;hl=f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jpeg"/><Relationship Id="rId5" Type="http://schemas.openxmlformats.org/officeDocument/2006/relationships/image" Target="../media/image153.jpeg"/><Relationship Id="rId6" Type="http://schemas.openxmlformats.org/officeDocument/2006/relationships/image" Target="../media/image154.png"/><Relationship Id="rId7" Type="http://schemas.openxmlformats.org/officeDocument/2006/relationships/image" Target="../media/image155.jpeg"/><Relationship Id="rId8" Type="http://schemas.openxmlformats.org/officeDocument/2006/relationships/image" Target="../media/image156.jpeg"/><Relationship Id="rId9" Type="http://schemas.openxmlformats.org/officeDocument/2006/relationships/image" Target="../media/image157.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jpeg"/></Relationships>
</file>

<file path=ppt/slides/_rels/slide36.xml.rels><?xml version="1.0" encoding="UTF-8" standalone="yes"?>
<Relationships xmlns="http://schemas.openxmlformats.org/package/2006/relationships"><Relationship Id="rId11" Type="http://schemas.openxmlformats.org/officeDocument/2006/relationships/hyperlink" Target="http://images.google.fr/imgres?imgurl=http://www.allnumerique.com/photos-news/SFR-classe-N1-en-qualite-de-service-1.jpg&amp;imgrefurl=http://www.allnumerique.com/mobiles-page-2.html&amp;h=300&amp;w=391&amp;sz=30&amp;hl=fr&amp;start=1&amp;sig2=xKX8KYu3rGJqdauCqdKTnA&amp;tbnid=o8FlkKinekQXsM:&amp;tbnh=94&amp;tbnw=123&amp;ei=jigXR47bEpaC-gLu1bnNBw&amp;prev=/images?q=sfr&amp;gbv=2&amp;svnum=10&amp;hl=fr" TargetMode="External"/><Relationship Id="rId12" Type="http://schemas.openxmlformats.org/officeDocument/2006/relationships/image" Target="../media/image166.jpeg"/><Relationship Id="rId13" Type="http://schemas.openxmlformats.org/officeDocument/2006/relationships/oleObject" Target="../embeddings/oleObject9.bin"/><Relationship Id="rId14" Type="http://schemas.openxmlformats.org/officeDocument/2006/relationships/image" Target="../media/image159.png"/><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13.xml"/><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 Id="rId9" Type="http://schemas.openxmlformats.org/officeDocument/2006/relationships/hyperlink" Target="http://images.google.fr/imgres?imgurl=http://www.iconso.com/images/logo/16_logo.gif&amp;imgrefurl=http://www.iconso.com/shopping/achat-25.html&amp;h=60&amp;w=120&amp;sz=3&amp;hl=fr&amp;start=4&amp;sig2=77YCh4BZmK8kTeTcCnCo-A&amp;tbnid=VoP_0Gertjh7wM:&amp;tbnh=44&amp;tbnw=88&amp;ei=SCgXR7e1E5nU-AKWmPzcBw&amp;prev=/images?q=auchan+direct&amp;gbv=2&amp;svnum=10&amp;hl=fr&amp;sa=G" TargetMode="External"/><Relationship Id="rId10" Type="http://schemas.openxmlformats.org/officeDocument/2006/relationships/image" Target="../media/image16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9" Type="http://schemas.openxmlformats.org/officeDocument/2006/relationships/image" Target="../media/image176.jpeg"/><Relationship Id="rId20" Type="http://schemas.openxmlformats.org/officeDocument/2006/relationships/image" Target="../media/image187.jpeg"/><Relationship Id="rId21" Type="http://schemas.openxmlformats.org/officeDocument/2006/relationships/hyperlink" Target="NULL" TargetMode="External"/><Relationship Id="rId22" Type="http://schemas.openxmlformats.org/officeDocument/2006/relationships/image" Target="../media/image188.jpeg"/><Relationship Id="rId23" Type="http://schemas.openxmlformats.org/officeDocument/2006/relationships/hyperlink" Target="http://images.google.fr/imgres?imgurl=http://4.bp.blogspot.com/_YSNRkLCvook/R958aoD1T-I/AAAAAAAAAbc/0JDD358vw3w/s320/peugeot-408-1.jpg&amp;imgrefurl=http://auto-future.blogspot.com/2008/03/peugeot-408.html&amp;usg=__wqzULUopLIAn_E-vYSBWJa_dYw4=&amp;h=196&amp;w=300&amp;sz=16&amp;hl=fr&amp;start=18&amp;sig2=L7Xbf-OFUsXBklGUkMYXFw&amp;um=1&amp;tbnid=u76mEHv0RgYhXM:&amp;tbnh=76&amp;tbnw=116&amp;prev=/images?q=peugeot+408+2010&amp;hl=fr&amp;sa=N&amp;um=1&amp;ei=QHHpSvbnCsyi_AaNjrmKDw" TargetMode="External"/><Relationship Id="rId24" Type="http://schemas.openxmlformats.org/officeDocument/2006/relationships/image" Target="../media/image189.jpeg"/><Relationship Id="rId25" Type="http://schemas.openxmlformats.org/officeDocument/2006/relationships/hyperlink" Target="http://images.google.fr/imgres?imgurl=http://voiture.kidioui.fr/image/img-auto/peugeot-407.jpg&amp;imgrefurl=http://voiture.kidioui.fr/peugeot/407/&amp;usg=__DFm9aN0lX-z-rUWuqZazUMvAlWg=&amp;h=480&amp;w=640&amp;sz=36&amp;hl=fr&amp;start=22&amp;sig2=Z6h4LlgNgPwpshM7LeJg7A&amp;um=1&amp;tbnid=slahLMInU6GD_M:&amp;tbnh=103&amp;tbnw=137&amp;prev=/images?q=peugeot+407+2008&amp;ndsp=21&amp;hl=fr&amp;sa=N&amp;start=21&amp;um=1&amp;ei=hnHpSsytOcOG_AaTwcGLDw" TargetMode="External"/><Relationship Id="rId26" Type="http://schemas.openxmlformats.org/officeDocument/2006/relationships/image" Target="../media/image190.jpeg"/><Relationship Id="rId10" Type="http://schemas.openxmlformats.org/officeDocument/2006/relationships/image" Target="../media/image177.jpeg"/><Relationship Id="rId11" Type="http://schemas.openxmlformats.org/officeDocument/2006/relationships/image" Target="../media/image178.jpeg"/><Relationship Id="rId12" Type="http://schemas.openxmlformats.org/officeDocument/2006/relationships/image" Target="../media/image179.jpeg"/><Relationship Id="rId13" Type="http://schemas.openxmlformats.org/officeDocument/2006/relationships/image" Target="../media/image180.jpeg"/><Relationship Id="rId14" Type="http://schemas.openxmlformats.org/officeDocument/2006/relationships/image" Target="../media/image181.jpeg"/><Relationship Id="rId15" Type="http://schemas.openxmlformats.org/officeDocument/2006/relationships/image" Target="../media/image182.jpeg"/><Relationship Id="rId16" Type="http://schemas.openxmlformats.org/officeDocument/2006/relationships/image" Target="../media/image183.jpeg"/><Relationship Id="rId17" Type="http://schemas.openxmlformats.org/officeDocument/2006/relationships/image" Target="../media/image184.jpeg"/><Relationship Id="rId18" Type="http://schemas.openxmlformats.org/officeDocument/2006/relationships/image" Target="../media/image185.jpeg"/><Relationship Id="rId19" Type="http://schemas.openxmlformats.org/officeDocument/2006/relationships/image" Target="../media/image186.jpe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0.jpeg"/><Relationship Id="rId4" Type="http://schemas.openxmlformats.org/officeDocument/2006/relationships/image" Target="../media/image171.jpeg"/><Relationship Id="rId5" Type="http://schemas.openxmlformats.org/officeDocument/2006/relationships/image" Target="../media/image172.jpeg"/><Relationship Id="rId6" Type="http://schemas.openxmlformats.org/officeDocument/2006/relationships/image" Target="../media/image173.jpeg"/><Relationship Id="rId7" Type="http://schemas.openxmlformats.org/officeDocument/2006/relationships/image" Target="../media/image174.jpeg"/><Relationship Id="rId8" Type="http://schemas.openxmlformats.org/officeDocument/2006/relationships/image" Target="../media/image175.jpeg"/></Relationships>
</file>

<file path=ppt/slides/_rels/slide42.xml.rels><?xml version="1.0" encoding="UTF-8" standalone="yes"?>
<Relationships xmlns="http://schemas.openxmlformats.org/package/2006/relationships"><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96.png"/><Relationship Id="rId8" Type="http://schemas.openxmlformats.org/officeDocument/2006/relationships/image" Target="../media/image197.png"/><Relationship Id="rId1" Type="http://schemas.openxmlformats.org/officeDocument/2006/relationships/slideLayout" Target="../slideLayouts/slideLayout2.xml"/><Relationship Id="rId2" Type="http://schemas.openxmlformats.org/officeDocument/2006/relationships/image" Target="../media/image191.png"/></Relationships>
</file>

<file path=ppt/slides/_rels/slide43.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04.png"/><Relationship Id="rId1" Type="http://schemas.openxmlformats.org/officeDocument/2006/relationships/slideLayout" Target="../slideLayouts/slideLayout2.xml"/><Relationship Id="rId2" Type="http://schemas.openxmlformats.org/officeDocument/2006/relationships/image" Target="../media/image198.png"/></Relationships>
</file>

<file path=ppt/slides/_rels/slide44.xml.rels><?xml version="1.0" encoding="UTF-8" standalone="yes"?>
<Relationships xmlns="http://schemas.openxmlformats.org/package/2006/relationships"><Relationship Id="rId11" Type="http://schemas.openxmlformats.org/officeDocument/2006/relationships/image" Target="../media/image213.png"/><Relationship Id="rId12" Type="http://schemas.openxmlformats.org/officeDocument/2006/relationships/image" Target="../media/image214.png"/><Relationship Id="rId13" Type="http://schemas.openxmlformats.org/officeDocument/2006/relationships/image" Target="../media/image215.png"/><Relationship Id="rId14" Type="http://schemas.openxmlformats.org/officeDocument/2006/relationships/image" Target="../media/image216.png"/><Relationship Id="rId15" Type="http://schemas.openxmlformats.org/officeDocument/2006/relationships/image" Target="../media/image217.png"/><Relationship Id="rId16" Type="http://schemas.openxmlformats.org/officeDocument/2006/relationships/image" Target="../media/image218.png"/><Relationship Id="rId17" Type="http://schemas.openxmlformats.org/officeDocument/2006/relationships/image" Target="../media/image219.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5.png"/><Relationship Id="rId4" Type="http://schemas.openxmlformats.org/officeDocument/2006/relationships/image" Target="../media/image206.jpeg"/><Relationship Id="rId5" Type="http://schemas.openxmlformats.org/officeDocument/2006/relationships/image" Target="../media/image207.jpeg"/><Relationship Id="rId6" Type="http://schemas.openxmlformats.org/officeDocument/2006/relationships/image" Target="../media/image208.jpeg"/><Relationship Id="rId7" Type="http://schemas.openxmlformats.org/officeDocument/2006/relationships/image" Target="../media/image209.jpeg"/><Relationship Id="rId8" Type="http://schemas.openxmlformats.org/officeDocument/2006/relationships/image" Target="../media/image210.jpeg"/><Relationship Id="rId9" Type="http://schemas.openxmlformats.org/officeDocument/2006/relationships/image" Target="../media/image211.jpeg"/><Relationship Id="rId10" Type="http://schemas.openxmlformats.org/officeDocument/2006/relationships/image" Target="../media/image2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0.jpeg"/><Relationship Id="rId4" Type="http://schemas.openxmlformats.org/officeDocument/2006/relationships/image" Target="../media/image221.jpeg"/><Relationship Id="rId5" Type="http://schemas.openxmlformats.org/officeDocument/2006/relationships/image" Target="../media/image22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7.xml.rels><?xml version="1.0" encoding="UTF-8" standalone="yes"?>
<Relationships xmlns="http://schemas.openxmlformats.org/package/2006/relationships"><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6.png"/><Relationship Id="rId6" Type="http://schemas.openxmlformats.org/officeDocument/2006/relationships/image" Target="../media/image227.png"/><Relationship Id="rId1" Type="http://schemas.openxmlformats.org/officeDocument/2006/relationships/slideLayout" Target="../slideLayouts/slideLayout2.xml"/><Relationship Id="rId2" Type="http://schemas.openxmlformats.org/officeDocument/2006/relationships/image" Target="../media/image223.png"/></Relationships>
</file>

<file path=ppt/slides/_rels/slide48.xml.rels><?xml version="1.0" encoding="UTF-8" standalone="yes"?>
<Relationships xmlns="http://schemas.openxmlformats.org/package/2006/relationships"><Relationship Id="rId3" Type="http://schemas.openxmlformats.org/officeDocument/2006/relationships/image" Target="../media/image229.jpeg"/><Relationship Id="rId4" Type="http://schemas.openxmlformats.org/officeDocument/2006/relationships/image" Target="../media/image230.jpeg"/><Relationship Id="rId1" Type="http://schemas.openxmlformats.org/officeDocument/2006/relationships/slideLayout" Target="../slideLayouts/slideLayout2.xml"/><Relationship Id="rId2" Type="http://schemas.openxmlformats.org/officeDocument/2006/relationships/image" Target="../media/image22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1.png"/><Relationship Id="rId3" Type="http://schemas.openxmlformats.org/officeDocument/2006/relationships/image" Target="../media/image232.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hyperlink" Target="http://images.google.fr/imgres?imgurl=http://www.unidrink.ch/f/img/produkte/pepsi.jpg&amp;imgrefurl=http://www.unidrink.ch/f/produkte.asp&amp;h=231&amp;w=62&amp;sz=4&amp;hl=fr&amp;start=5&amp;sig2=bKTC8WHcEmVyezh8-AXNGg&amp;um=1&amp;tbnid=F9YlxErQr-nUKM:&amp;tbnh=108&amp;tbnw=29&amp;ei=n6gER46lDouk-AL3s8noAw&amp;prev=/images?q=pepsi+bouteille&amp;svnum=10&amp;um=1&amp;hl=fr" TargetMode="External"/></Relationships>
</file>

<file path=ppt/slides/_rels/slide50.xml.rels><?xml version="1.0" encoding="UTF-8" standalone="yes"?>
<Relationships xmlns="http://schemas.openxmlformats.org/package/2006/relationships"><Relationship Id="rId11" Type="http://schemas.openxmlformats.org/officeDocument/2006/relationships/image" Target="../media/image242.png"/><Relationship Id="rId12" Type="http://schemas.openxmlformats.org/officeDocument/2006/relationships/image" Target="../media/image243.png"/><Relationship Id="rId1" Type="http://schemas.openxmlformats.org/officeDocument/2006/relationships/slideLayout" Target="../slideLayouts/slideLayout2.xml"/><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5.png"/><Relationship Id="rId5" Type="http://schemas.openxmlformats.org/officeDocument/2006/relationships/image" Target="../media/image236.png"/><Relationship Id="rId6" Type="http://schemas.openxmlformats.org/officeDocument/2006/relationships/image" Target="../media/image237.png"/><Relationship Id="rId7" Type="http://schemas.openxmlformats.org/officeDocument/2006/relationships/image" Target="../media/image238.png"/><Relationship Id="rId8" Type="http://schemas.openxmlformats.org/officeDocument/2006/relationships/image" Target="../media/image239.png"/><Relationship Id="rId9" Type="http://schemas.openxmlformats.org/officeDocument/2006/relationships/image" Target="../media/image240.png"/><Relationship Id="rId10" Type="http://schemas.openxmlformats.org/officeDocument/2006/relationships/image" Target="../media/image2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4.png"/></Relationships>
</file>

<file path=ppt/slides/_rels/slide52.xml.rels><?xml version="1.0" encoding="UTF-8" standalone="yes"?>
<Relationships xmlns="http://schemas.openxmlformats.org/package/2006/relationships"><Relationship Id="rId3" Type="http://schemas.openxmlformats.org/officeDocument/2006/relationships/image" Target="../media/image246.png"/><Relationship Id="rId4" Type="http://schemas.openxmlformats.org/officeDocument/2006/relationships/image" Target="../media/image247.png"/><Relationship Id="rId1" Type="http://schemas.openxmlformats.org/officeDocument/2006/relationships/slideLayout" Target="../slideLayouts/slideLayout2.xml"/><Relationship Id="rId2" Type="http://schemas.openxmlformats.org/officeDocument/2006/relationships/image" Target="../media/image245.png"/></Relationships>
</file>

<file path=ppt/slides/_rels/slide53.xml.rels><?xml version="1.0" encoding="UTF-8" standalone="yes"?>
<Relationships xmlns="http://schemas.openxmlformats.org/package/2006/relationships"><Relationship Id="rId3" Type="http://schemas.openxmlformats.org/officeDocument/2006/relationships/slide" Target="slide52.xml"/><Relationship Id="rId4" Type="http://schemas.openxmlformats.org/officeDocument/2006/relationships/image" Target="../media/image249.png"/><Relationship Id="rId5" Type="http://schemas.openxmlformats.org/officeDocument/2006/relationships/image" Target="../media/image250.png"/><Relationship Id="rId6" Type="http://schemas.openxmlformats.org/officeDocument/2006/relationships/oleObject" Target="../embeddings/oleObject10.bin"/><Relationship Id="rId7" Type="http://schemas.openxmlformats.org/officeDocument/2006/relationships/image" Target="../media/image248.png"/><Relationship Id="rId8" Type="http://schemas.openxmlformats.org/officeDocument/2006/relationships/image" Target="../media/image251.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3.png"/><Relationship Id="rId4" Type="http://schemas.openxmlformats.org/officeDocument/2006/relationships/image" Target="../media/image254.png"/><Relationship Id="rId1" Type="http://schemas.openxmlformats.org/officeDocument/2006/relationships/slideLayout" Target="../slideLayouts/slideLayout2.xml"/><Relationship Id="rId2" Type="http://schemas.openxmlformats.org/officeDocument/2006/relationships/image" Target="../media/image2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6.jpeg"/><Relationship Id="rId4" Type="http://schemas.openxmlformats.org/officeDocument/2006/relationships/image" Target="../media/image257.jpeg"/><Relationship Id="rId5" Type="http://schemas.openxmlformats.org/officeDocument/2006/relationships/image" Target="../media/image258.jpeg"/><Relationship Id="rId6" Type="http://schemas.openxmlformats.org/officeDocument/2006/relationships/image" Target="../media/image259.jpeg"/><Relationship Id="rId1" Type="http://schemas.openxmlformats.org/officeDocument/2006/relationships/slideLayout" Target="../slideLayouts/slideLayout6.xml"/><Relationship Id="rId2" Type="http://schemas.openxmlformats.org/officeDocument/2006/relationships/image" Target="../media/image25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1.png"/><Relationship Id="rId3" Type="http://schemas.openxmlformats.org/officeDocument/2006/relationships/image" Target="../media/image262.jpeg"/></Relationships>
</file>

<file path=ppt/slides/_rels/slide6.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1" Type="http://schemas.openxmlformats.org/officeDocument/2006/relationships/slideLayout" Target="../slideLayouts/slideLayout6.xml"/><Relationship Id="rId2" Type="http://schemas.openxmlformats.org/officeDocument/2006/relationships/slide" Target="slide4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63.png"/><Relationship Id="rId5" Type="http://schemas.openxmlformats.org/officeDocument/2006/relationships/image" Target="../media/image264.jpeg"/><Relationship Id="rId6" Type="http://schemas.openxmlformats.org/officeDocument/2006/relationships/image" Target="../media/image265.jpeg"/><Relationship Id="rId7" Type="http://schemas.openxmlformats.org/officeDocument/2006/relationships/image" Target="../media/image266.jpeg"/><Relationship Id="rId1" Type="http://schemas.openxmlformats.org/officeDocument/2006/relationships/vmlDrawing" Target="../drawings/vmlDrawing6.vml"/><Relationship Id="rId2"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67.jpeg"/><Relationship Id="rId4" Type="http://schemas.openxmlformats.org/officeDocument/2006/relationships/image" Target="../media/image268.jpeg"/><Relationship Id="rId5" Type="http://schemas.openxmlformats.org/officeDocument/2006/relationships/hyperlink" Target="http://images.google.fr/imgres?imgurl=http://www.hdtv-forum.tk/hdtv.jpg&amp;imgrefurl=http://www.hdtv-forum.tk/&amp;h=278&amp;w=350&amp;sz=24&amp;tbnid=d9oKBt0r4WAJ:&amp;tbnh=92&amp;tbnw=116&amp;hl=fr&amp;start=3&amp;prev=/images?q=hdtv&amp;svnum=10&amp;hl=fr&amp;lr=" TargetMode="External"/><Relationship Id="rId6" Type="http://schemas.openxmlformats.org/officeDocument/2006/relationships/image" Target="../media/image269.jpeg"/><Relationship Id="rId7" Type="http://schemas.openxmlformats.org/officeDocument/2006/relationships/image" Target="../media/image270.jpeg"/><Relationship Id="rId1" Type="http://schemas.openxmlformats.org/officeDocument/2006/relationships/slideLayout" Target="../slideLayouts/slideLayout12.xml"/><Relationship Id="rId2" Type="http://schemas.openxmlformats.org/officeDocument/2006/relationships/hyperlink" Target="http://images.google.fr/imgres?imgurl=http://www.mables.com/img/products/ipod-cover.jpg&amp;imgrefurl=http://www.mables.com/ipod-cover.php&amp;h=300&amp;w=350&amp;sz=33&amp;tbnid=b3_5CDMJDrIJ:&amp;tbnh=99&amp;tbnw=116&amp;hl=fr&amp;start=2&amp;prev=/images?q=ipod&amp;svnum=10&amp;hl=fr&amp;lr=&amp;sa=N" TargetMode="External"/></Relationships>
</file>

<file path=ppt/slides/_rels/slide63.xml.rels><?xml version="1.0" encoding="UTF-8" standalone="yes"?>
<Relationships xmlns="http://schemas.openxmlformats.org/package/2006/relationships"><Relationship Id="rId11" Type="http://schemas.openxmlformats.org/officeDocument/2006/relationships/hyperlink" Target="http://images.google.fr/imgres?imgurl=http://admin.proxi-business.com/uploads/FORCE_SUD/PHOTO1/3154230/042341.jpg&amp;imgrefurl=http://www.force-sud.com/knacki-ball-200g-herta,27612,2,58,282.htm&amp;usg=__eFbZgbtWJskDQ5Ymq2CPZUp1yww=&amp;h=250&amp;w=215&amp;sz=14&amp;hl=fr&amp;start=1&amp;sig2=VQ21O2QJIyAFSYGCouuGBw&amp;tbnid=TmnQGaa3-yfC4M:&amp;tbnh=111&amp;tbnw=95&amp;prev=/images?q=knaki+ball&amp;gbv=2&amp;hl=fr&amp;ei=lyIFS9azLIjC-QbI1ZjWDQ" TargetMode="External"/><Relationship Id="rId12" Type="http://schemas.openxmlformats.org/officeDocument/2006/relationships/image" Target="../media/image277.jpeg"/><Relationship Id="rId1" Type="http://schemas.openxmlformats.org/officeDocument/2006/relationships/slideLayout" Target="../slideLayouts/slideLayout12.xml"/><Relationship Id="rId2" Type="http://schemas.openxmlformats.org/officeDocument/2006/relationships/image" Target="../media/image271.jpeg"/><Relationship Id="rId3" Type="http://schemas.openxmlformats.org/officeDocument/2006/relationships/image" Target="../media/image272.jpeg"/><Relationship Id="rId4" Type="http://schemas.openxmlformats.org/officeDocument/2006/relationships/hyperlink" Target="http://images.google.fr/imgres?imgurl=http://www.danone.com/cmscache/MYSESSION~B22606BE7CDEB9CFC1256FC5004A6127/Danette_histoire_art_01.jpg&amp;imgrefurl=http://www.danone.com/wps/portal/jump/DanoneConseils.VieDesMarques.MarquesEtProduits.MarquesDanoneUF.Danette.MieuxConnaitre.Histoire&amp;h=190&amp;w=286&amp;sz=34&amp;hl=fr&amp;start=81&amp;tbnid=ePQaYDNoQlsQpM:&amp;tbnh=76&amp;tbnw=115&amp;prev=/images?q=danette&amp;start=72&amp;ndsp=18&amp;svnum=10&amp;hl=fr&amp;lr=&amp;sa=N" TargetMode="External"/><Relationship Id="rId5" Type="http://schemas.openxmlformats.org/officeDocument/2006/relationships/image" Target="../media/image273.jpeg"/><Relationship Id="rId6" Type="http://schemas.openxmlformats.org/officeDocument/2006/relationships/hyperlink" Target="http://images.google.fr/imgres?imgurl=http://i16.ebayimg.com/05/i/06/8f/00/e1_2.JPG&amp;imgrefurl=http://cgi.ebay.fr/MIXA-BEBE-SHAMPOOING-SHAMPOO-250-ML_W0QQitemZ7752341164QQcategoryZ120100QQcmdZViewItem&amp;h=200&amp;w=200&amp;sz=7&amp;hl=fr&amp;start=3&amp;tbnid=ZQAEgZENX0esyM:&amp;tbnh=104&amp;tbnw=104&amp;prev=/images?q=mixa+b%C3%A9b%C3%A9&amp;svnum=10&amp;hl=fr&amp;lr=" TargetMode="External"/><Relationship Id="rId7" Type="http://schemas.openxmlformats.org/officeDocument/2006/relationships/image" Target="../media/image274.jpeg"/><Relationship Id="rId8" Type="http://schemas.openxmlformats.org/officeDocument/2006/relationships/hyperlink" Target="http://images.google.fr/imgres?imgurl=http://kasimir-kindermode.de/images/Logos/petit-bateau_klein.JPG&amp;imgrefurl=http://kasimir-kindermode.de/seiten/sortiment.htm&amp;h=154&amp;w=151&amp;sz=6&amp;hl=fr&amp;start=1&amp;tbnid=WYwKvhx7rgfiTM:&amp;tbnh=96&amp;tbnw=94&amp;prev=/images?q=petit+bateau&amp;svnum=10&amp;hl=fr&amp;lr=" TargetMode="External"/><Relationship Id="rId9" Type="http://schemas.openxmlformats.org/officeDocument/2006/relationships/image" Target="../media/image275.jpeg"/><Relationship Id="rId10" Type="http://schemas.openxmlformats.org/officeDocument/2006/relationships/image" Target="../media/image27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279.jpeg"/><Relationship Id="rId5" Type="http://schemas.openxmlformats.org/officeDocument/2006/relationships/image" Target="../media/image280.jpeg"/><Relationship Id="rId6" Type="http://schemas.openxmlformats.org/officeDocument/2006/relationships/oleObject" Target="../embeddings/oleObject12.bin"/><Relationship Id="rId7" Type="http://schemas.openxmlformats.org/officeDocument/2006/relationships/image" Target="../media/image278.png"/><Relationship Id="rId8" Type="http://schemas.openxmlformats.org/officeDocument/2006/relationships/image" Target="../media/image281.png"/><Relationship Id="rId9" Type="http://schemas.openxmlformats.org/officeDocument/2006/relationships/image" Target="../media/image282.png"/><Relationship Id="rId1" Type="http://schemas.openxmlformats.org/officeDocument/2006/relationships/vmlDrawing" Target="../drawings/vmlDrawing7.vml"/><Relationship Id="rId2"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84.png"/><Relationship Id="rId4" Type="http://schemas.openxmlformats.org/officeDocument/2006/relationships/image" Target="../media/image285.png"/><Relationship Id="rId1" Type="http://schemas.openxmlformats.org/officeDocument/2006/relationships/slideLayout" Target="../slideLayouts/slideLayout2.xml"/><Relationship Id="rId2" Type="http://schemas.openxmlformats.org/officeDocument/2006/relationships/image" Target="../media/image2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0" Type="http://schemas.openxmlformats.org/officeDocument/2006/relationships/image" Target="../media/image297.jpeg"/><Relationship Id="rId21" Type="http://schemas.openxmlformats.org/officeDocument/2006/relationships/hyperlink" Target="http://images.google.fr/imgres?imgurl=http://media.telemarket.fr/imgprod/3EB9FE00613A0352E1000000AC110A15.jpg&amp;imgrefurl=http://www.telemarket.fr/dynV5/ref/30228/boisson_a_l_eau_minerale_plate_aromatisee_volvic_magique_fraise_.shtml&amp;h=200&amp;w=200&amp;sz=20&amp;tbnid=2cWXSsxbDZgJ:&amp;tbnh=99&amp;tbnw=99&amp;hl=fr&amp;start=3&amp;prev=/images?q=volvic+fraise&amp;svnum=10&amp;hl=fr&amp;lr=" TargetMode="External"/><Relationship Id="rId22" Type="http://schemas.openxmlformats.org/officeDocument/2006/relationships/image" Target="../media/image298.jpeg"/><Relationship Id="rId23" Type="http://schemas.openxmlformats.org/officeDocument/2006/relationships/hyperlink" Target="http://images.google.fr/imgres?imgurl=http://www.papillonnez.com/photos/v_305764031815.jpg&amp;imgrefurl=http://www.papillonnez.com/front_office_internet/selection_produits/produits.php?code_sous_famille=10&amp;code_univers=1&amp;h=117&amp;w=100&amp;sz=5&amp;tbnid=kjtwepJrDDkJ:&amp;tbnh=82&amp;tbnw=70&amp;hl=fr&amp;start=16&amp;prev=/images?q=volvic+citron&amp;svnum=10&amp;hl=fr&amp;lr=" TargetMode="External"/><Relationship Id="rId24" Type="http://schemas.openxmlformats.org/officeDocument/2006/relationships/image" Target="../media/image299.jpeg"/><Relationship Id="rId25" Type="http://schemas.openxmlformats.org/officeDocument/2006/relationships/hyperlink" Target="http://images.google.fr/imgres?imgurl=http://www.papillonnez.com/photos/v_305764031807.jpg&amp;imgrefurl=http://www.papillonnez.com/front_office_internet/selection_produits/produits.php?code_sous_famille=10&amp;code_univers=1&amp;h=118&amp;w=100&amp;sz=5&amp;tbnid=MT9BgMurAycJ:&amp;tbnh=82&amp;tbnw=69&amp;hl=fr&amp;start=26&amp;prev=/images?q=volvic+orange&amp;start=20&amp;svnum=10&amp;hl=fr&amp;lr=&amp;sa=N" TargetMode="External"/><Relationship Id="rId26" Type="http://schemas.openxmlformats.org/officeDocument/2006/relationships/image" Target="../media/image300.jpeg"/><Relationship Id="rId27" Type="http://schemas.openxmlformats.org/officeDocument/2006/relationships/oleObject" Target="../embeddings/oleObject14.bin"/><Relationship Id="rId28" Type="http://schemas.openxmlformats.org/officeDocument/2006/relationships/image" Target="../media/image287.png"/><Relationship Id="rId29" Type="http://schemas.openxmlformats.org/officeDocument/2006/relationships/oleObject" Target="../embeddings/oleObject15.bin"/><Relationship Id="rId1" Type="http://schemas.openxmlformats.org/officeDocument/2006/relationships/vmlDrawing" Target="../drawings/vmlDrawing8.vml"/><Relationship Id="rId2" Type="http://schemas.openxmlformats.org/officeDocument/2006/relationships/slideLayout" Target="../slideLayouts/slideLayout6.xml"/><Relationship Id="rId3" Type="http://schemas.openxmlformats.org/officeDocument/2006/relationships/hyperlink" Target="http://images.google.fr/imgres?imgurl=http://www.yopi.de/images/prod_pics/218/e/218114.jpg&amp;imgrefurl=http://www.yopi.de/erfahrungsbericht_196805__Volvic_Orange_der_erfrischende_Durstloescher_fuer_zu_Hause_und_sportliche_Aktivitaeten&amp;h=200&amp;w=200&amp;sz=6&amp;tbnid=wJ-eeq9Xx1UJ:&amp;tbnh=99&amp;tbnw=99&amp;hl=fr&amp;start=11&amp;prev=/images?q=volvic&amp;svnum=10&amp;hl=fr&amp;lr=&amp;sa=G" TargetMode="External"/><Relationship Id="rId4" Type="http://schemas.openxmlformats.org/officeDocument/2006/relationships/image" Target="../media/image290.jpeg"/><Relationship Id="rId5" Type="http://schemas.openxmlformats.org/officeDocument/2006/relationships/hyperlink" Target="http://images.google.fr/imgres?imgurl=http://media.telemarket.fr/imgprod/3EBCCB62E699034AE1000000AC110A15.jpg&amp;imgrefurl=http://www.telemarket.fr/dynV5/ref/35670/eau_minerale_plate_volvic_.shtml&amp;h=200&amp;w=200&amp;sz=20&amp;tbnid=hMMBq6phZuYJ:&amp;tbnh=99&amp;tbnw=99&amp;hl=fr&amp;start=5&amp;prev=/images?q=volvic+fontaine&amp;svnum=10&amp;hl=fr&amp;lr=" TargetMode="External"/><Relationship Id="rId30" Type="http://schemas.openxmlformats.org/officeDocument/2006/relationships/image" Target="../media/image288.png"/><Relationship Id="rId31" Type="http://schemas.openxmlformats.org/officeDocument/2006/relationships/oleObject" Target="../embeddings/oleObject16.bin"/><Relationship Id="rId32" Type="http://schemas.openxmlformats.org/officeDocument/2006/relationships/image" Target="../media/image289.png"/><Relationship Id="rId9" Type="http://schemas.openxmlformats.org/officeDocument/2006/relationships/hyperlink" Target="http://images.google.fr/imgres?imgurl=http://www.papillonnez.com/photos/v_305764030065.jpg&amp;imgrefurl=http://www.papillonnez.com/front_office_internet/selection_produits/produits.php?code_sous_famille=10&amp;code_univers=1&amp;h=160&amp;w=47&amp;sz=3&amp;tbnid=JOFycvaKZGwJ:&amp;tbnh=92&amp;tbnw=27&amp;hl=fr&amp;start=2&amp;prev=/images?q=volvic+pamplemousse&amp;svnum=10&amp;hl=fr&amp;lr=" TargetMode="External"/><Relationship Id="rId6" Type="http://schemas.openxmlformats.org/officeDocument/2006/relationships/image" Target="../media/image291.jpeg"/><Relationship Id="rId7" Type="http://schemas.openxmlformats.org/officeDocument/2006/relationships/hyperlink" Target="http://images.google.fr/imgres?imgurl=http://media.telemarket.fr/imgprod/3EBE15D9D85A0348E1000000AC110A15.jpg&amp;imgrefurl=http://www.telemarket.fr/dynV5/ref/35300/eau_minerale_plate_aromatisee_volvic_citron__citron_vert_.shtml&amp;h=200&amp;w=200&amp;sz=19&amp;tbnid=FqzT4kUhCr8J:&amp;tbnh=99&amp;tbnw=99&amp;hl=fr&amp;start=2&amp;prev=/images?q=volvic+citron&amp;svnum=10&amp;hl=fr&amp;lr=" TargetMode="External"/><Relationship Id="rId8" Type="http://schemas.openxmlformats.org/officeDocument/2006/relationships/image" Target="../media/image292.jpeg"/><Relationship Id="rId33" Type="http://schemas.openxmlformats.org/officeDocument/2006/relationships/image" Target="../media/image301.jpeg"/><Relationship Id="rId34" Type="http://schemas.openxmlformats.org/officeDocument/2006/relationships/image" Target="../media/image302.jpeg"/><Relationship Id="rId35" Type="http://schemas.openxmlformats.org/officeDocument/2006/relationships/image" Target="../media/image303.jpeg"/><Relationship Id="rId36" Type="http://schemas.openxmlformats.org/officeDocument/2006/relationships/image" Target="../media/image304.jpeg"/><Relationship Id="rId10" Type="http://schemas.openxmlformats.org/officeDocument/2006/relationships/image" Target="../media/image293.jpeg"/><Relationship Id="rId11" Type="http://schemas.openxmlformats.org/officeDocument/2006/relationships/hyperlink" Target="http://images.google.fr/imgres?imgurl=http://media.telemarket.fr/imgprod/3EB9FD4A613A0352E1000000AC110A15.jpg&amp;imgrefurl=http://www.telemarket.fr/dynV5/ref/30201/boisson_a_l_eau_minerale_plate_aromatisee_volvic_magique_fraise_.shtml&amp;h=200&amp;w=200&amp;sz=23&amp;tbnid=_X7gcpulYewJ:&amp;tbnh=99&amp;tbnw=99&amp;hl=fr&amp;start=2&amp;prev=/images?q=volvic+fraise&amp;svnum=10&amp;hl=fr&amp;lr=" TargetMode="External"/><Relationship Id="rId12" Type="http://schemas.openxmlformats.org/officeDocument/2006/relationships/image" Target="../media/image294.jpeg"/><Relationship Id="rId13" Type="http://schemas.openxmlformats.org/officeDocument/2006/relationships/oleObject" Target="../embeddings/oleObject13.bin"/><Relationship Id="rId14" Type="http://schemas.openxmlformats.org/officeDocument/2006/relationships/image" Target="../media/image286.png"/><Relationship Id="rId15" Type="http://schemas.openxmlformats.org/officeDocument/2006/relationships/hyperlink" Target="http://images.google.fr/imgres?imgurl=http://media.telemarket.fr/imgprod/3EB9FDB2613A0352E1000000AC110A15.jpg&amp;imgrefurl=http://www.telemarket.fr/dynV5/ref/30210/boisson_a_l_eau_minerale_plate_aromatisee_volvic_magique_peche/orange_.shtml&amp;h=200&amp;w=200&amp;sz=23&amp;tbnid=EQakwsrQ7aUJ:&amp;tbnh=99&amp;tbnw=99&amp;hl=fr&amp;start=1&amp;prev=/images?q=volvic+p%C3%AAche+orange&amp;svnum=10&amp;hl=fr&amp;lr=" TargetMode="External"/><Relationship Id="rId16" Type="http://schemas.openxmlformats.org/officeDocument/2006/relationships/image" Target="../media/image295.jpeg"/><Relationship Id="rId17" Type="http://schemas.openxmlformats.org/officeDocument/2006/relationships/hyperlink" Target="http://images.google.fr/imgres?imgurl=http://www.papillonnez.com/photos/v_305764030859.jpg&amp;imgrefurl=http://www.papillonnez.com/front_office_internet/selection_produits/produits.php?code_sous_famille=10&amp;code_univers=1&amp;h=112&amp;w=100&amp;sz=5&amp;tbnid=wEre2Ad9FwsJ:&amp;tbnh=81&amp;tbnw=72&amp;hl=fr&amp;start=6&amp;prev=/images?q=volvic+p%C3%AAche+orange&amp;svnum=10&amp;hl=fr&amp;lr=" TargetMode="External"/><Relationship Id="rId18" Type="http://schemas.openxmlformats.org/officeDocument/2006/relationships/image" Target="../media/image296.jpeg"/><Relationship Id="rId19" Type="http://schemas.openxmlformats.org/officeDocument/2006/relationships/hyperlink" Target="http://images.google.fr/imgres?imgurl=http://www.papillonnez.com/photos/v_305764032186.jpg&amp;imgrefurl=http://www.papillonnez.com/front_office_internet/selection_produits/produits.php?code_sous_famille=10&amp;code_univers=1&amp;h=114&amp;w=100&amp;sz=5&amp;tbnid=vz9oHte68x0J:&amp;tbnh=81&amp;tbnw=71&amp;hl=fr&amp;start=4&amp;prev=/images?q=volvic+cassis&amp;svnum=10&amp;hl=fr&amp;lr=" TargetMode="External"/></Relationships>
</file>

<file path=ppt/slides/_rels/slide68.xml.rels><?xml version="1.0" encoding="UTF-8" standalone="yes"?>
<Relationships xmlns="http://schemas.openxmlformats.org/package/2006/relationships"><Relationship Id="rId20" Type="http://schemas.openxmlformats.org/officeDocument/2006/relationships/hyperlink" Target="http://www.nivea.fr/subbrandintro.php?pid=11" TargetMode="External"/><Relationship Id="rId21" Type="http://schemas.openxmlformats.org/officeDocument/2006/relationships/image" Target="../media/image314.png"/><Relationship Id="rId22" Type="http://schemas.openxmlformats.org/officeDocument/2006/relationships/hyperlink" Target="http://www.nivea.fr/subbrandintro.php?pid=12" TargetMode="External"/><Relationship Id="rId23" Type="http://schemas.openxmlformats.org/officeDocument/2006/relationships/image" Target="../media/image315.png"/><Relationship Id="rId24" Type="http://schemas.openxmlformats.org/officeDocument/2006/relationships/hyperlink" Target="http://www.nivea.fr/subbrandintro.php?pid=13" TargetMode="External"/><Relationship Id="rId25" Type="http://schemas.openxmlformats.org/officeDocument/2006/relationships/image" Target="../media/image316.png"/><Relationship Id="rId26" Type="http://schemas.openxmlformats.org/officeDocument/2006/relationships/image" Target="../media/image317.png"/><Relationship Id="rId27" Type="http://schemas.openxmlformats.org/officeDocument/2006/relationships/image" Target="../media/image318.jpeg"/><Relationship Id="rId28" Type="http://schemas.openxmlformats.org/officeDocument/2006/relationships/image" Target="../media/image319.jpeg"/><Relationship Id="rId29" Type="http://schemas.openxmlformats.org/officeDocument/2006/relationships/image" Target="../media/image320.jpeg"/><Relationship Id="rId1" Type="http://schemas.openxmlformats.org/officeDocument/2006/relationships/slideLayout" Target="../slideLayouts/slideLayout6.xml"/><Relationship Id="rId2" Type="http://schemas.openxmlformats.org/officeDocument/2006/relationships/hyperlink" Target="http://www.nivea.fr/subbrandintro.php?pid=0" TargetMode="External"/><Relationship Id="rId3" Type="http://schemas.openxmlformats.org/officeDocument/2006/relationships/image" Target="../media/image305.png"/><Relationship Id="rId4" Type="http://schemas.openxmlformats.org/officeDocument/2006/relationships/hyperlink" Target="http://www.nivea.fr/subbrandintro.php?pid=1" TargetMode="External"/><Relationship Id="rId5" Type="http://schemas.openxmlformats.org/officeDocument/2006/relationships/image" Target="../media/image306.jpeg"/><Relationship Id="rId30" Type="http://schemas.openxmlformats.org/officeDocument/2006/relationships/image" Target="../media/image321.jpeg"/><Relationship Id="rId31" Type="http://schemas.openxmlformats.org/officeDocument/2006/relationships/image" Target="../media/image322.jpeg"/><Relationship Id="rId32" Type="http://schemas.openxmlformats.org/officeDocument/2006/relationships/image" Target="../media/image323.jpeg"/><Relationship Id="rId9" Type="http://schemas.openxmlformats.org/officeDocument/2006/relationships/image" Target="../media/image308.jpeg"/><Relationship Id="rId6" Type="http://schemas.openxmlformats.org/officeDocument/2006/relationships/hyperlink" Target="http://www.nivea.fr/subbrandintro.php?pid=2" TargetMode="External"/><Relationship Id="rId7" Type="http://schemas.openxmlformats.org/officeDocument/2006/relationships/image" Target="../media/image307.png"/><Relationship Id="rId8" Type="http://schemas.openxmlformats.org/officeDocument/2006/relationships/hyperlink" Target="http://www.nivea.fr/subbrandintro.php?pid=3" TargetMode="External"/><Relationship Id="rId33" Type="http://schemas.openxmlformats.org/officeDocument/2006/relationships/image" Target="../media/image324.jpeg"/><Relationship Id="rId34" Type="http://schemas.openxmlformats.org/officeDocument/2006/relationships/image" Target="../media/image325.jpeg"/><Relationship Id="rId35" Type="http://schemas.openxmlformats.org/officeDocument/2006/relationships/image" Target="../media/image326.jpeg"/><Relationship Id="rId36" Type="http://schemas.openxmlformats.org/officeDocument/2006/relationships/image" Target="../media/image327.jpeg"/><Relationship Id="rId10" Type="http://schemas.openxmlformats.org/officeDocument/2006/relationships/hyperlink" Target="http://www.nivea.fr/subbrandintro.php?pid=4" TargetMode="External"/><Relationship Id="rId11" Type="http://schemas.openxmlformats.org/officeDocument/2006/relationships/image" Target="../media/image309.png"/><Relationship Id="rId12" Type="http://schemas.openxmlformats.org/officeDocument/2006/relationships/hyperlink" Target="http://www.nivea.fr/subbrandintro.php?pid=5" TargetMode="External"/><Relationship Id="rId13" Type="http://schemas.openxmlformats.org/officeDocument/2006/relationships/image" Target="../media/image310.png"/><Relationship Id="rId14" Type="http://schemas.openxmlformats.org/officeDocument/2006/relationships/hyperlink" Target="http://www.nivea.fr/subbrandintro.php?pid=6" TargetMode="External"/><Relationship Id="rId15" Type="http://schemas.openxmlformats.org/officeDocument/2006/relationships/image" Target="../media/image311.png"/><Relationship Id="rId16" Type="http://schemas.openxmlformats.org/officeDocument/2006/relationships/hyperlink" Target="http://www.nivea.fr/subbrandintro.php?pid=7" TargetMode="External"/><Relationship Id="rId17" Type="http://schemas.openxmlformats.org/officeDocument/2006/relationships/image" Target="../media/image312.png"/><Relationship Id="rId18" Type="http://schemas.openxmlformats.org/officeDocument/2006/relationships/hyperlink" Target="http://www.nivea.fr/subbrandintro.php?pid=9" TargetMode="External"/><Relationship Id="rId19" Type="http://schemas.openxmlformats.org/officeDocument/2006/relationships/image" Target="../media/image313.png"/><Relationship Id="rId37" Type="http://schemas.openxmlformats.org/officeDocument/2006/relationships/image" Target="../media/image328.jpeg"/><Relationship Id="rId38" Type="http://schemas.openxmlformats.org/officeDocument/2006/relationships/image" Target="../media/image329.jpeg"/><Relationship Id="rId39" Type="http://schemas.openxmlformats.org/officeDocument/2006/relationships/image" Target="../media/image330.jpeg"/><Relationship Id="rId40" Type="http://schemas.openxmlformats.org/officeDocument/2006/relationships/image" Target="../media/image331.jpeg"/><Relationship Id="rId41" Type="http://schemas.openxmlformats.org/officeDocument/2006/relationships/image" Target="../media/image332.jpeg"/></Relationships>
</file>

<file path=ppt/slides/_rels/slide69.xml.rels><?xml version="1.0" encoding="UTF-8" standalone="yes"?>
<Relationships xmlns="http://schemas.openxmlformats.org/package/2006/relationships"><Relationship Id="rId11" Type="http://schemas.openxmlformats.org/officeDocument/2006/relationships/image" Target="../media/image337.jpeg"/><Relationship Id="rId12" Type="http://schemas.openxmlformats.org/officeDocument/2006/relationships/image" Target="../media/image338.png"/><Relationship Id="rId13" Type="http://schemas.openxmlformats.org/officeDocument/2006/relationships/hyperlink" Target="http://www.google.fr/imgres?imgurl=http://www.cargurus.com/images/2008/05/25/19/28/pic-20064.jpeg&amp;imgrefurl=http://www.cargurus.com/Cars/Pictures-c13089-2008-X-Type.html&amp;h=385&amp;w=540&amp;sz=20&amp;tbnid=J4kCFKj77t5iuM:&amp;tbnh=94&amp;tbnw=132&amp;prev=/images?q=jaguar+x+type&amp;hl=fr&amp;usg=__iBB2zvZebPHgQvo56fPslznZteE=&amp;ei=JxwFS7TFCZGs4QaCidS6Cw&amp;sa=X&amp;oi=image_result&amp;resnum=1&amp;ct=image&amp;ved=0CBAQ9QEwAA" TargetMode="External"/><Relationship Id="rId14" Type="http://schemas.openxmlformats.org/officeDocument/2006/relationships/image" Target="../media/image339.jpeg"/><Relationship Id="rId15" Type="http://schemas.openxmlformats.org/officeDocument/2006/relationships/image" Target="../media/image340.png"/><Relationship Id="rId16" Type="http://schemas.openxmlformats.org/officeDocument/2006/relationships/image" Target="../media/image341.png"/><Relationship Id="rId17" Type="http://schemas.openxmlformats.org/officeDocument/2006/relationships/image" Target="../media/image342.png"/><Relationship Id="rId1" Type="http://schemas.openxmlformats.org/officeDocument/2006/relationships/slideLayout" Target="../slideLayouts/slideLayout2.xml"/><Relationship Id="rId2" Type="http://schemas.openxmlformats.org/officeDocument/2006/relationships/hyperlink" Target="http://images.google.fr/imgres?imgurl=http://www.tucoo.com/logo_class/hotel_logo04/s/Formule_1_Hotel(1)s.png&amp;imgrefurl=http://www.tucoo.com/logo_class/hotel_logo04/index.htm&amp;h=158&amp;w=158&amp;sz=11&amp;hl=fr&amp;start=8&amp;tbnid=kcLS6jmTshTLrM:&amp;tbnh=97&amp;tbnw=97&amp;prev=/images?q=formule+1+hotel&amp;svnum=10&amp;hl=fr&amp;lr=&amp;sa=G" TargetMode="External"/><Relationship Id="rId3" Type="http://schemas.openxmlformats.org/officeDocument/2006/relationships/image" Target="../media/image333.jpeg"/><Relationship Id="rId4" Type="http://schemas.openxmlformats.org/officeDocument/2006/relationships/hyperlink" Target="http://images.google.fr/imgres?imgurl=http://www.epopland.de/images/cm/00536.jpg&amp;imgrefurl=http://www.epopland.de/cgi-bin/go?cmd=cmlist&amp;tpl=cm/list-byfolder-pure&amp;page=0&amp;pagelen=0&amp;folder=212&amp;h=262&amp;w=200&amp;sz=11&amp;hl=fr&amp;start=3&amp;tbnid=iFJ-INsd14z54M:&amp;tbnh=112&amp;tbnw=85&amp;prev=/images?q=ibis+hotel&amp;svnum=10&amp;hl=fr&amp;lr=" TargetMode="External"/><Relationship Id="rId5" Type="http://schemas.openxmlformats.org/officeDocument/2006/relationships/image" Target="../media/image334.jpeg"/><Relationship Id="rId6" Type="http://schemas.openxmlformats.org/officeDocument/2006/relationships/hyperlink" Target="http://images.google.fr/imgres?imgurl=http://www.bochum.de/novotel/novotel.jpg&amp;imgrefurl=http://www.bochum.de/novotel/&amp;h=141&amp;w=141&amp;sz=5&amp;hl=fr&amp;start=9&amp;tbnid=sF8KIbsiWPdaqM:&amp;tbnh=94&amp;tbnw=94&amp;prev=/images?q=novotel&amp;svnum=10&amp;hl=fr&amp;lr=" TargetMode="External"/><Relationship Id="rId7" Type="http://schemas.openxmlformats.org/officeDocument/2006/relationships/image" Target="../media/image335.jpeg"/><Relationship Id="rId8" Type="http://schemas.openxmlformats.org/officeDocument/2006/relationships/hyperlink" Target="http://images.google.fr/imgres?imgurl=http://www.uccife.org/reseau_CCIFE/membres/privileges/annonceur/images/im_sofitel/Sofitel.jpg&amp;imgrefurl=http://www.uccife.org/reseau_CCIFE/membres/privileges/annonceur/hotel_sofitel.htm&amp;h=163&amp;w=250&amp;sz=10&amp;hl=fr&amp;start=28&amp;tbnid=mp3z9O3Q27xcBM:&amp;tbnh=72&amp;tbnw=111&amp;prev=/images?q=sofitel&amp;start=20&amp;ndsp=20&amp;svnum=10&amp;hl=fr&amp;lr=&amp;sa=N" TargetMode="External"/><Relationship Id="rId9" Type="http://schemas.openxmlformats.org/officeDocument/2006/relationships/image" Target="../media/image336.jpeg"/><Relationship Id="rId10" Type="http://schemas.openxmlformats.org/officeDocument/2006/relationships/hyperlink" Target="http://images.google.fr/imgres?imgurl=http://www.justinwu.com/photos/others/jaquar.jpg&amp;imgrefurl=http://www.justinwu.com/photos/others/jaquar.html&amp;usg=__uIrdug1Xn3ZeU_UG5LI4ONp9if8=&amp;h=412&amp;w=640&amp;sz=168&amp;hl=fr&amp;start=2&amp;sig2=0Atxbo3in4aImadmdGgOxw&amp;um=1&amp;tbnid=VjF0rj4ZizeWsM:&amp;tbnh=88&amp;tbnw=137&amp;prev=/images?q=jaquar&amp;hl=fr&amp;sa=N&amp;um=1&amp;ei=1hoFS4ePN5L94AaptbHPCw" TargetMode="External"/></Relationships>
</file>

<file path=ppt/slides/_rels/slide7.xml.rels><?xml version="1.0" encoding="UTF-8" standalone="yes"?>
<Relationships xmlns="http://schemas.openxmlformats.org/package/2006/relationships"><Relationship Id="rId11" Type="http://schemas.openxmlformats.org/officeDocument/2006/relationships/hyperlink" Target="NULL" TargetMode="External"/><Relationship Id="rId12" Type="http://schemas.openxmlformats.org/officeDocument/2006/relationships/image" Target="../media/image27.jpeg"/><Relationship Id="rId13" Type="http://schemas.openxmlformats.org/officeDocument/2006/relationships/image" Target="../media/image28.png"/><Relationship Id="rId1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26.jpeg"/></Relationships>
</file>

<file path=ppt/slides/_rels/slide70.xml.rels><?xml version="1.0" encoding="UTF-8" standalone="yes"?>
<Relationships xmlns="http://schemas.openxmlformats.org/package/2006/relationships"><Relationship Id="rId3" Type="http://schemas.openxmlformats.org/officeDocument/2006/relationships/image" Target="../media/image344.jpeg"/><Relationship Id="rId4" Type="http://schemas.openxmlformats.org/officeDocument/2006/relationships/image" Target="../media/image345.jpeg"/><Relationship Id="rId5" Type="http://schemas.openxmlformats.org/officeDocument/2006/relationships/image" Target="../media/image346.jpeg"/><Relationship Id="rId6" Type="http://schemas.openxmlformats.org/officeDocument/2006/relationships/image" Target="../media/image347.png"/><Relationship Id="rId1" Type="http://schemas.openxmlformats.org/officeDocument/2006/relationships/slideLayout" Target="../slideLayouts/slideLayout2.xml"/><Relationship Id="rId2" Type="http://schemas.openxmlformats.org/officeDocument/2006/relationships/image" Target="../media/image343.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7.bin"/><Relationship Id="rId5" Type="http://schemas.openxmlformats.org/officeDocument/2006/relationships/image" Target="../media/image348.emf"/><Relationship Id="rId1" Type="http://schemas.openxmlformats.org/officeDocument/2006/relationships/vmlDrawing" Target="../drawings/vmlDrawing9.vml"/><Relationship Id="rId2"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49.jpeg"/><Relationship Id="rId4" Type="http://schemas.openxmlformats.org/officeDocument/2006/relationships/image" Target="../media/image350.jpeg"/><Relationship Id="rId5" Type="http://schemas.openxmlformats.org/officeDocument/2006/relationships/image" Target="../media/image351.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2.png"/></Relationships>
</file>

<file path=ppt/slides/_rels/slide78.xml.rels><?xml version="1.0" encoding="UTF-8" standalone="yes"?>
<Relationships xmlns="http://schemas.openxmlformats.org/package/2006/relationships"><Relationship Id="rId3" Type="http://schemas.openxmlformats.org/officeDocument/2006/relationships/hyperlink" Target="http://images.google.fr/imgres?imgurl=http://www.open24.gr/store_214/ftp/product/small_photo/010700003.jpg&amp;imgrefurl=http://www.open24.gr/store_214/content/_anylang/product/list.asp?cat=3160&amp;merchant_id=214&amp;parent=3123&amp;h=180&amp;w=148&amp;sz=22&amp;tbnid=12dz473FlyIJ:&amp;tbnh=96&amp;tbnw=78&amp;hl=fr&amp;start=3&amp;prev=/images?q=coca+cola+1,5&amp;svnum=10&amp;hl=fr&amp;lr=" TargetMode="External"/><Relationship Id="rId4" Type="http://schemas.openxmlformats.org/officeDocument/2006/relationships/image" Target="../media/image353.png"/><Relationship Id="rId5" Type="http://schemas.openxmlformats.org/officeDocument/2006/relationships/image" Target="../media/image35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slide" Target="slide87.xml"/><Relationship Id="rId4" Type="http://schemas.openxmlformats.org/officeDocument/2006/relationships/slide" Target="slide80.xml"/><Relationship Id="rId5" Type="http://schemas.openxmlformats.org/officeDocument/2006/relationships/slide" Target="slide99.xml"/><Relationship Id="rId6" Type="http://schemas.openxmlformats.org/officeDocument/2006/relationships/slide" Target="slide89.xml"/><Relationship Id="rId7" Type="http://schemas.openxmlformats.org/officeDocument/2006/relationships/slide" Target="slide91.xml"/><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18.bin"/><Relationship Id="rId5" Type="http://schemas.openxmlformats.org/officeDocument/2006/relationships/image" Target="../media/image355.wmf"/><Relationship Id="rId6" Type="http://schemas.openxmlformats.org/officeDocument/2006/relationships/hyperlink" Target="http://images.google.fr/imgres?imgurl=http://www.mediassoc.com/images/public_produits/renault_clio3.gif&amp;imgrefurl=http://www.mediassoc.com/public_vehicules.html&amp;h=210&amp;w=300&amp;sz=20&amp;tbnid=ZONMfMyaB2ngbM:&amp;tbnh=77&amp;tbnw=111&amp;hl=fr&amp;start=11&amp;prev=/images?q=clio+III&amp;svnum=10&amp;hl=fr&amp;lr=" TargetMode="External"/><Relationship Id="rId7" Type="http://schemas.openxmlformats.org/officeDocument/2006/relationships/image" Target="../media/image356.jpeg"/><Relationship Id="rId8" Type="http://schemas.openxmlformats.org/officeDocument/2006/relationships/hyperlink" Target="http://images.google.fr/imgres?imgurl=http://upload.wikimedia.org/wikipedia/commons/e/ef/ClioRS_2004.jpg&amp;imgrefurl=http://fr.wikipedia.org/wiki/Renault_Clio_RS&amp;h=220&amp;w=370&amp;sz=16&amp;tbnid=IpZICxIQ1g2tgM:&amp;tbnh=70&amp;tbnw=118&amp;hl=fr&amp;start=27&amp;prev=/images?q=clio+II&amp;start=20&amp;svnum=10&amp;hl=fr&amp;lr=&amp;sa=N" TargetMode="External"/><Relationship Id="rId9" Type="http://schemas.openxmlformats.org/officeDocument/2006/relationships/image" Target="../media/image357.jpe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8.xml.rels><?xml version="1.0" encoding="UTF-8" standalone="yes"?>
<Relationships xmlns="http://schemas.openxmlformats.org/package/2006/relationships"><Relationship Id="rId11" Type="http://schemas.openxmlformats.org/officeDocument/2006/relationships/hyperlink" Target="http://www.telemarket.fr/dynV5/catalogue/presentationProduits.shtml?codeProduit=42021&amp;type=1&amp;numero=624&amp;generateur=sous_famille&amp;code=021000005" TargetMode="External"/><Relationship Id="rId12" Type="http://schemas.openxmlformats.org/officeDocument/2006/relationships/image" Target="../media/image362.png"/><Relationship Id="rId13" Type="http://schemas.openxmlformats.org/officeDocument/2006/relationships/hyperlink" Target="http://www.telemarket.fr/dynV5/catalogue/presentationProduits.shtml?codeProduit=550094&amp;type=1&amp;numero=624&amp;generateur=sous_famille&amp;code=021000005" TargetMode="External"/><Relationship Id="rId14" Type="http://schemas.openxmlformats.org/officeDocument/2006/relationships/image" Target="../media/image363.jpe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www.telemarket.fr/dynV5/catalogue/presentationProduits.shtml?codeProduit=415855&amp;type=1&amp;numero=624&amp;generateur=sous_famille&amp;code=021000005" TargetMode="External"/><Relationship Id="rId4" Type="http://schemas.openxmlformats.org/officeDocument/2006/relationships/image" Target="../media/image358.png"/><Relationship Id="rId5" Type="http://schemas.openxmlformats.org/officeDocument/2006/relationships/hyperlink" Target="http://www.telemarket.fr/dynV5/catalogue/presentationProduits.shtml?codeProduit=42072&amp;type=1&amp;numero=624&amp;generateur=sous_famille&amp;code=021000005" TargetMode="External"/><Relationship Id="rId6" Type="http://schemas.openxmlformats.org/officeDocument/2006/relationships/image" Target="../media/image359.png"/><Relationship Id="rId7" Type="http://schemas.openxmlformats.org/officeDocument/2006/relationships/hyperlink" Target="http://www.telemarket.fr/dynV5/catalogue/presentationProduits.shtml?codeProduit=54615&amp;type=1&amp;numero=624&amp;generateur=sous_famille&amp;code=021000005" TargetMode="External"/><Relationship Id="rId8" Type="http://schemas.openxmlformats.org/officeDocument/2006/relationships/image" Target="../media/image360.png"/><Relationship Id="rId9" Type="http://schemas.openxmlformats.org/officeDocument/2006/relationships/hyperlink" Target="http://www.telemarket.fr/dynV5/catalogue/presentationProduits.shtml?codeProduit=42544&amp;type=1&amp;numero=624&amp;generateur=sous_famille&amp;code=021000005" TargetMode="External"/><Relationship Id="rId10" Type="http://schemas.openxmlformats.org/officeDocument/2006/relationships/image" Target="../media/image361.png"/></Relationships>
</file>

<file path=ppt/slides/_rels/slide89.xml.rels><?xml version="1.0" encoding="UTF-8" standalone="yes"?>
<Relationships xmlns="http://schemas.openxmlformats.org/package/2006/relationships"><Relationship Id="rId3" Type="http://schemas.openxmlformats.org/officeDocument/2006/relationships/image" Target="../media/image364.png"/><Relationship Id="rId4" Type="http://schemas.openxmlformats.org/officeDocument/2006/relationships/hyperlink" Target="http://images.google.fr/imgres?imgurl=http://www.platinumnet.ro/imprimante/s500.jpg&amp;imgrefurl=http://wiki.crao.net/index.php/BiblioTicMat%E9riel&amp;h=202&amp;w=200&amp;sz=8&amp;tbnid=93WQwVkEJVYY5M:&amp;tbnh=99&amp;tbnw=98&amp;hl=fr&amp;start=2&amp;prev=/images?q=imprimante&amp;svnum=10&amp;hl=fr&amp;lr=" TargetMode="External"/><Relationship Id="rId5" Type="http://schemas.openxmlformats.org/officeDocument/2006/relationships/image" Target="../media/image365.jpeg"/><Relationship Id="rId6" Type="http://schemas.openxmlformats.org/officeDocument/2006/relationships/hyperlink" Target="http://images.google.fr/imgres?imgurl=http://www.gillette.com/investors/annual_report/2000/fundamental_strengths/images/mach3_side.gif&amp;imgrefurl=http://www.eyeranian.net/personal/index.shtml&amp;h=340&amp;w=506&amp;sz=53&amp;tbnid=SmE9SB3ilkb_jM:&amp;tbnh=86&amp;tbnw=128&amp;hl=fr&amp;start=3&amp;prev=/images?q=mach+3&amp;svnum=10&amp;hl=fr&amp;lr=" TargetMode="External"/><Relationship Id="rId7" Type="http://schemas.openxmlformats.org/officeDocument/2006/relationships/image" Target="../media/image366.jpeg"/><Relationship Id="rId8" Type="http://schemas.openxmlformats.org/officeDocument/2006/relationships/slide" Target="slide118.xml"/><Relationship Id="rId9" Type="http://schemas.openxmlformats.org/officeDocument/2006/relationships/image" Target="../media/image367.jpeg"/><Relationship Id="rId10" Type="http://schemas.openxmlformats.org/officeDocument/2006/relationships/hyperlink" Target="http://images.google.fr/imgres?imgurl=http://www.geocities.com/nrpc04/a380-900.JPG&amp;imgrefurl=http://www.geocities.com/nrpc04/index23.html&amp;h=327&amp;w=500&amp;sz=40&amp;tbnid=_eh6G1T2FGvEbM:&amp;tbnh=83&amp;tbnw=127&amp;hl=fr&amp;start=25&amp;prev=/images?q=A380&amp;start=20&amp;svnum=10&amp;hl=fr&amp;lr=&amp;sa=N" TargetMode="External"/><Relationship Id="rId11" Type="http://schemas.openxmlformats.org/officeDocument/2006/relationships/image" Target="../media/image368.jpe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Document_Microsoft_Word_97_-_20041.doc"/><Relationship Id="rId5" Type="http://schemas.openxmlformats.org/officeDocument/2006/relationships/image" Target="../media/image369.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Document_Microsoft_Word_97_-_20042.doc"/><Relationship Id="rId5" Type="http://schemas.openxmlformats.org/officeDocument/2006/relationships/image" Target="../media/image370.emf"/><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Politique de produit</a:t>
            </a:r>
            <a:endParaRPr lang="fr-FR" sz="4000" dirty="0"/>
          </a:p>
        </p:txBody>
      </p:sp>
      <p:sp>
        <p:nvSpPr>
          <p:cNvPr id="3" name="Sous-titre 2"/>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6763682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p:cNvSpPr>
            <a:spLocks noGrp="1" noChangeArrowheads="1"/>
          </p:cNvSpPr>
          <p:nvPr>
            <p:ph type="title"/>
          </p:nvPr>
        </p:nvSpPr>
        <p:spPr/>
        <p:txBody>
          <a:bodyPr/>
          <a:lstStyle/>
          <a:p>
            <a:r>
              <a:rPr lang="fr-FR" altLang="fr-FR">
                <a:ea typeface="ＭＳ Ｐゴシック" charset="-128"/>
              </a:rPr>
              <a:t>Les fonctions du packaging</a:t>
            </a:r>
          </a:p>
        </p:txBody>
      </p:sp>
      <p:sp>
        <p:nvSpPr>
          <p:cNvPr id="26626" name="Rectangle 14"/>
          <p:cNvSpPr>
            <a:spLocks noChangeArrowheads="1"/>
          </p:cNvSpPr>
          <p:nvPr/>
        </p:nvSpPr>
        <p:spPr bwMode="auto">
          <a:xfrm>
            <a:off x="1828800" y="1524001"/>
            <a:ext cx="834548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buFontTx/>
              <a:buChar char="•"/>
            </a:pPr>
            <a:r>
              <a:rPr lang="fr-FR" altLang="fr-FR" sz="3000">
                <a:latin typeface="Arial" charset="0"/>
              </a:rPr>
              <a:t>Définition :</a:t>
            </a:r>
          </a:p>
          <a:p>
            <a:pPr>
              <a:spcBef>
                <a:spcPct val="20000"/>
              </a:spcBef>
            </a:pPr>
            <a:endParaRPr lang="fr-FR" altLang="fr-FR" sz="3000">
              <a:latin typeface="Arial" charset="0"/>
            </a:endParaRPr>
          </a:p>
          <a:p>
            <a:pPr lvl="1">
              <a:lnSpc>
                <a:spcPct val="110000"/>
              </a:lnSpc>
              <a:spcBef>
                <a:spcPct val="20000"/>
              </a:spcBef>
              <a:buFontTx/>
              <a:buChar char="–"/>
            </a:pPr>
            <a:r>
              <a:rPr lang="fr-FR" altLang="fr-FR">
                <a:latin typeface="Arial" charset="0"/>
              </a:rPr>
              <a:t>Le packaging est l</a:t>
            </a:r>
            <a:r>
              <a:rPr lang="ja-JP" altLang="fr-FR">
                <a:latin typeface="Arial" charset="0"/>
              </a:rPr>
              <a:t>’</a:t>
            </a:r>
            <a:r>
              <a:rPr lang="fr-FR" altLang="ja-JP">
                <a:latin typeface="Arial" charset="0"/>
              </a:rPr>
              <a:t>ensemble des éléments matériels, qui sans faire partie du produit lui-même, sont vendus avec lui en vue de permettre ou de faciliter son </a:t>
            </a:r>
            <a:r>
              <a:rPr lang="fr-FR" altLang="ja-JP" u="sng">
                <a:latin typeface="Arial" charset="0"/>
              </a:rPr>
              <a:t>positionnement</a:t>
            </a:r>
            <a:r>
              <a:rPr lang="fr-FR" altLang="ja-JP">
                <a:latin typeface="Arial" charset="0"/>
              </a:rPr>
              <a:t>, sa </a:t>
            </a:r>
            <a:r>
              <a:rPr lang="fr-FR" altLang="ja-JP" u="sng">
                <a:latin typeface="Arial" charset="0"/>
              </a:rPr>
              <a:t>protection</a:t>
            </a:r>
            <a:r>
              <a:rPr lang="fr-FR" altLang="ja-JP">
                <a:latin typeface="Arial" charset="0"/>
              </a:rPr>
              <a:t>, son </a:t>
            </a:r>
            <a:r>
              <a:rPr lang="fr-FR" altLang="ja-JP" u="sng">
                <a:latin typeface="Arial" charset="0"/>
              </a:rPr>
              <a:t>transport et</a:t>
            </a:r>
            <a:r>
              <a:rPr lang="fr-FR" altLang="ja-JP">
                <a:latin typeface="Arial" charset="0"/>
              </a:rPr>
              <a:t> son </a:t>
            </a:r>
            <a:r>
              <a:rPr lang="fr-FR" altLang="ja-JP" u="sng">
                <a:latin typeface="Arial" charset="0"/>
              </a:rPr>
              <a:t>stockage</a:t>
            </a:r>
            <a:r>
              <a:rPr lang="fr-FR" altLang="ja-JP">
                <a:latin typeface="Arial" charset="0"/>
              </a:rPr>
              <a:t>, sa </a:t>
            </a:r>
            <a:r>
              <a:rPr lang="fr-FR" altLang="ja-JP" u="sng">
                <a:latin typeface="Arial" charset="0"/>
              </a:rPr>
              <a:t>perception,</a:t>
            </a:r>
            <a:r>
              <a:rPr lang="fr-FR" altLang="ja-JP">
                <a:latin typeface="Arial" charset="0"/>
              </a:rPr>
              <a:t> son </a:t>
            </a:r>
            <a:r>
              <a:rPr lang="fr-FR" altLang="ja-JP" u="sng">
                <a:latin typeface="Arial" charset="0"/>
              </a:rPr>
              <a:t>identification</a:t>
            </a:r>
            <a:r>
              <a:rPr lang="fr-FR" altLang="ja-JP">
                <a:latin typeface="Arial" charset="0"/>
              </a:rPr>
              <a:t> ainsi que son </a:t>
            </a:r>
            <a:r>
              <a:rPr lang="fr-FR" altLang="ja-JP" u="sng">
                <a:latin typeface="Arial" charset="0"/>
              </a:rPr>
              <a:t>utilisation</a:t>
            </a:r>
            <a:r>
              <a:rPr lang="fr-FR" altLang="ja-JP">
                <a:latin typeface="Arial" charset="0"/>
              </a:rPr>
              <a:t> par les consommateurs.</a:t>
            </a:r>
          </a:p>
          <a:p>
            <a:pPr lvl="1">
              <a:lnSpc>
                <a:spcPct val="110000"/>
              </a:lnSpc>
              <a:spcBef>
                <a:spcPct val="20000"/>
              </a:spcBef>
            </a:pPr>
            <a:r>
              <a:rPr lang="fr-FR" altLang="fr-FR">
                <a:latin typeface="Arial" charset="0"/>
              </a:rPr>
              <a:t>								</a:t>
            </a:r>
            <a:r>
              <a:rPr lang="fr-FR" altLang="fr-FR" i="1">
                <a:latin typeface="Arial" charset="0"/>
              </a:rPr>
              <a:t>Kotler</a:t>
            </a:r>
          </a:p>
        </p:txBody>
      </p:sp>
    </p:spTree>
    <p:extLst>
      <p:ext uri="{BB962C8B-B14F-4D97-AF65-F5344CB8AC3E}">
        <p14:creationId xmlns:p14="http://schemas.microsoft.com/office/powerpoint/2010/main" val="8848254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1981200" y="274638"/>
            <a:ext cx="8229600" cy="628650"/>
          </a:xfrm>
          <a:ln/>
        </p:spPr>
        <p:txBody>
          <a:bodyPr>
            <a:normAutofit fontScale="90000"/>
          </a:bodyPr>
          <a:lstStyle/>
          <a:p>
            <a:r>
              <a:rPr lang="fr-FR" altLang="en-US"/>
              <a:t>Prix Psychologique : exemple</a:t>
            </a:r>
          </a:p>
        </p:txBody>
      </p:sp>
      <p:graphicFrame>
        <p:nvGraphicFramePr>
          <p:cNvPr id="361475" name="Object 3"/>
          <p:cNvGraphicFramePr>
            <a:graphicFrameLocks noChangeAspect="1"/>
          </p:cNvGraphicFramePr>
          <p:nvPr>
            <p:extLst/>
          </p:nvPr>
        </p:nvGraphicFramePr>
        <p:xfrm>
          <a:off x="3549650" y="2174789"/>
          <a:ext cx="8258956" cy="4683211"/>
        </p:xfrm>
        <a:graphic>
          <a:graphicData uri="http://schemas.openxmlformats.org/presentationml/2006/ole">
            <mc:AlternateContent xmlns:mc="http://schemas.openxmlformats.org/markup-compatibility/2006">
              <mc:Choice xmlns:v="urn:schemas-microsoft-com:vml" Requires="v">
                <p:oleObj spid="_x0000_s41987" name="Document" r:id="rId4" imgW="8853554" imgH="4508608" progId="Word.Document.8">
                  <p:embed/>
                </p:oleObj>
              </mc:Choice>
              <mc:Fallback>
                <p:oleObj name="Document" r:id="rId4" imgW="8853554" imgH="450860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50" y="2174789"/>
                        <a:ext cx="8258956" cy="4683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8092648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ln/>
        </p:spPr>
        <p:txBody>
          <a:bodyPr/>
          <a:lstStyle/>
          <a:p>
            <a:r>
              <a:rPr lang="fr-FR" altLang="en-US" sz="3200"/>
              <a:t>% théorique d'acheteurs potentiels en fonction du prix</a:t>
            </a:r>
          </a:p>
        </p:txBody>
      </p:sp>
      <p:sp>
        <p:nvSpPr>
          <p:cNvPr id="363523" name="Line 3"/>
          <p:cNvSpPr>
            <a:spLocks noChangeShapeType="1"/>
          </p:cNvSpPr>
          <p:nvPr/>
        </p:nvSpPr>
        <p:spPr bwMode="auto">
          <a:xfrm>
            <a:off x="5113638" y="1948249"/>
            <a:ext cx="0" cy="3124200"/>
          </a:xfrm>
          <a:prstGeom prst="line">
            <a:avLst/>
          </a:prstGeom>
          <a:noFill/>
          <a:ln w="9525">
            <a:solidFill>
              <a:schemeClr val="tx1"/>
            </a:solidFill>
            <a:round/>
            <a:headEnd type="triangle" w="med" len="med"/>
            <a:tailEnd/>
          </a:ln>
          <a:effectLst/>
        </p:spPr>
        <p:txBody>
          <a:bodyPr wrap="none" anchor="ctr"/>
          <a:lstStyle/>
          <a:p>
            <a:endParaRPr lang="fr-FR"/>
          </a:p>
        </p:txBody>
      </p:sp>
      <p:sp>
        <p:nvSpPr>
          <p:cNvPr id="363524" name="Line 4"/>
          <p:cNvSpPr>
            <a:spLocks noChangeShapeType="1"/>
          </p:cNvSpPr>
          <p:nvPr/>
        </p:nvSpPr>
        <p:spPr bwMode="auto">
          <a:xfrm>
            <a:off x="4961238" y="4843849"/>
            <a:ext cx="5638800" cy="0"/>
          </a:xfrm>
          <a:prstGeom prst="line">
            <a:avLst/>
          </a:prstGeom>
          <a:noFill/>
          <a:ln w="9525">
            <a:solidFill>
              <a:schemeClr val="tx1"/>
            </a:solidFill>
            <a:round/>
            <a:headEnd/>
            <a:tailEnd type="triangle" w="med" len="med"/>
          </a:ln>
          <a:effectLst/>
        </p:spPr>
        <p:txBody>
          <a:bodyPr wrap="none" anchor="ctr"/>
          <a:lstStyle/>
          <a:p>
            <a:endParaRPr lang="fr-FR"/>
          </a:p>
        </p:txBody>
      </p:sp>
      <p:sp>
        <p:nvSpPr>
          <p:cNvPr id="363525" name="Text Box 5"/>
          <p:cNvSpPr txBox="1">
            <a:spLocks noChangeArrowheads="1"/>
          </p:cNvSpPr>
          <p:nvPr/>
        </p:nvSpPr>
        <p:spPr bwMode="auto">
          <a:xfrm>
            <a:off x="3649963" y="2062549"/>
            <a:ext cx="1295400" cy="641350"/>
          </a:xfrm>
          <a:prstGeom prst="rect">
            <a:avLst/>
          </a:prstGeom>
          <a:noFill/>
          <a:ln w="9525">
            <a:noFill/>
            <a:miter lim="800000"/>
            <a:headEnd/>
            <a:tailEnd/>
          </a:ln>
          <a:effectLst/>
        </p:spPr>
        <p:txBody>
          <a:bodyPr wrap="none">
            <a:spAutoFit/>
          </a:bodyPr>
          <a:lstStyle/>
          <a:p>
            <a:pPr eaLnBrk="0" hangingPunct="0"/>
            <a:r>
              <a:rPr lang="fr-FR" altLang="en-US">
                <a:latin typeface="Times New Roman" pitchFamily="18" charset="0"/>
              </a:rPr>
              <a:t>% acheteurs</a:t>
            </a:r>
          </a:p>
          <a:p>
            <a:pPr eaLnBrk="0" hangingPunct="0"/>
            <a:r>
              <a:rPr lang="fr-FR" altLang="en-US">
                <a:latin typeface="Times New Roman" pitchFamily="18" charset="0"/>
              </a:rPr>
              <a:t>potentiels</a:t>
            </a:r>
          </a:p>
        </p:txBody>
      </p:sp>
      <p:sp>
        <p:nvSpPr>
          <p:cNvPr id="363526" name="Text Box 6"/>
          <p:cNvSpPr txBox="1">
            <a:spLocks noChangeArrowheads="1"/>
          </p:cNvSpPr>
          <p:nvPr/>
        </p:nvSpPr>
        <p:spPr bwMode="auto">
          <a:xfrm>
            <a:off x="9685638" y="4996250"/>
            <a:ext cx="552450" cy="366713"/>
          </a:xfrm>
          <a:prstGeom prst="rect">
            <a:avLst/>
          </a:prstGeom>
          <a:noFill/>
          <a:ln w="9525">
            <a:noFill/>
            <a:miter lim="800000"/>
            <a:headEnd/>
            <a:tailEnd/>
          </a:ln>
          <a:effectLst/>
        </p:spPr>
        <p:txBody>
          <a:bodyPr wrap="none">
            <a:spAutoFit/>
          </a:bodyPr>
          <a:lstStyle/>
          <a:p>
            <a:pPr eaLnBrk="0" hangingPunct="0"/>
            <a:r>
              <a:rPr lang="fr-FR" altLang="en-US">
                <a:latin typeface="Times New Roman" pitchFamily="18" charset="0"/>
              </a:rPr>
              <a:t>prix</a:t>
            </a:r>
          </a:p>
        </p:txBody>
      </p:sp>
      <p:sp>
        <p:nvSpPr>
          <p:cNvPr id="363527" name="Freeform 7"/>
          <p:cNvSpPr>
            <a:spLocks/>
          </p:cNvSpPr>
          <p:nvPr/>
        </p:nvSpPr>
        <p:spPr bwMode="auto">
          <a:xfrm>
            <a:off x="5113638" y="2773749"/>
            <a:ext cx="5105400" cy="2159000"/>
          </a:xfrm>
          <a:custGeom>
            <a:avLst/>
            <a:gdLst/>
            <a:ahLst/>
            <a:cxnLst>
              <a:cxn ang="0">
                <a:pos x="0" y="1304"/>
              </a:cxn>
              <a:cxn ang="0">
                <a:pos x="528" y="1160"/>
              </a:cxn>
              <a:cxn ang="0">
                <a:pos x="960" y="104"/>
              </a:cxn>
              <a:cxn ang="0">
                <a:pos x="1536" y="536"/>
              </a:cxn>
              <a:cxn ang="0">
                <a:pos x="2544" y="1112"/>
              </a:cxn>
              <a:cxn ang="0">
                <a:pos x="3216" y="1304"/>
              </a:cxn>
            </a:cxnLst>
            <a:rect l="0" t="0" r="r" b="b"/>
            <a:pathLst>
              <a:path w="3216" h="1360">
                <a:moveTo>
                  <a:pt x="0" y="1304"/>
                </a:moveTo>
                <a:cubicBezTo>
                  <a:pt x="184" y="1332"/>
                  <a:pt x="368" y="1360"/>
                  <a:pt x="528" y="1160"/>
                </a:cubicBezTo>
                <a:cubicBezTo>
                  <a:pt x="688" y="960"/>
                  <a:pt x="792" y="208"/>
                  <a:pt x="960" y="104"/>
                </a:cubicBezTo>
                <a:cubicBezTo>
                  <a:pt x="1128" y="0"/>
                  <a:pt x="1272" y="368"/>
                  <a:pt x="1536" y="536"/>
                </a:cubicBezTo>
                <a:cubicBezTo>
                  <a:pt x="1800" y="704"/>
                  <a:pt x="2264" y="984"/>
                  <a:pt x="2544" y="1112"/>
                </a:cubicBezTo>
                <a:cubicBezTo>
                  <a:pt x="2824" y="1240"/>
                  <a:pt x="3104" y="1272"/>
                  <a:pt x="3216" y="1304"/>
                </a:cubicBezTo>
              </a:path>
            </a:pathLst>
          </a:custGeom>
          <a:solidFill>
            <a:schemeClr val="accent1"/>
          </a:solidFill>
          <a:ln w="57150" cmpd="sng">
            <a:solidFill>
              <a:schemeClr val="folHlink"/>
            </a:solidFill>
            <a:round/>
            <a:headEnd/>
            <a:tailEnd/>
          </a:ln>
          <a:effectLst/>
        </p:spPr>
        <p:txBody>
          <a:bodyPr wrap="none" anchor="ctr"/>
          <a:lstStyle/>
          <a:p>
            <a:endParaRPr lang="fr-FR"/>
          </a:p>
        </p:txBody>
      </p:sp>
    </p:spTree>
    <p:extLst>
      <p:ext uri="{BB962C8B-B14F-4D97-AF65-F5344CB8AC3E}">
        <p14:creationId xmlns:p14="http://schemas.microsoft.com/office/powerpoint/2010/main" val="18788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3527"/>
                                        </p:tgtEl>
                                        <p:attrNameLst>
                                          <p:attrName>style.visibility</p:attrName>
                                        </p:attrNameLst>
                                      </p:cBhvr>
                                      <p:to>
                                        <p:strVal val="visible"/>
                                      </p:to>
                                    </p:set>
                                    <p:animEffect transition="in" filter="wipe(left)">
                                      <p:cBhvr>
                                        <p:cTn id="7" dur="500"/>
                                        <p:tgtEl>
                                          <p:spTgt spid="363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558758" y="3093243"/>
            <a:ext cx="2468647" cy="1143000"/>
          </a:xfrm>
          <a:ln/>
        </p:spPr>
        <p:txBody>
          <a:bodyPr>
            <a:normAutofit fontScale="90000"/>
          </a:bodyPr>
          <a:lstStyle/>
          <a:p>
            <a:r>
              <a:rPr lang="fr-FR" altLang="en-US" sz="3200"/>
              <a:t>Modifications temporaires d</a:t>
            </a:r>
            <a:r>
              <a:rPr lang="en-US" altLang="en-US" sz="3200" dirty="0"/>
              <a:t>u prix</a:t>
            </a:r>
            <a:endParaRPr lang="fr-FR" altLang="en-US" sz="3200" dirty="0"/>
          </a:p>
        </p:txBody>
      </p:sp>
      <p:sp>
        <p:nvSpPr>
          <p:cNvPr id="367619" name="Rectangle 3"/>
          <p:cNvSpPr>
            <a:spLocks noGrp="1" noChangeArrowheads="1"/>
          </p:cNvSpPr>
          <p:nvPr>
            <p:ph type="body" sz="half" idx="1"/>
          </p:nvPr>
        </p:nvSpPr>
        <p:spPr>
          <a:xfrm>
            <a:off x="3618470" y="914400"/>
            <a:ext cx="8281988" cy="5291137"/>
          </a:xfrm>
          <a:ln/>
        </p:spPr>
        <p:txBody>
          <a:bodyPr>
            <a:normAutofit lnSpcReduction="10000"/>
          </a:bodyPr>
          <a:lstStyle/>
          <a:p>
            <a:r>
              <a:rPr lang="fr-BE" sz="2600"/>
              <a:t>Remises et rabais </a:t>
            </a:r>
          </a:p>
          <a:p>
            <a:pPr lvl="1"/>
            <a:r>
              <a:rPr lang="fr-BE" sz="2100" dirty="0"/>
              <a:t>Escompte pour paiement comptant</a:t>
            </a:r>
          </a:p>
          <a:p>
            <a:pPr lvl="1"/>
            <a:r>
              <a:rPr lang="fr-BE" sz="2100" dirty="0"/>
              <a:t>Remises pour quantité, reprises</a:t>
            </a:r>
          </a:p>
          <a:p>
            <a:pPr lvl="1"/>
            <a:r>
              <a:rPr lang="fr-BE" sz="2100" dirty="0"/>
              <a:t>Rabais saisonnier et soldes</a:t>
            </a:r>
          </a:p>
          <a:p>
            <a:endParaRPr lang="fr-FR" altLang="en-US" sz="400" dirty="0"/>
          </a:p>
          <a:p>
            <a:r>
              <a:rPr lang="fr-FR" altLang="en-US" sz="2400" dirty="0"/>
              <a:t>Pr</a:t>
            </a:r>
            <a:r>
              <a:rPr lang="en-US" altLang="en-US" sz="2400" dirty="0" err="1"/>
              <a:t>omotions</a:t>
            </a:r>
            <a:endParaRPr lang="fr-FR" altLang="en-US" sz="2400" dirty="0"/>
          </a:p>
          <a:p>
            <a:pPr lvl="1"/>
            <a:r>
              <a:rPr lang="fr-FR" altLang="en-US" sz="2000" dirty="0"/>
              <a:t>Offrir plus pour le même prix</a:t>
            </a:r>
          </a:p>
          <a:p>
            <a:pPr lvl="1"/>
            <a:r>
              <a:rPr lang="fr-FR" altLang="en-US" sz="2000" dirty="0"/>
              <a:t>Demander moins pour le même produit</a:t>
            </a:r>
          </a:p>
          <a:p>
            <a:pPr lvl="1"/>
            <a:endParaRPr lang="fr-FR" altLang="en-US" sz="400" dirty="0"/>
          </a:p>
          <a:p>
            <a:r>
              <a:rPr lang="fr-FR" altLang="en-US" sz="1800" dirty="0"/>
              <a:t>Conséquences des modifications temporaires</a:t>
            </a:r>
          </a:p>
          <a:p>
            <a:pPr lvl="1"/>
            <a:r>
              <a:rPr lang="fr-FR" altLang="en-US" dirty="0"/>
              <a:t>Effet positif massif sur les ventes à CT</a:t>
            </a:r>
          </a:p>
          <a:p>
            <a:pPr lvl="1"/>
            <a:r>
              <a:rPr lang="fr-FR" altLang="en-US" dirty="0"/>
              <a:t>Possibilité d'effets secondaires négatifs</a:t>
            </a:r>
          </a:p>
          <a:p>
            <a:pPr lvl="2"/>
            <a:r>
              <a:rPr lang="fr-FR" altLang="en-US" sz="1800" dirty="0"/>
              <a:t>Anticipation et report d'achat</a:t>
            </a:r>
          </a:p>
          <a:p>
            <a:pPr lvl="2"/>
            <a:r>
              <a:rPr lang="fr-FR" altLang="en-US" sz="1800" dirty="0"/>
              <a:t>Baisse du prix de référence</a:t>
            </a:r>
          </a:p>
          <a:p>
            <a:pPr lvl="2"/>
            <a:r>
              <a:rPr lang="fr-FR" altLang="en-US" sz="1800" dirty="0"/>
              <a:t>Dégradation de l'image de marque</a:t>
            </a:r>
          </a:p>
          <a:p>
            <a:pPr lvl="2"/>
            <a:r>
              <a:rPr lang="fr-FR" altLang="en-US" sz="1800" dirty="0"/>
              <a:t>Diminution de la fidélité</a:t>
            </a:r>
          </a:p>
        </p:txBody>
      </p:sp>
      <p:pic>
        <p:nvPicPr>
          <p:cNvPr id="367620" name="Picture 4" descr="solden"/>
          <p:cNvPicPr>
            <a:picLocks noGrp="1" noChangeAspect="1" noChangeArrowheads="1"/>
          </p:cNvPicPr>
          <p:nvPr>
            <p:ph sz="half" idx="2"/>
          </p:nvPr>
        </p:nvPicPr>
        <p:blipFill>
          <a:blip r:embed="rId3" cstate="print"/>
          <a:srcRect/>
          <a:stretch>
            <a:fillRect/>
          </a:stretch>
        </p:blipFill>
        <p:spPr>
          <a:xfrm>
            <a:off x="9072949" y="1058069"/>
            <a:ext cx="1714500" cy="1143000"/>
          </a:xfrm>
          <a:noFill/>
          <a:ln/>
        </p:spPr>
      </p:pic>
      <p:pic>
        <p:nvPicPr>
          <p:cNvPr id="367621" name="Picture 5" descr="a1"/>
          <p:cNvPicPr>
            <a:picLocks noChangeAspect="1" noChangeArrowheads="1"/>
          </p:cNvPicPr>
          <p:nvPr/>
        </p:nvPicPr>
        <p:blipFill>
          <a:blip r:embed="rId4" cstate="print"/>
          <a:srcRect/>
          <a:stretch>
            <a:fillRect/>
          </a:stretch>
        </p:blipFill>
        <p:spPr bwMode="auto">
          <a:xfrm>
            <a:off x="8725200" y="2626518"/>
            <a:ext cx="1706562" cy="933450"/>
          </a:xfrm>
          <a:prstGeom prst="rect">
            <a:avLst/>
          </a:prstGeom>
          <a:noFill/>
        </p:spPr>
      </p:pic>
      <p:pic>
        <p:nvPicPr>
          <p:cNvPr id="367622" name="Picture 6" descr="a1"/>
          <p:cNvPicPr>
            <a:picLocks noChangeAspect="1" noChangeArrowheads="1"/>
          </p:cNvPicPr>
          <p:nvPr/>
        </p:nvPicPr>
        <p:blipFill>
          <a:blip r:embed="rId5" cstate="print"/>
          <a:srcRect/>
          <a:stretch>
            <a:fillRect/>
          </a:stretch>
        </p:blipFill>
        <p:spPr bwMode="auto">
          <a:xfrm>
            <a:off x="10527787" y="3311655"/>
            <a:ext cx="1508125" cy="1508125"/>
          </a:xfrm>
          <a:prstGeom prst="rect">
            <a:avLst/>
          </a:prstGeom>
          <a:noFill/>
        </p:spPr>
      </p:pic>
    </p:spTree>
    <p:extLst>
      <p:ext uri="{BB962C8B-B14F-4D97-AF65-F5344CB8AC3E}">
        <p14:creationId xmlns:p14="http://schemas.microsoft.com/office/powerpoint/2010/main" val="5850046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389910" y="-253922"/>
            <a:ext cx="10058400" cy="1609344"/>
          </a:xfrm>
          <a:ln/>
        </p:spPr>
        <p:txBody>
          <a:bodyPr/>
          <a:lstStyle/>
          <a:p>
            <a:r>
              <a:rPr lang="fr-FR" altLang="en-US" sz="3200"/>
              <a:t>Modifications permanentes à la baisse</a:t>
            </a:r>
          </a:p>
        </p:txBody>
      </p:sp>
      <p:sp>
        <p:nvSpPr>
          <p:cNvPr id="371715" name="Rectangle 3"/>
          <p:cNvSpPr>
            <a:spLocks noGrp="1" noChangeArrowheads="1"/>
          </p:cNvSpPr>
          <p:nvPr>
            <p:ph idx="1"/>
          </p:nvPr>
        </p:nvSpPr>
        <p:spPr>
          <a:xfrm>
            <a:off x="3847071" y="889984"/>
            <a:ext cx="8229600" cy="5068888"/>
          </a:xfrm>
          <a:ln/>
        </p:spPr>
        <p:txBody>
          <a:bodyPr/>
          <a:lstStyle/>
          <a:p>
            <a:r>
              <a:rPr lang="fr-FR" altLang="en-US"/>
              <a:t>Causes</a:t>
            </a:r>
          </a:p>
          <a:p>
            <a:pPr lvl="1"/>
            <a:r>
              <a:rPr lang="fr-FR" altLang="en-US" dirty="0"/>
              <a:t>répercuter une baisse des prix des composants</a:t>
            </a:r>
          </a:p>
          <a:p>
            <a:pPr lvl="1"/>
            <a:r>
              <a:rPr lang="fr-FR" altLang="en-US" dirty="0"/>
              <a:t>utiliser une capacité de production excédentaire</a:t>
            </a:r>
          </a:p>
          <a:p>
            <a:pPr lvl="1"/>
            <a:r>
              <a:rPr lang="fr-FR" altLang="en-US" dirty="0"/>
              <a:t>gagner des parts de marché</a:t>
            </a:r>
          </a:p>
          <a:p>
            <a:pPr lvl="1"/>
            <a:r>
              <a:rPr lang="fr-FR" altLang="en-US" dirty="0"/>
              <a:t>enrayer une baisse des ventes</a:t>
            </a:r>
          </a:p>
          <a:p>
            <a:pPr lvl="1"/>
            <a:r>
              <a:rPr lang="fr-FR" altLang="en-US" dirty="0"/>
              <a:t>répondre à un concurrent</a:t>
            </a:r>
          </a:p>
          <a:p>
            <a:r>
              <a:rPr lang="fr-FR" altLang="en-US" dirty="0"/>
              <a:t>Conséquences</a:t>
            </a:r>
          </a:p>
          <a:p>
            <a:pPr lvl="1"/>
            <a:r>
              <a:rPr lang="fr-FR" altLang="en-US" dirty="0"/>
              <a:t>à CT, hausse des ventes</a:t>
            </a:r>
          </a:p>
          <a:p>
            <a:pPr lvl="1"/>
            <a:r>
              <a:rPr lang="fr-FR" altLang="en-US" dirty="0"/>
              <a:t>baisse considérable de la marge</a:t>
            </a:r>
          </a:p>
          <a:p>
            <a:pPr lvl="1"/>
            <a:r>
              <a:rPr lang="fr-FR" altLang="en-US" dirty="0"/>
              <a:t>dégradation de l'image de marque</a:t>
            </a:r>
          </a:p>
          <a:p>
            <a:pPr lvl="1"/>
            <a:r>
              <a:rPr lang="fr-FR" altLang="en-US" dirty="0"/>
              <a:t>guerre des prix</a:t>
            </a:r>
          </a:p>
        </p:txBody>
      </p:sp>
    </p:spTree>
    <p:extLst>
      <p:ext uri="{BB962C8B-B14F-4D97-AF65-F5344CB8AC3E}">
        <p14:creationId xmlns:p14="http://schemas.microsoft.com/office/powerpoint/2010/main" val="4902676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243039" y="0"/>
            <a:ext cx="6919761" cy="1143000"/>
          </a:xfrm>
          <a:ln/>
        </p:spPr>
        <p:txBody>
          <a:bodyPr>
            <a:normAutofit/>
          </a:bodyPr>
          <a:lstStyle/>
          <a:p>
            <a:r>
              <a:rPr lang="fr-FR" altLang="en-US" sz="3200"/>
              <a:t>Modifications permanentes à la hausse</a:t>
            </a:r>
          </a:p>
        </p:txBody>
      </p:sp>
      <p:sp>
        <p:nvSpPr>
          <p:cNvPr id="373763" name="Rectangle 3"/>
          <p:cNvSpPr>
            <a:spLocks noGrp="1" noChangeArrowheads="1"/>
          </p:cNvSpPr>
          <p:nvPr>
            <p:ph idx="1"/>
          </p:nvPr>
        </p:nvSpPr>
        <p:spPr>
          <a:xfrm>
            <a:off x="3053556" y="1143000"/>
            <a:ext cx="8218487" cy="5329238"/>
          </a:xfrm>
          <a:ln/>
        </p:spPr>
        <p:txBody>
          <a:bodyPr/>
          <a:lstStyle/>
          <a:p>
            <a:r>
              <a:rPr lang="fr-FR" altLang="en-US" dirty="0"/>
              <a:t>Causes</a:t>
            </a:r>
          </a:p>
          <a:p>
            <a:pPr lvl="1"/>
            <a:r>
              <a:rPr lang="fr-FR" altLang="en-US" dirty="0"/>
              <a:t>répercuter l'augmentation des coûts</a:t>
            </a:r>
          </a:p>
          <a:p>
            <a:pPr lvl="1"/>
            <a:r>
              <a:rPr lang="fr-FR" altLang="en-US" dirty="0"/>
              <a:t>répondre à une demande forte</a:t>
            </a:r>
          </a:p>
          <a:p>
            <a:pPr lvl="1"/>
            <a:r>
              <a:rPr lang="fr-FR" altLang="en-US" dirty="0"/>
              <a:t>résoudre un problème de rentabilité</a:t>
            </a:r>
          </a:p>
          <a:p>
            <a:r>
              <a:rPr lang="fr-FR" altLang="en-US" dirty="0"/>
              <a:t>Mise en œuvre</a:t>
            </a:r>
          </a:p>
          <a:p>
            <a:pPr lvl="1"/>
            <a:r>
              <a:rPr lang="fr-FR" altLang="en-US" dirty="0"/>
              <a:t>hausse du prix catalogue ou baisse des remises</a:t>
            </a:r>
          </a:p>
          <a:p>
            <a:pPr lvl="1"/>
            <a:r>
              <a:rPr lang="fr-FR" altLang="en-US" dirty="0"/>
              <a:t>vendre une quantité plus faible pour le même prix</a:t>
            </a:r>
          </a:p>
          <a:p>
            <a:pPr lvl="1"/>
            <a:r>
              <a:rPr lang="fr-FR" altLang="en-US" dirty="0"/>
              <a:t>proposer séparément des produits vendus ensemble</a:t>
            </a:r>
          </a:p>
          <a:p>
            <a:r>
              <a:rPr lang="fr-FR" altLang="en-US" dirty="0"/>
              <a:t>Conséquences</a:t>
            </a:r>
          </a:p>
          <a:p>
            <a:pPr lvl="1"/>
            <a:r>
              <a:rPr lang="fr-FR" altLang="en-US" dirty="0"/>
              <a:t>à CT, une baisse des ventes</a:t>
            </a:r>
          </a:p>
          <a:p>
            <a:pPr lvl="1"/>
            <a:r>
              <a:rPr lang="fr-FR" altLang="en-US" dirty="0"/>
              <a:t>à MT, réaction des concurrents; à LT, nouveaux arrivants</a:t>
            </a:r>
          </a:p>
        </p:txBody>
      </p:sp>
    </p:spTree>
    <p:extLst>
      <p:ext uri="{BB962C8B-B14F-4D97-AF65-F5344CB8AC3E}">
        <p14:creationId xmlns:p14="http://schemas.microsoft.com/office/powerpoint/2010/main" val="77298139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418368" y="0"/>
            <a:ext cx="8229600" cy="1143000"/>
          </a:xfrm>
          <a:ln/>
        </p:spPr>
        <p:txBody>
          <a:bodyPr/>
          <a:lstStyle/>
          <a:p>
            <a:r>
              <a:rPr lang="fr-FR" altLang="en-US"/>
              <a:t>Prix et publicité</a:t>
            </a:r>
          </a:p>
        </p:txBody>
      </p:sp>
      <p:sp>
        <p:nvSpPr>
          <p:cNvPr id="375811" name="Rectangle 3"/>
          <p:cNvSpPr>
            <a:spLocks noGrp="1" noChangeArrowheads="1"/>
          </p:cNvSpPr>
          <p:nvPr>
            <p:ph type="body" sz="half" idx="1"/>
          </p:nvPr>
        </p:nvSpPr>
        <p:spPr>
          <a:xfrm>
            <a:off x="3602037" y="1227931"/>
            <a:ext cx="8156575" cy="4665663"/>
          </a:xfrm>
          <a:ln/>
        </p:spPr>
        <p:txBody>
          <a:bodyPr>
            <a:normAutofit lnSpcReduction="10000"/>
          </a:bodyPr>
          <a:lstStyle/>
          <a:p>
            <a:pPr>
              <a:lnSpc>
                <a:spcPct val="90000"/>
              </a:lnSpc>
            </a:pPr>
            <a:r>
              <a:rPr lang="fr-FR" altLang="en-US" sz="2400" dirty="0"/>
              <a:t>La paradoxe </a:t>
            </a:r>
            <a:r>
              <a:rPr lang="en-US" altLang="en-US" sz="2400" dirty="0"/>
              <a:t>de la communication sur le prix.</a:t>
            </a:r>
            <a:endParaRPr lang="fr-FR" altLang="en-US" sz="2400" dirty="0"/>
          </a:p>
          <a:p>
            <a:pPr lvl="1">
              <a:lnSpc>
                <a:spcPct val="90000"/>
              </a:lnSpc>
            </a:pPr>
            <a:r>
              <a:rPr lang="fr-FR" altLang="en-US" sz="2000" dirty="0"/>
              <a:t>Communiquer sur </a:t>
            </a:r>
            <a:r>
              <a:rPr lang="en-US" altLang="en-US" sz="2000" dirty="0" err="1"/>
              <a:t>ses</a:t>
            </a:r>
            <a:r>
              <a:rPr lang="en-US" altLang="en-US" sz="2000" dirty="0"/>
              <a:t> prix bas.</a:t>
            </a:r>
          </a:p>
          <a:p>
            <a:pPr lvl="1">
              <a:lnSpc>
                <a:spcPct val="90000"/>
              </a:lnSpc>
            </a:pPr>
            <a:r>
              <a:rPr lang="en-US" altLang="en-US" sz="2000" dirty="0"/>
              <a:t>Justifier </a:t>
            </a:r>
            <a:r>
              <a:rPr lang="en-US" altLang="en-US" sz="2000" dirty="0" err="1"/>
              <a:t>ses</a:t>
            </a:r>
            <a:r>
              <a:rPr lang="en-US" altLang="en-US" sz="2000" dirty="0"/>
              <a:t> prix </a:t>
            </a:r>
            <a:r>
              <a:rPr lang="en-US" altLang="en-US" sz="2000" dirty="0" err="1"/>
              <a:t>élevés</a:t>
            </a:r>
            <a:r>
              <a:rPr lang="en-US" altLang="en-US" sz="2000" dirty="0"/>
              <a:t>.</a:t>
            </a:r>
          </a:p>
          <a:p>
            <a:pPr lvl="1">
              <a:lnSpc>
                <a:spcPct val="90000"/>
              </a:lnSpc>
              <a:buFontTx/>
              <a:buNone/>
            </a:pPr>
            <a:endParaRPr lang="fr-FR" altLang="en-US" sz="2000" dirty="0"/>
          </a:p>
          <a:p>
            <a:pPr lvl="1">
              <a:lnSpc>
                <a:spcPct val="90000"/>
              </a:lnSpc>
              <a:buFontTx/>
              <a:buNone/>
            </a:pPr>
            <a:endParaRPr lang="fr-FR" altLang="en-US" sz="2000" dirty="0"/>
          </a:p>
          <a:p>
            <a:pPr lvl="1">
              <a:lnSpc>
                <a:spcPct val="90000"/>
              </a:lnSpc>
              <a:buFontTx/>
              <a:buNone/>
            </a:pPr>
            <a:endParaRPr lang="fr-FR" altLang="en-US" sz="2000" dirty="0"/>
          </a:p>
          <a:p>
            <a:pPr>
              <a:lnSpc>
                <a:spcPct val="90000"/>
              </a:lnSpc>
            </a:pPr>
            <a:endParaRPr lang="fr-FR" altLang="en-US" sz="2400" dirty="0"/>
          </a:p>
          <a:p>
            <a:pPr>
              <a:lnSpc>
                <a:spcPct val="90000"/>
              </a:lnSpc>
            </a:pPr>
            <a:r>
              <a:rPr lang="fr-FR" altLang="en-US" sz="2400" dirty="0"/>
              <a:t>La publicité </a:t>
            </a:r>
            <a:r>
              <a:rPr lang="fr-FR" altLang="en-US" sz="2400" dirty="0">
                <a:hlinkClick r:id="" action="ppaction://noaction"/>
              </a:rPr>
              <a:t>comparative</a:t>
            </a:r>
            <a:endParaRPr lang="fr-FR" altLang="en-US" sz="2400" dirty="0"/>
          </a:p>
          <a:p>
            <a:pPr lvl="1">
              <a:lnSpc>
                <a:spcPct val="90000"/>
              </a:lnSpc>
            </a:pPr>
            <a:r>
              <a:rPr lang="fr-FR" altLang="en-US" sz="2000" dirty="0"/>
              <a:t>Autorisée sous contrainte depuis 1992.</a:t>
            </a:r>
          </a:p>
          <a:p>
            <a:pPr lvl="1">
              <a:lnSpc>
                <a:spcPct val="90000"/>
              </a:lnSpc>
            </a:pPr>
            <a:r>
              <a:rPr lang="fr-FR" altLang="en-US" sz="2000" dirty="0"/>
              <a:t>Peu utilisée en pratique.</a:t>
            </a:r>
          </a:p>
          <a:p>
            <a:pPr lvl="1">
              <a:lnSpc>
                <a:spcPct val="90000"/>
              </a:lnSpc>
            </a:pPr>
            <a:endParaRPr lang="fr-FR" altLang="en-US" sz="2000" dirty="0"/>
          </a:p>
          <a:p>
            <a:pPr>
              <a:lnSpc>
                <a:spcPct val="90000"/>
              </a:lnSpc>
            </a:pPr>
            <a:r>
              <a:rPr lang="fr-FR" altLang="en-US" sz="2400" dirty="0"/>
              <a:t>Solutions ?</a:t>
            </a:r>
          </a:p>
          <a:p>
            <a:pPr lvl="1">
              <a:lnSpc>
                <a:spcPct val="90000"/>
              </a:lnSpc>
            </a:pPr>
            <a:r>
              <a:rPr lang="fr-FR" altLang="en-US" sz="2000" dirty="0"/>
              <a:t>Prix bas comme outil de </a:t>
            </a:r>
            <a:r>
              <a:rPr lang="fr-FR" altLang="en-US" sz="2000" dirty="0">
                <a:hlinkClick r:id="rId3" action="ppaction://hlinkfile"/>
              </a:rPr>
              <a:t>différenciation</a:t>
            </a:r>
            <a:endParaRPr lang="fr-FR" altLang="en-US" sz="2000" dirty="0"/>
          </a:p>
        </p:txBody>
      </p:sp>
      <p:pic>
        <p:nvPicPr>
          <p:cNvPr id="375812" name="Picture 4" descr="ed"/>
          <p:cNvPicPr>
            <a:picLocks noGrp="1" noChangeAspect="1" noChangeArrowheads="1"/>
          </p:cNvPicPr>
          <p:nvPr>
            <p:ph sz="quarter" idx="2"/>
          </p:nvPr>
        </p:nvPicPr>
        <p:blipFill>
          <a:blip r:embed="rId4" cstate="print"/>
          <a:srcRect/>
          <a:stretch>
            <a:fillRect/>
          </a:stretch>
        </p:blipFill>
        <p:spPr>
          <a:xfrm>
            <a:off x="9150779" y="1833562"/>
            <a:ext cx="1716088" cy="2568575"/>
          </a:xfrm>
          <a:noFill/>
          <a:ln/>
        </p:spPr>
      </p:pic>
      <p:pic>
        <p:nvPicPr>
          <p:cNvPr id="375813" name="Picture 5" descr="murs-pub-leclerc"/>
          <p:cNvPicPr>
            <a:picLocks noChangeAspect="1" noChangeArrowheads="1"/>
          </p:cNvPicPr>
          <p:nvPr/>
        </p:nvPicPr>
        <p:blipFill>
          <a:blip r:embed="rId5" cstate="print"/>
          <a:srcRect/>
          <a:stretch>
            <a:fillRect/>
          </a:stretch>
        </p:blipFill>
        <p:spPr bwMode="auto">
          <a:xfrm>
            <a:off x="4149982" y="2276476"/>
            <a:ext cx="1949450" cy="1311275"/>
          </a:xfrm>
          <a:prstGeom prst="rect">
            <a:avLst/>
          </a:prstGeom>
          <a:noFill/>
        </p:spPr>
      </p:pic>
    </p:spTree>
    <p:extLst>
      <p:ext uri="{BB962C8B-B14F-4D97-AF65-F5344CB8AC3E}">
        <p14:creationId xmlns:p14="http://schemas.microsoft.com/office/powerpoint/2010/main" val="10920611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solidFill>
            <a:schemeClr val="accent2">
              <a:lumMod val="40000"/>
              <a:lumOff val="60000"/>
            </a:schemeClr>
          </a:solidFill>
        </p:spPr>
        <p:txBody>
          <a:bodyPr/>
          <a:lstStyle/>
          <a:p>
            <a:r>
              <a:rPr lang="fr-FR" dirty="0" smtClean="0"/>
              <a:t>Réglementation sur </a:t>
            </a:r>
            <a:r>
              <a:rPr lang="fr-FR" smtClean="0"/>
              <a:t>les prix</a:t>
            </a:r>
            <a:endParaRPr lang="fr-FR"/>
          </a:p>
        </p:txBody>
      </p:sp>
      <p:sp>
        <p:nvSpPr>
          <p:cNvPr id="7" name="Espace réservé du texte 6"/>
          <p:cNvSpPr>
            <a:spLocks noGrp="1"/>
          </p:cNvSpPr>
          <p:nvPr>
            <p:ph type="body" idx="1"/>
          </p:nvPr>
        </p:nvSpPr>
        <p:spPr/>
        <p:txBody>
          <a:bodyPr/>
          <a:lstStyle/>
          <a:p>
            <a:endParaRPr lang="fr-FR"/>
          </a:p>
        </p:txBody>
      </p:sp>
    </p:spTree>
    <p:extLst>
      <p:ext uri="{BB962C8B-B14F-4D97-AF65-F5344CB8AC3E}">
        <p14:creationId xmlns:p14="http://schemas.microsoft.com/office/powerpoint/2010/main" val="6863793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8442" y="3019791"/>
            <a:ext cx="2896671" cy="839671"/>
          </a:xfrm>
        </p:spPr>
        <p:txBody>
          <a:bodyPr>
            <a:normAutofit fontScale="90000"/>
          </a:bodyPr>
          <a:lstStyle/>
          <a:p>
            <a:r>
              <a:rPr lang="fr-FR" dirty="0" smtClean="0"/>
              <a:t>Réglementation sur les prix</a:t>
            </a:r>
            <a:endParaRPr lang="fr-FR" dirty="0"/>
          </a:p>
        </p:txBody>
      </p:sp>
      <p:sp>
        <p:nvSpPr>
          <p:cNvPr id="3" name="Espace réservé du contenu 2"/>
          <p:cNvSpPr>
            <a:spLocks noGrp="1"/>
          </p:cNvSpPr>
          <p:nvPr>
            <p:ph idx="1"/>
          </p:nvPr>
        </p:nvSpPr>
        <p:spPr>
          <a:xfrm>
            <a:off x="4102444" y="1435514"/>
            <a:ext cx="7112302" cy="4847897"/>
          </a:xfrm>
        </p:spPr>
        <p:txBody>
          <a:bodyPr>
            <a:normAutofit lnSpcReduction="10000"/>
          </a:bodyPr>
          <a:lstStyle/>
          <a:p>
            <a:r>
              <a:rPr lang="fr-FR" sz="2800" b="1" dirty="0" smtClean="0"/>
              <a:t>Interdictions : </a:t>
            </a:r>
          </a:p>
          <a:p>
            <a:pPr lvl="1"/>
            <a:r>
              <a:rPr lang="fr-FR" sz="2800" b="1" dirty="0" smtClean="0"/>
              <a:t>Dumping</a:t>
            </a:r>
            <a:r>
              <a:rPr lang="fr-FR" sz="2800" dirty="0"/>
              <a:t> : A l’origine, pratique qui consiste à vendre sur les marchés extérieurs à des prix inférieurs à ceux qui sont pratiqués sur le marché national</a:t>
            </a:r>
            <a:r>
              <a:rPr lang="fr-FR" sz="2800" dirty="0" smtClean="0"/>
              <a:t>.</a:t>
            </a:r>
            <a:endParaRPr lang="fr-FR" sz="2800" dirty="0"/>
          </a:p>
          <a:p>
            <a:pPr lvl="1"/>
            <a:r>
              <a:rPr lang="fr-FR" sz="2800" dirty="0"/>
              <a:t>Plus généralement pratique consistant à offrir, dans le but d’accaparer un marché en faisant disparaître les concurrents, des produits ou des services à un prix inférieur à leur prix de revient</a:t>
            </a:r>
            <a:r>
              <a:rPr lang="fr-FR" sz="2800" dirty="0" smtClean="0"/>
              <a:t>.</a:t>
            </a:r>
          </a:p>
          <a:p>
            <a:pPr lvl="1"/>
            <a:endParaRPr lang="fr-FR" b="1" dirty="0" smtClean="0"/>
          </a:p>
          <a:p>
            <a:endParaRPr lang="fr-FR" dirty="0"/>
          </a:p>
          <a:p>
            <a:endParaRPr lang="fr-FR" dirty="0"/>
          </a:p>
        </p:txBody>
      </p:sp>
    </p:spTree>
    <p:extLst>
      <p:ext uri="{BB962C8B-B14F-4D97-AF65-F5344CB8AC3E}">
        <p14:creationId xmlns:p14="http://schemas.microsoft.com/office/powerpoint/2010/main" val="1842613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682314" y="1324303"/>
            <a:ext cx="7445934" cy="4847897"/>
          </a:xfrm>
        </p:spPr>
        <p:txBody>
          <a:bodyPr>
            <a:normAutofit fontScale="92500" lnSpcReduction="10000"/>
          </a:bodyPr>
          <a:lstStyle/>
          <a:p>
            <a:r>
              <a:rPr lang="fr-FR" b="1" dirty="0" smtClean="0"/>
              <a:t>Interdictions : </a:t>
            </a:r>
          </a:p>
          <a:p>
            <a:pPr lvl="1"/>
            <a:r>
              <a:rPr lang="fr-FR" b="1" dirty="0" smtClean="0"/>
              <a:t>Vente </a:t>
            </a:r>
            <a:r>
              <a:rPr lang="fr-FR" b="1" dirty="0"/>
              <a:t>à perte</a:t>
            </a:r>
            <a:r>
              <a:rPr lang="fr-FR" dirty="0"/>
              <a:t> : fait pour un commerçant de revendre un produit en l’état, à un prix inférieur à son prix d’achat effectif, c’est dire la vente d’un produit au-dessous du prix auquel le distributeur l’a lui-même acheté</a:t>
            </a:r>
            <a:r>
              <a:rPr lang="fr-FR" dirty="0" smtClean="0"/>
              <a:t>.</a:t>
            </a:r>
            <a:endParaRPr lang="fr-FR" dirty="0"/>
          </a:p>
          <a:p>
            <a:pPr lvl="1"/>
            <a:r>
              <a:rPr lang="fr-FR" dirty="0"/>
              <a:t>Le prix d’achat effectif est présumé être le prix porté sur la facture d’achat, majoré, des taxes sur le chiffre d ‘affaires, des taxes spécifiques afférentes à cette revente et le cas échéant du prix du </a:t>
            </a:r>
            <a:r>
              <a:rPr lang="fr-FR" dirty="0" smtClean="0"/>
              <a:t>transport.</a:t>
            </a:r>
          </a:p>
          <a:p>
            <a:pPr lvl="1"/>
            <a:r>
              <a:rPr lang="fr-FR" dirty="0" smtClean="0"/>
              <a:t>Prix </a:t>
            </a:r>
            <a:r>
              <a:rPr lang="fr-FR" dirty="0"/>
              <a:t>achat effectif= Prix unitaire + Taxes sur CA+ Autres taxes + Prix transport</a:t>
            </a:r>
          </a:p>
          <a:p>
            <a:pPr marL="0" indent="0">
              <a:buNone/>
            </a:pPr>
            <a:r>
              <a:rPr lang="fr-FR" dirty="0"/>
              <a:t> </a:t>
            </a:r>
            <a:r>
              <a:rPr lang="fr-FR" dirty="0" smtClean="0"/>
              <a:t>                                     </a:t>
            </a:r>
            <a:r>
              <a:rPr lang="fr-FR" dirty="0">
                <a:sym typeface="Symbol" charset="2"/>
              </a:rPr>
              <a:t></a:t>
            </a:r>
            <a:r>
              <a:rPr lang="fr-FR" dirty="0"/>
              <a:t>                        </a:t>
            </a:r>
            <a:r>
              <a:rPr lang="fr-FR" dirty="0">
                <a:sym typeface="Symbol" charset="2"/>
              </a:rPr>
              <a:t></a:t>
            </a:r>
            <a:r>
              <a:rPr lang="fr-FR" dirty="0"/>
              <a:t>                       </a:t>
            </a:r>
            <a:r>
              <a:rPr lang="fr-FR" dirty="0">
                <a:sym typeface="Symbol" charset="2"/>
              </a:rPr>
              <a:t></a:t>
            </a:r>
            <a:endParaRPr lang="fr-FR" dirty="0"/>
          </a:p>
          <a:p>
            <a:pPr marL="0" indent="0">
              <a:buNone/>
            </a:pPr>
            <a:r>
              <a:rPr lang="fr-FR" dirty="0"/>
              <a:t>                      </a:t>
            </a:r>
            <a:r>
              <a:rPr lang="fr-FR" dirty="0" smtClean="0"/>
              <a:t>       Sur </a:t>
            </a:r>
            <a:r>
              <a:rPr lang="fr-FR" dirty="0"/>
              <a:t>facture                    TVA           Taxes </a:t>
            </a:r>
            <a:r>
              <a:rPr lang="fr-FR" dirty="0" smtClean="0"/>
              <a:t>spécifiques </a:t>
            </a:r>
          </a:p>
          <a:p>
            <a:pPr marL="0" indent="0">
              <a:buNone/>
            </a:pPr>
            <a:r>
              <a:rPr lang="fr-FR" dirty="0" smtClean="0"/>
              <a:t>                                                                                           à cette revente</a:t>
            </a:r>
          </a:p>
          <a:p>
            <a:pPr lvl="1"/>
            <a:r>
              <a:rPr lang="fr-FR" dirty="0" smtClean="0"/>
              <a:t> La </a:t>
            </a:r>
            <a:r>
              <a:rPr lang="fr-FR" dirty="0"/>
              <a:t>vente à perte constitue un délit correctionnel. (L 442-2 du Code de commerce</a:t>
            </a:r>
            <a:r>
              <a:rPr lang="fr-FR" dirty="0" smtClean="0"/>
              <a:t>)</a:t>
            </a:r>
            <a:endParaRPr lang="fr-FR" dirty="0"/>
          </a:p>
          <a:p>
            <a:pPr lvl="1"/>
            <a:r>
              <a:rPr lang="fr-FR" dirty="0"/>
              <a:t>La loi prévoit deux sortes de sanctions : </a:t>
            </a:r>
            <a:r>
              <a:rPr lang="fr-FR" u="sng" dirty="0"/>
              <a:t>des sanctions pénales et des sanctions civiles</a:t>
            </a:r>
            <a:r>
              <a:rPr lang="fr-FR" dirty="0"/>
              <a:t>.</a:t>
            </a:r>
          </a:p>
          <a:p>
            <a:endParaRPr lang="fr-FR" dirty="0"/>
          </a:p>
          <a:p>
            <a:endParaRPr lang="fr-FR" dirty="0"/>
          </a:p>
        </p:txBody>
      </p:sp>
    </p:spTree>
    <p:extLst>
      <p:ext uri="{BB962C8B-B14F-4D97-AF65-F5344CB8AC3E}">
        <p14:creationId xmlns:p14="http://schemas.microsoft.com/office/powerpoint/2010/main" val="108109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93524" y="1552754"/>
            <a:ext cx="7792841" cy="4966613"/>
          </a:xfrm>
        </p:spPr>
        <p:txBody>
          <a:bodyPr>
            <a:normAutofit fontScale="77500" lnSpcReduction="20000"/>
          </a:bodyPr>
          <a:lstStyle/>
          <a:p>
            <a:pPr marL="0" indent="0">
              <a:buNone/>
            </a:pPr>
            <a:r>
              <a:rPr lang="fr-FR" dirty="0"/>
              <a:t>L’interdiction des reventes à perte tendant essentiellement à protéger la liberté de la concurrence, il n’y a pas lieu de la maintenir lorsqu’elles sont justifiées par des nécessités économiques. </a:t>
            </a:r>
          </a:p>
          <a:p>
            <a:pPr lvl="0"/>
            <a:r>
              <a:rPr lang="fr-FR" b="1" dirty="0" smtClean="0"/>
              <a:t>la </a:t>
            </a:r>
            <a:r>
              <a:rPr lang="fr-FR" b="1" dirty="0"/>
              <a:t>cessation ou le changement d’une activité commerciale,</a:t>
            </a:r>
            <a:r>
              <a:rPr lang="fr-FR" dirty="0"/>
              <a:t> c'est-à-dire les ventes de liquidation</a:t>
            </a:r>
            <a:r>
              <a:rPr lang="fr-FR" dirty="0" smtClean="0"/>
              <a:t>.</a:t>
            </a:r>
            <a:endParaRPr lang="fr-FR" dirty="0"/>
          </a:p>
          <a:p>
            <a:pPr lvl="0"/>
            <a:r>
              <a:rPr lang="fr-FR" dirty="0"/>
              <a:t>Les ventes de </a:t>
            </a:r>
            <a:r>
              <a:rPr lang="fr-FR" b="1" dirty="0"/>
              <a:t>produits saisonniers</a:t>
            </a:r>
            <a:r>
              <a:rPr lang="fr-FR" dirty="0"/>
              <a:t>, dans la mesure où elles interviennent, soit pendant la période terminale de la saison, soit dans l’intervalle compris entre deux saisons</a:t>
            </a:r>
            <a:r>
              <a:rPr lang="fr-FR" dirty="0" smtClean="0"/>
              <a:t>.</a:t>
            </a:r>
            <a:endParaRPr lang="fr-FR" dirty="0"/>
          </a:p>
          <a:p>
            <a:pPr lvl="0"/>
            <a:r>
              <a:rPr lang="fr-FR" b="1" dirty="0"/>
              <a:t>Les ventes de produits démodés ou dépassés</a:t>
            </a:r>
            <a:r>
              <a:rPr lang="fr-FR" dirty="0"/>
              <a:t>, c'est-à-dire « ne répondant plus à la demande générale, en raison de l’évolution de la mode ou de l’apparition de techniques nouvelles </a:t>
            </a:r>
            <a:r>
              <a:rPr lang="fr-FR" dirty="0" smtClean="0"/>
              <a:t>».</a:t>
            </a:r>
            <a:r>
              <a:rPr lang="fr-FR" dirty="0"/>
              <a:t> </a:t>
            </a:r>
          </a:p>
          <a:p>
            <a:pPr lvl="0"/>
            <a:r>
              <a:rPr lang="fr-FR" b="1" dirty="0"/>
              <a:t>Les baisses des cours</a:t>
            </a:r>
            <a:r>
              <a:rPr lang="fr-FR" dirty="0"/>
              <a:t>. La revente à perte est autorisée pour les produits dont le réapprovisionnement s’est effectué en baisse, le prix d’effectif d’achat étant alors remplacé par le prix résultant de la nouvelle facture d’achat.</a:t>
            </a:r>
          </a:p>
          <a:p>
            <a:pPr lvl="0"/>
            <a:r>
              <a:rPr lang="fr-FR" b="1" dirty="0" smtClean="0"/>
              <a:t>Les </a:t>
            </a:r>
            <a:r>
              <a:rPr lang="fr-FR" b="1" dirty="0"/>
              <a:t>ventes de produits périssables</a:t>
            </a:r>
            <a:r>
              <a:rPr lang="fr-FR" dirty="0"/>
              <a:t>, mais seulement « à partir du moment où ils sont menacés d’altération rapide », et à condition que l’offre de prix réduit ne fasse pas l’objet d’une quelconque publicité ou annonce à l’extérieur du point de vente.</a:t>
            </a:r>
          </a:p>
          <a:p>
            <a:r>
              <a:rPr lang="fr-FR" dirty="0"/>
              <a:t> </a:t>
            </a:r>
            <a:r>
              <a:rPr lang="fr-FR" b="1" dirty="0" smtClean="0"/>
              <a:t>L’alignement </a:t>
            </a:r>
            <a:r>
              <a:rPr lang="fr-FR" b="1" dirty="0"/>
              <a:t>sur la concurrence</a:t>
            </a:r>
            <a:r>
              <a:rPr lang="fr-FR" dirty="0"/>
              <a:t>. La revente à perte est autorisée enfin lorsque le revendeur s’est contenté d’aligner son prix de revente « sur le prix légalement pratiqué pour les mêmes produits par un autre commerçant dans la même zone d’activité ».  </a:t>
            </a:r>
          </a:p>
          <a:p>
            <a:endParaRPr lang="fr-FR" dirty="0"/>
          </a:p>
          <a:p>
            <a:endParaRPr lang="fr-FR" dirty="0"/>
          </a:p>
        </p:txBody>
      </p:sp>
    </p:spTree>
    <p:extLst>
      <p:ext uri="{BB962C8B-B14F-4D97-AF65-F5344CB8AC3E}">
        <p14:creationId xmlns:p14="http://schemas.microsoft.com/office/powerpoint/2010/main" val="1570980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2" descr="tartelette bonne mamam"/>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39000" y="5181600"/>
            <a:ext cx="2209800" cy="14493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650" name="Picture 3" descr="51629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2600" y="3962400"/>
            <a:ext cx="1676400" cy="16764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27651" name="Rectangle 4"/>
          <p:cNvSpPr>
            <a:spLocks noGrp="1" noChangeArrowheads="1"/>
          </p:cNvSpPr>
          <p:nvPr>
            <p:ph type="title"/>
          </p:nvPr>
        </p:nvSpPr>
        <p:spPr/>
        <p:txBody>
          <a:bodyPr/>
          <a:lstStyle/>
          <a:p>
            <a:r>
              <a:rPr lang="fr-FR" altLang="fr-FR">
                <a:ea typeface="ＭＳ Ｐゴシック" charset="-128"/>
              </a:rPr>
              <a:t>Les fonctions du packaging</a:t>
            </a:r>
          </a:p>
        </p:txBody>
      </p:sp>
      <p:pic>
        <p:nvPicPr>
          <p:cNvPr id="27652" name="Picture 16" descr="a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81400" y="3425826"/>
            <a:ext cx="18288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3" name="Group 33"/>
          <p:cNvGrpSpPr>
            <a:grpSpLocks/>
          </p:cNvGrpSpPr>
          <p:nvPr/>
        </p:nvGrpSpPr>
        <p:grpSpPr bwMode="auto">
          <a:xfrm>
            <a:off x="5006975" y="1590675"/>
            <a:ext cx="2038350" cy="1758950"/>
            <a:chOff x="2194" y="1050"/>
            <a:chExt cx="1284" cy="1108"/>
          </a:xfrm>
        </p:grpSpPr>
        <p:grpSp>
          <p:nvGrpSpPr>
            <p:cNvPr id="27710" name="Group 31"/>
            <p:cNvGrpSpPr>
              <a:grpSpLocks/>
            </p:cNvGrpSpPr>
            <p:nvPr/>
          </p:nvGrpSpPr>
          <p:grpSpPr bwMode="auto">
            <a:xfrm>
              <a:off x="2194" y="1050"/>
              <a:ext cx="1284" cy="1108"/>
              <a:chOff x="2194" y="1050"/>
              <a:chExt cx="1284" cy="1108"/>
            </a:xfrm>
          </p:grpSpPr>
          <p:sp>
            <p:nvSpPr>
              <p:cNvPr id="27712" name="Rectangle 27"/>
              <p:cNvSpPr>
                <a:spLocks noChangeArrowheads="1"/>
              </p:cNvSpPr>
              <p:nvPr/>
            </p:nvSpPr>
            <p:spPr bwMode="auto">
              <a:xfrm>
                <a:off x="2194" y="1050"/>
                <a:ext cx="1284" cy="110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713" name="Freeform 28"/>
              <p:cNvSpPr>
                <a:spLocks/>
              </p:cNvSpPr>
              <p:nvPr/>
            </p:nvSpPr>
            <p:spPr bwMode="auto">
              <a:xfrm>
                <a:off x="2194" y="1050"/>
                <a:ext cx="1283" cy="1108"/>
              </a:xfrm>
              <a:custGeom>
                <a:avLst/>
                <a:gdLst>
                  <a:gd name="T0" fmla="*/ 1 w 2564"/>
                  <a:gd name="T1" fmla="*/ 0 h 2214"/>
                  <a:gd name="T2" fmla="*/ 1 w 2564"/>
                  <a:gd name="T3" fmla="*/ 1 h 2214"/>
                  <a:gd name="T4" fmla="*/ 1 w 2564"/>
                  <a:gd name="T5" fmla="*/ 1 h 2214"/>
                  <a:gd name="T6" fmla="*/ 1 w 2564"/>
                  <a:gd name="T7" fmla="*/ 1 h 2214"/>
                  <a:gd name="T8" fmla="*/ 0 w 2564"/>
                  <a:gd name="T9" fmla="*/ 1 h 2214"/>
                  <a:gd name="T10" fmla="*/ 1 w 2564"/>
                  <a:gd name="T11" fmla="*/ 1 h 2214"/>
                  <a:gd name="T12" fmla="*/ 1 w 2564"/>
                  <a:gd name="T13" fmla="*/ 1 h 2214"/>
                  <a:gd name="T14" fmla="*/ 1 w 2564"/>
                  <a:gd name="T15" fmla="*/ 1 h 2214"/>
                  <a:gd name="T16" fmla="*/ 1 w 2564"/>
                  <a:gd name="T17" fmla="*/ 2 h 2214"/>
                  <a:gd name="T18" fmla="*/ 1 w 2564"/>
                  <a:gd name="T19" fmla="*/ 2 h 2214"/>
                  <a:gd name="T20" fmla="*/ 1 w 2564"/>
                  <a:gd name="T21" fmla="*/ 1 h 2214"/>
                  <a:gd name="T22" fmla="*/ 2 w 2564"/>
                  <a:gd name="T23" fmla="*/ 1 h 2214"/>
                  <a:gd name="T24" fmla="*/ 2 w 2564"/>
                  <a:gd name="T25" fmla="*/ 1 h 2214"/>
                  <a:gd name="T26" fmla="*/ 2 w 2564"/>
                  <a:gd name="T27" fmla="*/ 1 h 2214"/>
                  <a:gd name="T28" fmla="*/ 2 w 2564"/>
                  <a:gd name="T29" fmla="*/ 1 h 2214"/>
                  <a:gd name="T30" fmla="*/ 2 w 2564"/>
                  <a:gd name="T31" fmla="*/ 1 h 2214"/>
                  <a:gd name="T32" fmla="*/ 1 w 2564"/>
                  <a:gd name="T33" fmla="*/ 1 h 2214"/>
                  <a:gd name="T34" fmla="*/ 1 w 2564"/>
                  <a:gd name="T35" fmla="*/ 0 h 2214"/>
                  <a:gd name="T36" fmla="*/ 1 w 2564"/>
                  <a:gd name="T37" fmla="*/ 0 h 2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4"/>
                  <a:gd name="T58" fmla="*/ 0 h 2214"/>
                  <a:gd name="T59" fmla="*/ 2564 w 2564"/>
                  <a:gd name="T60" fmla="*/ 2214 h 22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4" h="2214">
                    <a:moveTo>
                      <a:pt x="641" y="0"/>
                    </a:moveTo>
                    <a:lnTo>
                      <a:pt x="641" y="937"/>
                    </a:lnTo>
                    <a:lnTo>
                      <a:pt x="451" y="937"/>
                    </a:lnTo>
                    <a:lnTo>
                      <a:pt x="451" y="553"/>
                    </a:lnTo>
                    <a:lnTo>
                      <a:pt x="0" y="1107"/>
                    </a:lnTo>
                    <a:lnTo>
                      <a:pt x="451" y="1661"/>
                    </a:lnTo>
                    <a:lnTo>
                      <a:pt x="451" y="1277"/>
                    </a:lnTo>
                    <a:lnTo>
                      <a:pt x="641" y="1277"/>
                    </a:lnTo>
                    <a:lnTo>
                      <a:pt x="641" y="2214"/>
                    </a:lnTo>
                    <a:lnTo>
                      <a:pt x="1923" y="2214"/>
                    </a:lnTo>
                    <a:lnTo>
                      <a:pt x="1923" y="1277"/>
                    </a:lnTo>
                    <a:lnTo>
                      <a:pt x="2113" y="1277"/>
                    </a:lnTo>
                    <a:lnTo>
                      <a:pt x="2113" y="1661"/>
                    </a:lnTo>
                    <a:lnTo>
                      <a:pt x="2564" y="1107"/>
                    </a:lnTo>
                    <a:lnTo>
                      <a:pt x="2113" y="553"/>
                    </a:lnTo>
                    <a:lnTo>
                      <a:pt x="2113" y="937"/>
                    </a:lnTo>
                    <a:lnTo>
                      <a:pt x="1923" y="937"/>
                    </a:lnTo>
                    <a:lnTo>
                      <a:pt x="1923" y="0"/>
                    </a:lnTo>
                    <a:lnTo>
                      <a:pt x="641" y="0"/>
                    </a:lnTo>
                    <a:close/>
                  </a:path>
                </a:pathLst>
              </a:custGeom>
              <a:solidFill>
                <a:srgbClr val="FFFF00"/>
              </a:solidFill>
              <a:ln w="0">
                <a:solidFill>
                  <a:srgbClr val="FFFFFF"/>
                </a:solidFill>
                <a:round/>
                <a:headEnd/>
                <a:tailEnd/>
              </a:ln>
            </p:spPr>
            <p:txBody>
              <a:bodyPr/>
              <a:lstStyle/>
              <a:p>
                <a:endParaRPr lang="fr-FR"/>
              </a:p>
            </p:txBody>
          </p:sp>
          <p:sp>
            <p:nvSpPr>
              <p:cNvPr id="27714" name="Freeform 29"/>
              <p:cNvSpPr>
                <a:spLocks/>
              </p:cNvSpPr>
              <p:nvPr/>
            </p:nvSpPr>
            <p:spPr bwMode="auto">
              <a:xfrm>
                <a:off x="2194" y="1050"/>
                <a:ext cx="1283" cy="1108"/>
              </a:xfrm>
              <a:custGeom>
                <a:avLst/>
                <a:gdLst>
                  <a:gd name="T0" fmla="*/ 1 w 2564"/>
                  <a:gd name="T1" fmla="*/ 0 h 2214"/>
                  <a:gd name="T2" fmla="*/ 1 w 2564"/>
                  <a:gd name="T3" fmla="*/ 1 h 2214"/>
                  <a:gd name="T4" fmla="*/ 1 w 2564"/>
                  <a:gd name="T5" fmla="*/ 1 h 2214"/>
                  <a:gd name="T6" fmla="*/ 1 w 2564"/>
                  <a:gd name="T7" fmla="*/ 1 h 2214"/>
                  <a:gd name="T8" fmla="*/ 0 w 2564"/>
                  <a:gd name="T9" fmla="*/ 1 h 2214"/>
                  <a:gd name="T10" fmla="*/ 1 w 2564"/>
                  <a:gd name="T11" fmla="*/ 1 h 2214"/>
                  <a:gd name="T12" fmla="*/ 1 w 2564"/>
                  <a:gd name="T13" fmla="*/ 1 h 2214"/>
                  <a:gd name="T14" fmla="*/ 1 w 2564"/>
                  <a:gd name="T15" fmla="*/ 1 h 2214"/>
                  <a:gd name="T16" fmla="*/ 1 w 2564"/>
                  <a:gd name="T17" fmla="*/ 2 h 2214"/>
                  <a:gd name="T18" fmla="*/ 1 w 2564"/>
                  <a:gd name="T19" fmla="*/ 2 h 2214"/>
                  <a:gd name="T20" fmla="*/ 1 w 2564"/>
                  <a:gd name="T21" fmla="*/ 1 h 2214"/>
                  <a:gd name="T22" fmla="*/ 2 w 2564"/>
                  <a:gd name="T23" fmla="*/ 1 h 2214"/>
                  <a:gd name="T24" fmla="*/ 2 w 2564"/>
                  <a:gd name="T25" fmla="*/ 1 h 2214"/>
                  <a:gd name="T26" fmla="*/ 2 w 2564"/>
                  <a:gd name="T27" fmla="*/ 1 h 2214"/>
                  <a:gd name="T28" fmla="*/ 2 w 2564"/>
                  <a:gd name="T29" fmla="*/ 1 h 2214"/>
                  <a:gd name="T30" fmla="*/ 2 w 2564"/>
                  <a:gd name="T31" fmla="*/ 1 h 2214"/>
                  <a:gd name="T32" fmla="*/ 1 w 2564"/>
                  <a:gd name="T33" fmla="*/ 1 h 2214"/>
                  <a:gd name="T34" fmla="*/ 1 w 2564"/>
                  <a:gd name="T35" fmla="*/ 0 h 2214"/>
                  <a:gd name="T36" fmla="*/ 1 w 2564"/>
                  <a:gd name="T37" fmla="*/ 0 h 2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4"/>
                  <a:gd name="T58" fmla="*/ 0 h 2214"/>
                  <a:gd name="T59" fmla="*/ 2564 w 2564"/>
                  <a:gd name="T60" fmla="*/ 2214 h 22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4" h="2214">
                    <a:moveTo>
                      <a:pt x="641" y="0"/>
                    </a:moveTo>
                    <a:lnTo>
                      <a:pt x="641" y="937"/>
                    </a:lnTo>
                    <a:lnTo>
                      <a:pt x="451" y="937"/>
                    </a:lnTo>
                    <a:lnTo>
                      <a:pt x="451" y="553"/>
                    </a:lnTo>
                    <a:lnTo>
                      <a:pt x="0" y="1107"/>
                    </a:lnTo>
                    <a:lnTo>
                      <a:pt x="451" y="1661"/>
                    </a:lnTo>
                    <a:lnTo>
                      <a:pt x="451" y="1277"/>
                    </a:lnTo>
                    <a:lnTo>
                      <a:pt x="641" y="1277"/>
                    </a:lnTo>
                    <a:lnTo>
                      <a:pt x="641" y="2214"/>
                    </a:lnTo>
                    <a:lnTo>
                      <a:pt x="1923" y="2214"/>
                    </a:lnTo>
                    <a:lnTo>
                      <a:pt x="1923" y="1277"/>
                    </a:lnTo>
                    <a:lnTo>
                      <a:pt x="2113" y="1277"/>
                    </a:lnTo>
                    <a:lnTo>
                      <a:pt x="2113" y="1661"/>
                    </a:lnTo>
                    <a:lnTo>
                      <a:pt x="2564" y="1107"/>
                    </a:lnTo>
                    <a:lnTo>
                      <a:pt x="2113" y="553"/>
                    </a:lnTo>
                    <a:lnTo>
                      <a:pt x="2113" y="937"/>
                    </a:lnTo>
                    <a:lnTo>
                      <a:pt x="1923" y="937"/>
                    </a:lnTo>
                    <a:lnTo>
                      <a:pt x="1923" y="0"/>
                    </a:lnTo>
                    <a:lnTo>
                      <a:pt x="641" y="0"/>
                    </a:lnTo>
                    <a:close/>
                  </a:path>
                </a:pathLst>
              </a:cu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715" name="Rectangle 30"/>
              <p:cNvSpPr>
                <a:spLocks noChangeArrowheads="1"/>
              </p:cNvSpPr>
              <p:nvPr/>
            </p:nvSpPr>
            <p:spPr bwMode="auto">
              <a:xfrm>
                <a:off x="2194" y="1050"/>
                <a:ext cx="1284" cy="110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grpSp>
        <p:sp>
          <p:nvSpPr>
            <p:cNvPr id="27711" name="Freeform 32"/>
            <p:cNvSpPr>
              <a:spLocks/>
            </p:cNvSpPr>
            <p:nvPr/>
          </p:nvSpPr>
          <p:spPr bwMode="auto">
            <a:xfrm>
              <a:off x="2194" y="1050"/>
              <a:ext cx="1283" cy="1108"/>
            </a:xfrm>
            <a:custGeom>
              <a:avLst/>
              <a:gdLst>
                <a:gd name="T0" fmla="*/ 1 w 2564"/>
                <a:gd name="T1" fmla="*/ 0 h 2214"/>
                <a:gd name="T2" fmla="*/ 1 w 2564"/>
                <a:gd name="T3" fmla="*/ 1 h 2214"/>
                <a:gd name="T4" fmla="*/ 1 w 2564"/>
                <a:gd name="T5" fmla="*/ 1 h 2214"/>
                <a:gd name="T6" fmla="*/ 1 w 2564"/>
                <a:gd name="T7" fmla="*/ 1 h 2214"/>
                <a:gd name="T8" fmla="*/ 0 w 2564"/>
                <a:gd name="T9" fmla="*/ 1 h 2214"/>
                <a:gd name="T10" fmla="*/ 1 w 2564"/>
                <a:gd name="T11" fmla="*/ 1 h 2214"/>
                <a:gd name="T12" fmla="*/ 1 w 2564"/>
                <a:gd name="T13" fmla="*/ 1 h 2214"/>
                <a:gd name="T14" fmla="*/ 1 w 2564"/>
                <a:gd name="T15" fmla="*/ 1 h 2214"/>
                <a:gd name="T16" fmla="*/ 1 w 2564"/>
                <a:gd name="T17" fmla="*/ 2 h 2214"/>
                <a:gd name="T18" fmla="*/ 1 w 2564"/>
                <a:gd name="T19" fmla="*/ 2 h 2214"/>
                <a:gd name="T20" fmla="*/ 1 w 2564"/>
                <a:gd name="T21" fmla="*/ 1 h 2214"/>
                <a:gd name="T22" fmla="*/ 2 w 2564"/>
                <a:gd name="T23" fmla="*/ 1 h 2214"/>
                <a:gd name="T24" fmla="*/ 2 w 2564"/>
                <a:gd name="T25" fmla="*/ 1 h 2214"/>
                <a:gd name="T26" fmla="*/ 2 w 2564"/>
                <a:gd name="T27" fmla="*/ 1 h 2214"/>
                <a:gd name="T28" fmla="*/ 2 w 2564"/>
                <a:gd name="T29" fmla="*/ 1 h 2214"/>
                <a:gd name="T30" fmla="*/ 2 w 2564"/>
                <a:gd name="T31" fmla="*/ 1 h 2214"/>
                <a:gd name="T32" fmla="*/ 1 w 2564"/>
                <a:gd name="T33" fmla="*/ 1 h 2214"/>
                <a:gd name="T34" fmla="*/ 1 w 2564"/>
                <a:gd name="T35" fmla="*/ 0 h 2214"/>
                <a:gd name="T36" fmla="*/ 1 w 2564"/>
                <a:gd name="T37" fmla="*/ 0 h 2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4"/>
                <a:gd name="T58" fmla="*/ 0 h 2214"/>
                <a:gd name="T59" fmla="*/ 2564 w 2564"/>
                <a:gd name="T60" fmla="*/ 2214 h 22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4" h="2214">
                  <a:moveTo>
                    <a:pt x="641" y="0"/>
                  </a:moveTo>
                  <a:lnTo>
                    <a:pt x="641" y="937"/>
                  </a:lnTo>
                  <a:lnTo>
                    <a:pt x="451" y="937"/>
                  </a:lnTo>
                  <a:lnTo>
                    <a:pt x="451" y="553"/>
                  </a:lnTo>
                  <a:lnTo>
                    <a:pt x="0" y="1107"/>
                  </a:lnTo>
                  <a:lnTo>
                    <a:pt x="451" y="1661"/>
                  </a:lnTo>
                  <a:lnTo>
                    <a:pt x="451" y="1277"/>
                  </a:lnTo>
                  <a:lnTo>
                    <a:pt x="641" y="1277"/>
                  </a:lnTo>
                  <a:lnTo>
                    <a:pt x="641" y="2214"/>
                  </a:lnTo>
                  <a:lnTo>
                    <a:pt x="1923" y="2214"/>
                  </a:lnTo>
                  <a:lnTo>
                    <a:pt x="1923" y="1277"/>
                  </a:lnTo>
                  <a:lnTo>
                    <a:pt x="2113" y="1277"/>
                  </a:lnTo>
                  <a:lnTo>
                    <a:pt x="2113" y="1661"/>
                  </a:lnTo>
                  <a:lnTo>
                    <a:pt x="2564" y="1107"/>
                  </a:lnTo>
                  <a:lnTo>
                    <a:pt x="2113" y="553"/>
                  </a:lnTo>
                  <a:lnTo>
                    <a:pt x="2113" y="937"/>
                  </a:lnTo>
                  <a:lnTo>
                    <a:pt x="1923" y="937"/>
                  </a:lnTo>
                  <a:lnTo>
                    <a:pt x="1923" y="0"/>
                  </a:lnTo>
                  <a:lnTo>
                    <a:pt x="641"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grpSp>
      <p:sp>
        <p:nvSpPr>
          <p:cNvPr id="27654" name="Rectangle 34"/>
          <p:cNvSpPr>
            <a:spLocks noChangeArrowheads="1"/>
          </p:cNvSpPr>
          <p:nvPr/>
        </p:nvSpPr>
        <p:spPr bwMode="auto">
          <a:xfrm>
            <a:off x="5368925" y="2357439"/>
            <a:ext cx="12969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600" b="1">
                <a:solidFill>
                  <a:srgbClr val="000000"/>
                </a:solidFill>
                <a:latin typeface="Arial" charset="0"/>
              </a:rPr>
              <a:t>Le packaging</a:t>
            </a:r>
            <a:endParaRPr lang="fr-FR" altLang="fr-FR"/>
          </a:p>
        </p:txBody>
      </p:sp>
      <p:grpSp>
        <p:nvGrpSpPr>
          <p:cNvPr id="27655" name="Group 41"/>
          <p:cNvGrpSpPr>
            <a:grpSpLocks/>
          </p:cNvGrpSpPr>
          <p:nvPr/>
        </p:nvGrpSpPr>
        <p:grpSpPr bwMode="auto">
          <a:xfrm>
            <a:off x="3403601" y="2063751"/>
            <a:ext cx="5057775" cy="854075"/>
            <a:chOff x="1184" y="1348"/>
            <a:chExt cx="3186" cy="538"/>
          </a:xfrm>
        </p:grpSpPr>
        <p:sp>
          <p:nvSpPr>
            <p:cNvPr id="27704" name="Freeform 35"/>
            <p:cNvSpPr>
              <a:spLocks/>
            </p:cNvSpPr>
            <p:nvPr/>
          </p:nvSpPr>
          <p:spPr bwMode="auto">
            <a:xfrm>
              <a:off x="3438" y="1348"/>
              <a:ext cx="932" cy="538"/>
            </a:xfrm>
            <a:custGeom>
              <a:avLst/>
              <a:gdLst>
                <a:gd name="T0" fmla="*/ 0 w 1865"/>
                <a:gd name="T1" fmla="*/ 0 h 1074"/>
                <a:gd name="T2" fmla="*/ 0 w 1865"/>
                <a:gd name="T3" fmla="*/ 0 h 1074"/>
                <a:gd name="T4" fmla="*/ 0 w 1865"/>
                <a:gd name="T5" fmla="*/ 1 h 1074"/>
                <a:gd name="T6" fmla="*/ 0 w 1865"/>
                <a:gd name="T7" fmla="*/ 1 h 1074"/>
                <a:gd name="T8" fmla="*/ 0 w 1865"/>
                <a:gd name="T9" fmla="*/ 1 h 1074"/>
                <a:gd name="T10" fmla="*/ 0 w 1865"/>
                <a:gd name="T11" fmla="*/ 1 h 1074"/>
                <a:gd name="T12" fmla="*/ 0 w 1865"/>
                <a:gd name="T13" fmla="*/ 0 h 1074"/>
                <a:gd name="T14" fmla="*/ 0 60000 65536"/>
                <a:gd name="T15" fmla="*/ 0 60000 65536"/>
                <a:gd name="T16" fmla="*/ 0 60000 65536"/>
                <a:gd name="T17" fmla="*/ 0 60000 65536"/>
                <a:gd name="T18" fmla="*/ 0 60000 65536"/>
                <a:gd name="T19" fmla="*/ 0 60000 65536"/>
                <a:gd name="T20" fmla="*/ 0 60000 65536"/>
                <a:gd name="T21" fmla="*/ 0 w 1865"/>
                <a:gd name="T22" fmla="*/ 0 h 1074"/>
                <a:gd name="T23" fmla="*/ 1865 w 1865"/>
                <a:gd name="T24" fmla="*/ 1074 h 1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5" h="1074">
                  <a:moveTo>
                    <a:pt x="1465" y="0"/>
                  </a:moveTo>
                  <a:lnTo>
                    <a:pt x="0" y="0"/>
                  </a:lnTo>
                  <a:lnTo>
                    <a:pt x="400" y="537"/>
                  </a:lnTo>
                  <a:lnTo>
                    <a:pt x="0" y="1074"/>
                  </a:lnTo>
                  <a:lnTo>
                    <a:pt x="1465" y="1074"/>
                  </a:lnTo>
                  <a:lnTo>
                    <a:pt x="1865" y="537"/>
                  </a:lnTo>
                  <a:lnTo>
                    <a:pt x="1465" y="0"/>
                  </a:lnTo>
                  <a:close/>
                </a:path>
              </a:pathLst>
            </a:custGeom>
            <a:solidFill>
              <a:srgbClr val="00FFFF"/>
            </a:solidFill>
            <a:ln w="7938">
              <a:solidFill>
                <a:srgbClr val="000000"/>
              </a:solidFill>
              <a:round/>
              <a:headEnd/>
              <a:tailEnd/>
            </a:ln>
          </p:spPr>
          <p:txBody>
            <a:bodyPr/>
            <a:lstStyle/>
            <a:p>
              <a:endParaRPr lang="fr-FR"/>
            </a:p>
          </p:txBody>
        </p:sp>
        <p:sp>
          <p:nvSpPr>
            <p:cNvPr id="27705" name="Rectangle 36"/>
            <p:cNvSpPr>
              <a:spLocks noChangeArrowheads="1"/>
            </p:cNvSpPr>
            <p:nvPr/>
          </p:nvSpPr>
          <p:spPr bwMode="auto">
            <a:xfrm>
              <a:off x="3674" y="1482"/>
              <a:ext cx="60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Fonctions </a:t>
              </a:r>
              <a:endParaRPr lang="fr-FR" altLang="fr-FR"/>
            </a:p>
          </p:txBody>
        </p:sp>
        <p:sp>
          <p:nvSpPr>
            <p:cNvPr id="27706" name="Rectangle 37"/>
            <p:cNvSpPr>
              <a:spLocks noChangeArrowheads="1"/>
            </p:cNvSpPr>
            <p:nvPr/>
          </p:nvSpPr>
          <p:spPr bwMode="auto">
            <a:xfrm>
              <a:off x="3674" y="1622"/>
              <a:ext cx="57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marketing</a:t>
              </a:r>
              <a:endParaRPr lang="fr-FR" altLang="fr-FR"/>
            </a:p>
          </p:txBody>
        </p:sp>
        <p:sp>
          <p:nvSpPr>
            <p:cNvPr id="27707" name="Freeform 38"/>
            <p:cNvSpPr>
              <a:spLocks/>
            </p:cNvSpPr>
            <p:nvPr/>
          </p:nvSpPr>
          <p:spPr bwMode="auto">
            <a:xfrm>
              <a:off x="1184" y="1348"/>
              <a:ext cx="1088" cy="538"/>
            </a:xfrm>
            <a:custGeom>
              <a:avLst/>
              <a:gdLst>
                <a:gd name="T0" fmla="*/ 1 w 2176"/>
                <a:gd name="T1" fmla="*/ 0 h 1074"/>
                <a:gd name="T2" fmla="*/ 2 w 2176"/>
                <a:gd name="T3" fmla="*/ 0 h 1074"/>
                <a:gd name="T4" fmla="*/ 1 w 2176"/>
                <a:gd name="T5" fmla="*/ 1 h 1074"/>
                <a:gd name="T6" fmla="*/ 2 w 2176"/>
                <a:gd name="T7" fmla="*/ 1 h 1074"/>
                <a:gd name="T8" fmla="*/ 1 w 2176"/>
                <a:gd name="T9" fmla="*/ 1 h 1074"/>
                <a:gd name="T10" fmla="*/ 0 w 2176"/>
                <a:gd name="T11" fmla="*/ 1 h 1074"/>
                <a:gd name="T12" fmla="*/ 1 w 2176"/>
                <a:gd name="T13" fmla="*/ 0 h 1074"/>
                <a:gd name="T14" fmla="*/ 0 60000 65536"/>
                <a:gd name="T15" fmla="*/ 0 60000 65536"/>
                <a:gd name="T16" fmla="*/ 0 60000 65536"/>
                <a:gd name="T17" fmla="*/ 0 60000 65536"/>
                <a:gd name="T18" fmla="*/ 0 60000 65536"/>
                <a:gd name="T19" fmla="*/ 0 60000 65536"/>
                <a:gd name="T20" fmla="*/ 0 60000 65536"/>
                <a:gd name="T21" fmla="*/ 0 w 2176"/>
                <a:gd name="T22" fmla="*/ 0 h 1074"/>
                <a:gd name="T23" fmla="*/ 2176 w 2176"/>
                <a:gd name="T24" fmla="*/ 1074 h 1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6" h="1074">
                  <a:moveTo>
                    <a:pt x="466" y="0"/>
                  </a:moveTo>
                  <a:lnTo>
                    <a:pt x="2176" y="0"/>
                  </a:lnTo>
                  <a:lnTo>
                    <a:pt x="1710" y="537"/>
                  </a:lnTo>
                  <a:lnTo>
                    <a:pt x="2176" y="1074"/>
                  </a:lnTo>
                  <a:lnTo>
                    <a:pt x="466" y="1074"/>
                  </a:lnTo>
                  <a:lnTo>
                    <a:pt x="0" y="537"/>
                  </a:lnTo>
                  <a:lnTo>
                    <a:pt x="466" y="0"/>
                  </a:lnTo>
                  <a:close/>
                </a:path>
              </a:pathLst>
            </a:custGeom>
            <a:solidFill>
              <a:srgbClr val="00FFFF"/>
            </a:solidFill>
            <a:ln w="7938">
              <a:solidFill>
                <a:srgbClr val="000000"/>
              </a:solidFill>
              <a:round/>
              <a:headEnd/>
              <a:tailEnd/>
            </a:ln>
          </p:spPr>
          <p:txBody>
            <a:bodyPr/>
            <a:lstStyle/>
            <a:p>
              <a:endParaRPr lang="fr-FR"/>
            </a:p>
          </p:txBody>
        </p:sp>
        <p:sp>
          <p:nvSpPr>
            <p:cNvPr id="27708" name="Rectangle 39"/>
            <p:cNvSpPr>
              <a:spLocks noChangeArrowheads="1"/>
            </p:cNvSpPr>
            <p:nvPr/>
          </p:nvSpPr>
          <p:spPr bwMode="auto">
            <a:xfrm>
              <a:off x="1339" y="1482"/>
              <a:ext cx="60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Fonctions </a:t>
              </a:r>
              <a:endParaRPr lang="fr-FR" altLang="fr-FR"/>
            </a:p>
          </p:txBody>
        </p:sp>
        <p:sp>
          <p:nvSpPr>
            <p:cNvPr id="27709" name="Rectangle 40"/>
            <p:cNvSpPr>
              <a:spLocks noChangeArrowheads="1"/>
            </p:cNvSpPr>
            <p:nvPr/>
          </p:nvSpPr>
          <p:spPr bwMode="auto">
            <a:xfrm>
              <a:off x="1339" y="1622"/>
              <a:ext cx="6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techniques</a:t>
              </a:r>
              <a:endParaRPr lang="fr-FR" altLang="fr-FR"/>
            </a:p>
          </p:txBody>
        </p:sp>
      </p:grpSp>
      <p:sp>
        <p:nvSpPr>
          <p:cNvPr id="27656" name="Oval 42"/>
          <p:cNvSpPr>
            <a:spLocks noChangeArrowheads="1"/>
          </p:cNvSpPr>
          <p:nvPr/>
        </p:nvSpPr>
        <p:spPr bwMode="auto">
          <a:xfrm>
            <a:off x="8461376" y="1374776"/>
            <a:ext cx="1050925" cy="619125"/>
          </a:xfrm>
          <a:prstGeom prst="ellipse">
            <a:avLst/>
          </a:prstGeom>
          <a:solidFill>
            <a:srgbClr val="99CCFF"/>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57" name="Rectangle 43"/>
          <p:cNvSpPr>
            <a:spLocks noChangeArrowheads="1"/>
          </p:cNvSpPr>
          <p:nvPr/>
        </p:nvSpPr>
        <p:spPr bwMode="auto">
          <a:xfrm>
            <a:off x="8616951" y="1603376"/>
            <a:ext cx="722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Perception</a:t>
            </a:r>
            <a:endParaRPr lang="fr-FR" altLang="fr-FR"/>
          </a:p>
        </p:txBody>
      </p:sp>
      <p:sp>
        <p:nvSpPr>
          <p:cNvPr id="27658" name="Oval 44"/>
          <p:cNvSpPr>
            <a:spLocks noChangeArrowheads="1"/>
          </p:cNvSpPr>
          <p:nvPr/>
        </p:nvSpPr>
        <p:spPr bwMode="auto">
          <a:xfrm>
            <a:off x="8461376" y="2178050"/>
            <a:ext cx="1050925" cy="617538"/>
          </a:xfrm>
          <a:prstGeom prst="ellipse">
            <a:avLst/>
          </a:prstGeom>
          <a:solidFill>
            <a:srgbClr val="99CCFF"/>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59" name="Rectangle 45"/>
          <p:cNvSpPr>
            <a:spLocks noChangeArrowheads="1"/>
          </p:cNvSpPr>
          <p:nvPr/>
        </p:nvSpPr>
        <p:spPr bwMode="auto">
          <a:xfrm>
            <a:off x="8448675" y="2405064"/>
            <a:ext cx="1047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Positionnement</a:t>
            </a:r>
            <a:endParaRPr lang="fr-FR" altLang="fr-FR"/>
          </a:p>
        </p:txBody>
      </p:sp>
      <p:sp>
        <p:nvSpPr>
          <p:cNvPr id="27660" name="Oval 46"/>
          <p:cNvSpPr>
            <a:spLocks noChangeArrowheads="1"/>
          </p:cNvSpPr>
          <p:nvPr/>
        </p:nvSpPr>
        <p:spPr bwMode="auto">
          <a:xfrm>
            <a:off x="8461376" y="2979739"/>
            <a:ext cx="1050925" cy="617537"/>
          </a:xfrm>
          <a:prstGeom prst="ellipse">
            <a:avLst/>
          </a:prstGeom>
          <a:solidFill>
            <a:srgbClr val="99CCFF"/>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61" name="Rectangle 47"/>
          <p:cNvSpPr>
            <a:spLocks noChangeArrowheads="1"/>
          </p:cNvSpPr>
          <p:nvPr/>
        </p:nvSpPr>
        <p:spPr bwMode="auto">
          <a:xfrm>
            <a:off x="8591551" y="3206751"/>
            <a:ext cx="7667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Information</a:t>
            </a:r>
            <a:endParaRPr lang="fr-FR" altLang="fr-FR"/>
          </a:p>
        </p:txBody>
      </p:sp>
      <p:sp>
        <p:nvSpPr>
          <p:cNvPr id="27662" name="Oval 48"/>
          <p:cNvSpPr>
            <a:spLocks noChangeArrowheads="1"/>
          </p:cNvSpPr>
          <p:nvPr/>
        </p:nvSpPr>
        <p:spPr bwMode="auto">
          <a:xfrm>
            <a:off x="2354264" y="1374776"/>
            <a:ext cx="1050925" cy="619125"/>
          </a:xfrm>
          <a:prstGeom prst="ellipse">
            <a:avLst/>
          </a:prstGeom>
          <a:solidFill>
            <a:srgbClr val="99CCFF"/>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63" name="Rectangle 49"/>
          <p:cNvSpPr>
            <a:spLocks noChangeArrowheads="1"/>
          </p:cNvSpPr>
          <p:nvPr/>
        </p:nvSpPr>
        <p:spPr bwMode="auto">
          <a:xfrm>
            <a:off x="2524126" y="1603376"/>
            <a:ext cx="6905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Protection</a:t>
            </a:r>
            <a:endParaRPr lang="fr-FR" altLang="fr-FR"/>
          </a:p>
        </p:txBody>
      </p:sp>
      <p:sp>
        <p:nvSpPr>
          <p:cNvPr id="27664" name="Oval 50"/>
          <p:cNvSpPr>
            <a:spLocks noChangeArrowheads="1"/>
          </p:cNvSpPr>
          <p:nvPr/>
        </p:nvSpPr>
        <p:spPr bwMode="auto">
          <a:xfrm>
            <a:off x="2354264" y="2178050"/>
            <a:ext cx="1050925" cy="617538"/>
          </a:xfrm>
          <a:prstGeom prst="ellipse">
            <a:avLst/>
          </a:prstGeom>
          <a:solidFill>
            <a:srgbClr val="99CCFF"/>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65" name="Rectangle 51"/>
          <p:cNvSpPr>
            <a:spLocks noChangeArrowheads="1"/>
          </p:cNvSpPr>
          <p:nvPr/>
        </p:nvSpPr>
        <p:spPr bwMode="auto">
          <a:xfrm>
            <a:off x="2517775" y="2405064"/>
            <a:ext cx="7064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Logistique</a:t>
            </a:r>
            <a:endParaRPr lang="fr-FR" altLang="fr-FR"/>
          </a:p>
        </p:txBody>
      </p:sp>
      <p:sp>
        <p:nvSpPr>
          <p:cNvPr id="27666" name="Oval 52"/>
          <p:cNvSpPr>
            <a:spLocks noChangeArrowheads="1"/>
          </p:cNvSpPr>
          <p:nvPr/>
        </p:nvSpPr>
        <p:spPr bwMode="auto">
          <a:xfrm>
            <a:off x="2354264" y="2979739"/>
            <a:ext cx="1050925" cy="617537"/>
          </a:xfrm>
          <a:prstGeom prst="ellipse">
            <a:avLst/>
          </a:prstGeom>
          <a:solidFill>
            <a:srgbClr val="99CCFF"/>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67" name="Rectangle 53"/>
          <p:cNvSpPr>
            <a:spLocks noChangeArrowheads="1"/>
          </p:cNvSpPr>
          <p:nvPr/>
        </p:nvSpPr>
        <p:spPr bwMode="auto">
          <a:xfrm>
            <a:off x="2533650" y="3206751"/>
            <a:ext cx="6731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Utilisation</a:t>
            </a:r>
            <a:endParaRPr lang="fr-FR" altLang="fr-FR"/>
          </a:p>
        </p:txBody>
      </p:sp>
      <p:grpSp>
        <p:nvGrpSpPr>
          <p:cNvPr id="27668" name="Group 60"/>
          <p:cNvGrpSpPr>
            <a:grpSpLocks/>
          </p:cNvGrpSpPr>
          <p:nvPr/>
        </p:nvGrpSpPr>
        <p:grpSpPr bwMode="auto">
          <a:xfrm>
            <a:off x="5006975" y="1590675"/>
            <a:ext cx="2038350" cy="1758950"/>
            <a:chOff x="2194" y="1050"/>
            <a:chExt cx="1284" cy="1108"/>
          </a:xfrm>
          <a:solidFill>
            <a:schemeClr val="accent2"/>
          </a:solidFill>
        </p:grpSpPr>
        <p:grpSp>
          <p:nvGrpSpPr>
            <p:cNvPr id="27698" name="Group 58"/>
            <p:cNvGrpSpPr>
              <a:grpSpLocks/>
            </p:cNvGrpSpPr>
            <p:nvPr/>
          </p:nvGrpSpPr>
          <p:grpSpPr bwMode="auto">
            <a:xfrm>
              <a:off x="2194" y="1050"/>
              <a:ext cx="1284" cy="1108"/>
              <a:chOff x="2194" y="1050"/>
              <a:chExt cx="1284" cy="1108"/>
            </a:xfrm>
            <a:grpFill/>
          </p:grpSpPr>
          <p:sp>
            <p:nvSpPr>
              <p:cNvPr id="27700" name="Rectangle 54"/>
              <p:cNvSpPr>
                <a:spLocks noChangeArrowheads="1"/>
              </p:cNvSpPr>
              <p:nvPr/>
            </p:nvSpPr>
            <p:spPr bwMode="auto">
              <a:xfrm>
                <a:off x="2194" y="1050"/>
                <a:ext cx="1284" cy="11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701" name="Freeform 55"/>
              <p:cNvSpPr>
                <a:spLocks/>
              </p:cNvSpPr>
              <p:nvPr/>
            </p:nvSpPr>
            <p:spPr bwMode="auto">
              <a:xfrm>
                <a:off x="2194" y="1050"/>
                <a:ext cx="1283" cy="1108"/>
              </a:xfrm>
              <a:custGeom>
                <a:avLst/>
                <a:gdLst>
                  <a:gd name="T0" fmla="*/ 1 w 2564"/>
                  <a:gd name="T1" fmla="*/ 0 h 2214"/>
                  <a:gd name="T2" fmla="*/ 1 w 2564"/>
                  <a:gd name="T3" fmla="*/ 1 h 2214"/>
                  <a:gd name="T4" fmla="*/ 1 w 2564"/>
                  <a:gd name="T5" fmla="*/ 1 h 2214"/>
                  <a:gd name="T6" fmla="*/ 1 w 2564"/>
                  <a:gd name="T7" fmla="*/ 1 h 2214"/>
                  <a:gd name="T8" fmla="*/ 0 w 2564"/>
                  <a:gd name="T9" fmla="*/ 1 h 2214"/>
                  <a:gd name="T10" fmla="*/ 1 w 2564"/>
                  <a:gd name="T11" fmla="*/ 1 h 2214"/>
                  <a:gd name="T12" fmla="*/ 1 w 2564"/>
                  <a:gd name="T13" fmla="*/ 1 h 2214"/>
                  <a:gd name="T14" fmla="*/ 1 w 2564"/>
                  <a:gd name="T15" fmla="*/ 1 h 2214"/>
                  <a:gd name="T16" fmla="*/ 1 w 2564"/>
                  <a:gd name="T17" fmla="*/ 2 h 2214"/>
                  <a:gd name="T18" fmla="*/ 1 w 2564"/>
                  <a:gd name="T19" fmla="*/ 2 h 2214"/>
                  <a:gd name="T20" fmla="*/ 1 w 2564"/>
                  <a:gd name="T21" fmla="*/ 1 h 2214"/>
                  <a:gd name="T22" fmla="*/ 2 w 2564"/>
                  <a:gd name="T23" fmla="*/ 1 h 2214"/>
                  <a:gd name="T24" fmla="*/ 2 w 2564"/>
                  <a:gd name="T25" fmla="*/ 1 h 2214"/>
                  <a:gd name="T26" fmla="*/ 2 w 2564"/>
                  <a:gd name="T27" fmla="*/ 1 h 2214"/>
                  <a:gd name="T28" fmla="*/ 2 w 2564"/>
                  <a:gd name="T29" fmla="*/ 1 h 2214"/>
                  <a:gd name="T30" fmla="*/ 2 w 2564"/>
                  <a:gd name="T31" fmla="*/ 1 h 2214"/>
                  <a:gd name="T32" fmla="*/ 1 w 2564"/>
                  <a:gd name="T33" fmla="*/ 1 h 2214"/>
                  <a:gd name="T34" fmla="*/ 1 w 2564"/>
                  <a:gd name="T35" fmla="*/ 0 h 2214"/>
                  <a:gd name="T36" fmla="*/ 1 w 2564"/>
                  <a:gd name="T37" fmla="*/ 0 h 2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4"/>
                  <a:gd name="T58" fmla="*/ 0 h 2214"/>
                  <a:gd name="T59" fmla="*/ 2564 w 2564"/>
                  <a:gd name="T60" fmla="*/ 2214 h 22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4" h="2214">
                    <a:moveTo>
                      <a:pt x="641" y="0"/>
                    </a:moveTo>
                    <a:lnTo>
                      <a:pt x="641" y="937"/>
                    </a:lnTo>
                    <a:lnTo>
                      <a:pt x="451" y="937"/>
                    </a:lnTo>
                    <a:lnTo>
                      <a:pt x="451" y="553"/>
                    </a:lnTo>
                    <a:lnTo>
                      <a:pt x="0" y="1107"/>
                    </a:lnTo>
                    <a:lnTo>
                      <a:pt x="451" y="1661"/>
                    </a:lnTo>
                    <a:lnTo>
                      <a:pt x="451" y="1277"/>
                    </a:lnTo>
                    <a:lnTo>
                      <a:pt x="641" y="1277"/>
                    </a:lnTo>
                    <a:lnTo>
                      <a:pt x="641" y="2214"/>
                    </a:lnTo>
                    <a:lnTo>
                      <a:pt x="1923" y="2214"/>
                    </a:lnTo>
                    <a:lnTo>
                      <a:pt x="1923" y="1277"/>
                    </a:lnTo>
                    <a:lnTo>
                      <a:pt x="2113" y="1277"/>
                    </a:lnTo>
                    <a:lnTo>
                      <a:pt x="2113" y="1661"/>
                    </a:lnTo>
                    <a:lnTo>
                      <a:pt x="2564" y="1107"/>
                    </a:lnTo>
                    <a:lnTo>
                      <a:pt x="2113" y="553"/>
                    </a:lnTo>
                    <a:lnTo>
                      <a:pt x="2113" y="937"/>
                    </a:lnTo>
                    <a:lnTo>
                      <a:pt x="1923" y="937"/>
                    </a:lnTo>
                    <a:lnTo>
                      <a:pt x="1923" y="0"/>
                    </a:lnTo>
                    <a:lnTo>
                      <a:pt x="641" y="0"/>
                    </a:lnTo>
                    <a:close/>
                  </a:path>
                </a:pathLst>
              </a:custGeom>
              <a:grpFill/>
              <a:ln w="0">
                <a:solidFill>
                  <a:srgbClr val="FFFFFF"/>
                </a:solidFill>
                <a:round/>
                <a:headEnd/>
                <a:tailEnd/>
              </a:ln>
            </p:spPr>
            <p:txBody>
              <a:bodyPr/>
              <a:lstStyle/>
              <a:p>
                <a:endParaRPr lang="fr-FR"/>
              </a:p>
            </p:txBody>
          </p:sp>
          <p:sp>
            <p:nvSpPr>
              <p:cNvPr id="27702" name="Freeform 56"/>
              <p:cNvSpPr>
                <a:spLocks/>
              </p:cNvSpPr>
              <p:nvPr/>
            </p:nvSpPr>
            <p:spPr bwMode="auto">
              <a:xfrm>
                <a:off x="2194" y="1050"/>
                <a:ext cx="1283" cy="1108"/>
              </a:xfrm>
              <a:custGeom>
                <a:avLst/>
                <a:gdLst>
                  <a:gd name="T0" fmla="*/ 1 w 2564"/>
                  <a:gd name="T1" fmla="*/ 0 h 2214"/>
                  <a:gd name="T2" fmla="*/ 1 w 2564"/>
                  <a:gd name="T3" fmla="*/ 1 h 2214"/>
                  <a:gd name="T4" fmla="*/ 1 w 2564"/>
                  <a:gd name="T5" fmla="*/ 1 h 2214"/>
                  <a:gd name="T6" fmla="*/ 1 w 2564"/>
                  <a:gd name="T7" fmla="*/ 1 h 2214"/>
                  <a:gd name="T8" fmla="*/ 0 w 2564"/>
                  <a:gd name="T9" fmla="*/ 1 h 2214"/>
                  <a:gd name="T10" fmla="*/ 1 w 2564"/>
                  <a:gd name="T11" fmla="*/ 1 h 2214"/>
                  <a:gd name="T12" fmla="*/ 1 w 2564"/>
                  <a:gd name="T13" fmla="*/ 1 h 2214"/>
                  <a:gd name="T14" fmla="*/ 1 w 2564"/>
                  <a:gd name="T15" fmla="*/ 1 h 2214"/>
                  <a:gd name="T16" fmla="*/ 1 w 2564"/>
                  <a:gd name="T17" fmla="*/ 2 h 2214"/>
                  <a:gd name="T18" fmla="*/ 1 w 2564"/>
                  <a:gd name="T19" fmla="*/ 2 h 2214"/>
                  <a:gd name="T20" fmla="*/ 1 w 2564"/>
                  <a:gd name="T21" fmla="*/ 1 h 2214"/>
                  <a:gd name="T22" fmla="*/ 2 w 2564"/>
                  <a:gd name="T23" fmla="*/ 1 h 2214"/>
                  <a:gd name="T24" fmla="*/ 2 w 2564"/>
                  <a:gd name="T25" fmla="*/ 1 h 2214"/>
                  <a:gd name="T26" fmla="*/ 2 w 2564"/>
                  <a:gd name="T27" fmla="*/ 1 h 2214"/>
                  <a:gd name="T28" fmla="*/ 2 w 2564"/>
                  <a:gd name="T29" fmla="*/ 1 h 2214"/>
                  <a:gd name="T30" fmla="*/ 2 w 2564"/>
                  <a:gd name="T31" fmla="*/ 1 h 2214"/>
                  <a:gd name="T32" fmla="*/ 1 w 2564"/>
                  <a:gd name="T33" fmla="*/ 1 h 2214"/>
                  <a:gd name="T34" fmla="*/ 1 w 2564"/>
                  <a:gd name="T35" fmla="*/ 0 h 2214"/>
                  <a:gd name="T36" fmla="*/ 1 w 2564"/>
                  <a:gd name="T37" fmla="*/ 0 h 2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4"/>
                  <a:gd name="T58" fmla="*/ 0 h 2214"/>
                  <a:gd name="T59" fmla="*/ 2564 w 2564"/>
                  <a:gd name="T60" fmla="*/ 2214 h 22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4" h="2214">
                    <a:moveTo>
                      <a:pt x="641" y="0"/>
                    </a:moveTo>
                    <a:lnTo>
                      <a:pt x="641" y="937"/>
                    </a:lnTo>
                    <a:lnTo>
                      <a:pt x="451" y="937"/>
                    </a:lnTo>
                    <a:lnTo>
                      <a:pt x="451" y="553"/>
                    </a:lnTo>
                    <a:lnTo>
                      <a:pt x="0" y="1107"/>
                    </a:lnTo>
                    <a:lnTo>
                      <a:pt x="451" y="1661"/>
                    </a:lnTo>
                    <a:lnTo>
                      <a:pt x="451" y="1277"/>
                    </a:lnTo>
                    <a:lnTo>
                      <a:pt x="641" y="1277"/>
                    </a:lnTo>
                    <a:lnTo>
                      <a:pt x="641" y="2214"/>
                    </a:lnTo>
                    <a:lnTo>
                      <a:pt x="1923" y="2214"/>
                    </a:lnTo>
                    <a:lnTo>
                      <a:pt x="1923" y="1277"/>
                    </a:lnTo>
                    <a:lnTo>
                      <a:pt x="2113" y="1277"/>
                    </a:lnTo>
                    <a:lnTo>
                      <a:pt x="2113" y="1661"/>
                    </a:lnTo>
                    <a:lnTo>
                      <a:pt x="2564" y="1107"/>
                    </a:lnTo>
                    <a:lnTo>
                      <a:pt x="2113" y="553"/>
                    </a:lnTo>
                    <a:lnTo>
                      <a:pt x="2113" y="937"/>
                    </a:lnTo>
                    <a:lnTo>
                      <a:pt x="1923" y="937"/>
                    </a:lnTo>
                    <a:lnTo>
                      <a:pt x="1923" y="0"/>
                    </a:lnTo>
                    <a:lnTo>
                      <a:pt x="6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703" name="Rectangle 57"/>
              <p:cNvSpPr>
                <a:spLocks noChangeArrowheads="1"/>
              </p:cNvSpPr>
              <p:nvPr/>
            </p:nvSpPr>
            <p:spPr bwMode="auto">
              <a:xfrm>
                <a:off x="2194" y="1050"/>
                <a:ext cx="1284" cy="11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grpSp>
        <p:sp>
          <p:nvSpPr>
            <p:cNvPr id="27699" name="Freeform 59"/>
            <p:cNvSpPr>
              <a:spLocks/>
            </p:cNvSpPr>
            <p:nvPr/>
          </p:nvSpPr>
          <p:spPr bwMode="auto">
            <a:xfrm>
              <a:off x="2194" y="1050"/>
              <a:ext cx="1283" cy="1108"/>
            </a:xfrm>
            <a:custGeom>
              <a:avLst/>
              <a:gdLst>
                <a:gd name="T0" fmla="*/ 1 w 2564"/>
                <a:gd name="T1" fmla="*/ 0 h 2214"/>
                <a:gd name="T2" fmla="*/ 1 w 2564"/>
                <a:gd name="T3" fmla="*/ 1 h 2214"/>
                <a:gd name="T4" fmla="*/ 1 w 2564"/>
                <a:gd name="T5" fmla="*/ 1 h 2214"/>
                <a:gd name="T6" fmla="*/ 1 w 2564"/>
                <a:gd name="T7" fmla="*/ 1 h 2214"/>
                <a:gd name="T8" fmla="*/ 0 w 2564"/>
                <a:gd name="T9" fmla="*/ 1 h 2214"/>
                <a:gd name="T10" fmla="*/ 1 w 2564"/>
                <a:gd name="T11" fmla="*/ 1 h 2214"/>
                <a:gd name="T12" fmla="*/ 1 w 2564"/>
                <a:gd name="T13" fmla="*/ 1 h 2214"/>
                <a:gd name="T14" fmla="*/ 1 w 2564"/>
                <a:gd name="T15" fmla="*/ 1 h 2214"/>
                <a:gd name="T16" fmla="*/ 1 w 2564"/>
                <a:gd name="T17" fmla="*/ 2 h 2214"/>
                <a:gd name="T18" fmla="*/ 1 w 2564"/>
                <a:gd name="T19" fmla="*/ 2 h 2214"/>
                <a:gd name="T20" fmla="*/ 1 w 2564"/>
                <a:gd name="T21" fmla="*/ 1 h 2214"/>
                <a:gd name="T22" fmla="*/ 2 w 2564"/>
                <a:gd name="T23" fmla="*/ 1 h 2214"/>
                <a:gd name="T24" fmla="*/ 2 w 2564"/>
                <a:gd name="T25" fmla="*/ 1 h 2214"/>
                <a:gd name="T26" fmla="*/ 2 w 2564"/>
                <a:gd name="T27" fmla="*/ 1 h 2214"/>
                <a:gd name="T28" fmla="*/ 2 w 2564"/>
                <a:gd name="T29" fmla="*/ 1 h 2214"/>
                <a:gd name="T30" fmla="*/ 2 w 2564"/>
                <a:gd name="T31" fmla="*/ 1 h 2214"/>
                <a:gd name="T32" fmla="*/ 1 w 2564"/>
                <a:gd name="T33" fmla="*/ 1 h 2214"/>
                <a:gd name="T34" fmla="*/ 1 w 2564"/>
                <a:gd name="T35" fmla="*/ 0 h 2214"/>
                <a:gd name="T36" fmla="*/ 1 w 2564"/>
                <a:gd name="T37" fmla="*/ 0 h 2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4"/>
                <a:gd name="T58" fmla="*/ 0 h 2214"/>
                <a:gd name="T59" fmla="*/ 2564 w 2564"/>
                <a:gd name="T60" fmla="*/ 2214 h 22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4" h="2214">
                  <a:moveTo>
                    <a:pt x="641" y="0"/>
                  </a:moveTo>
                  <a:lnTo>
                    <a:pt x="641" y="937"/>
                  </a:lnTo>
                  <a:lnTo>
                    <a:pt x="451" y="937"/>
                  </a:lnTo>
                  <a:lnTo>
                    <a:pt x="451" y="553"/>
                  </a:lnTo>
                  <a:lnTo>
                    <a:pt x="0" y="1107"/>
                  </a:lnTo>
                  <a:lnTo>
                    <a:pt x="451" y="1661"/>
                  </a:lnTo>
                  <a:lnTo>
                    <a:pt x="451" y="1277"/>
                  </a:lnTo>
                  <a:lnTo>
                    <a:pt x="641" y="1277"/>
                  </a:lnTo>
                  <a:lnTo>
                    <a:pt x="641" y="2214"/>
                  </a:lnTo>
                  <a:lnTo>
                    <a:pt x="1923" y="2214"/>
                  </a:lnTo>
                  <a:lnTo>
                    <a:pt x="1923" y="1277"/>
                  </a:lnTo>
                  <a:lnTo>
                    <a:pt x="2113" y="1277"/>
                  </a:lnTo>
                  <a:lnTo>
                    <a:pt x="2113" y="1661"/>
                  </a:lnTo>
                  <a:lnTo>
                    <a:pt x="2564" y="1107"/>
                  </a:lnTo>
                  <a:lnTo>
                    <a:pt x="2113" y="553"/>
                  </a:lnTo>
                  <a:lnTo>
                    <a:pt x="2113" y="937"/>
                  </a:lnTo>
                  <a:lnTo>
                    <a:pt x="1923" y="937"/>
                  </a:lnTo>
                  <a:lnTo>
                    <a:pt x="1923" y="0"/>
                  </a:lnTo>
                  <a:lnTo>
                    <a:pt x="641" y="0"/>
                  </a:lnTo>
                  <a:close/>
                </a:path>
              </a:pathLst>
            </a:custGeom>
            <a:grpFill/>
            <a:ln w="7938">
              <a:solidFill>
                <a:srgbClr val="000000"/>
              </a:solidFill>
              <a:round/>
              <a:headEnd/>
              <a:tailEnd/>
            </a:ln>
            <a:extLst/>
          </p:spPr>
          <p:txBody>
            <a:bodyPr/>
            <a:lstStyle/>
            <a:p>
              <a:endParaRPr lang="fr-FR"/>
            </a:p>
          </p:txBody>
        </p:sp>
      </p:grpSp>
      <p:sp>
        <p:nvSpPr>
          <p:cNvPr id="27669" name="Rectangle 61"/>
          <p:cNvSpPr>
            <a:spLocks noChangeArrowheads="1"/>
          </p:cNvSpPr>
          <p:nvPr/>
        </p:nvSpPr>
        <p:spPr bwMode="auto">
          <a:xfrm>
            <a:off x="5368925" y="2357439"/>
            <a:ext cx="1296988" cy="244475"/>
          </a:xfrm>
          <a:prstGeom prst="rect">
            <a:avLst/>
          </a:prstGeom>
          <a:solidFill>
            <a:schemeClr val="accent2"/>
          </a:solidFill>
          <a:ln>
            <a:noFill/>
          </a:ln>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600" b="1">
                <a:solidFill>
                  <a:srgbClr val="000000"/>
                </a:solidFill>
                <a:latin typeface="Arial" charset="0"/>
              </a:rPr>
              <a:t>Le packaging</a:t>
            </a:r>
            <a:endParaRPr lang="fr-FR" altLang="fr-FR"/>
          </a:p>
        </p:txBody>
      </p:sp>
      <p:grpSp>
        <p:nvGrpSpPr>
          <p:cNvPr id="27670" name="Group 86"/>
          <p:cNvGrpSpPr>
            <a:grpSpLocks/>
          </p:cNvGrpSpPr>
          <p:nvPr/>
        </p:nvGrpSpPr>
        <p:grpSpPr bwMode="auto">
          <a:xfrm>
            <a:off x="2354264" y="1371600"/>
            <a:ext cx="7158037" cy="2222500"/>
            <a:chOff x="523" y="914"/>
            <a:chExt cx="4509" cy="1400"/>
          </a:xfrm>
        </p:grpSpPr>
        <p:sp>
          <p:nvSpPr>
            <p:cNvPr id="27674" name="Freeform 62"/>
            <p:cNvSpPr>
              <a:spLocks/>
            </p:cNvSpPr>
            <p:nvPr/>
          </p:nvSpPr>
          <p:spPr bwMode="auto">
            <a:xfrm>
              <a:off x="3438" y="1348"/>
              <a:ext cx="932" cy="538"/>
            </a:xfrm>
            <a:custGeom>
              <a:avLst/>
              <a:gdLst>
                <a:gd name="T0" fmla="*/ 0 w 1865"/>
                <a:gd name="T1" fmla="*/ 0 h 1074"/>
                <a:gd name="T2" fmla="*/ 0 w 1865"/>
                <a:gd name="T3" fmla="*/ 0 h 1074"/>
                <a:gd name="T4" fmla="*/ 0 w 1865"/>
                <a:gd name="T5" fmla="*/ 1 h 1074"/>
                <a:gd name="T6" fmla="*/ 0 w 1865"/>
                <a:gd name="T7" fmla="*/ 1 h 1074"/>
                <a:gd name="T8" fmla="*/ 0 w 1865"/>
                <a:gd name="T9" fmla="*/ 1 h 1074"/>
                <a:gd name="T10" fmla="*/ 0 w 1865"/>
                <a:gd name="T11" fmla="*/ 1 h 1074"/>
                <a:gd name="T12" fmla="*/ 0 w 1865"/>
                <a:gd name="T13" fmla="*/ 0 h 1074"/>
                <a:gd name="T14" fmla="*/ 0 60000 65536"/>
                <a:gd name="T15" fmla="*/ 0 60000 65536"/>
                <a:gd name="T16" fmla="*/ 0 60000 65536"/>
                <a:gd name="T17" fmla="*/ 0 60000 65536"/>
                <a:gd name="T18" fmla="*/ 0 60000 65536"/>
                <a:gd name="T19" fmla="*/ 0 60000 65536"/>
                <a:gd name="T20" fmla="*/ 0 60000 65536"/>
                <a:gd name="T21" fmla="*/ 0 w 1865"/>
                <a:gd name="T22" fmla="*/ 0 h 1074"/>
                <a:gd name="T23" fmla="*/ 1865 w 1865"/>
                <a:gd name="T24" fmla="*/ 1074 h 1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5" h="1074">
                  <a:moveTo>
                    <a:pt x="1465" y="0"/>
                  </a:moveTo>
                  <a:lnTo>
                    <a:pt x="0" y="0"/>
                  </a:lnTo>
                  <a:lnTo>
                    <a:pt x="400" y="537"/>
                  </a:lnTo>
                  <a:lnTo>
                    <a:pt x="0" y="1074"/>
                  </a:lnTo>
                  <a:lnTo>
                    <a:pt x="1465" y="1074"/>
                  </a:lnTo>
                  <a:lnTo>
                    <a:pt x="1865" y="537"/>
                  </a:lnTo>
                  <a:lnTo>
                    <a:pt x="1465" y="0"/>
                  </a:lnTo>
                  <a:close/>
                </a:path>
              </a:pathLst>
            </a:custGeom>
            <a:solidFill>
              <a:srgbClr val="00FFFF"/>
            </a:solidFill>
            <a:ln w="7938">
              <a:solidFill>
                <a:srgbClr val="000000"/>
              </a:solidFill>
              <a:round/>
              <a:headEnd/>
              <a:tailEnd/>
            </a:ln>
          </p:spPr>
          <p:txBody>
            <a:bodyPr/>
            <a:lstStyle/>
            <a:p>
              <a:endParaRPr lang="fr-FR"/>
            </a:p>
          </p:txBody>
        </p:sp>
        <p:sp>
          <p:nvSpPr>
            <p:cNvPr id="27675" name="Rectangle 63"/>
            <p:cNvSpPr>
              <a:spLocks noChangeArrowheads="1"/>
            </p:cNvSpPr>
            <p:nvPr/>
          </p:nvSpPr>
          <p:spPr bwMode="auto">
            <a:xfrm>
              <a:off x="3674" y="1482"/>
              <a:ext cx="61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Fonctions </a:t>
              </a:r>
              <a:endParaRPr lang="fr-FR" altLang="fr-FR"/>
            </a:p>
          </p:txBody>
        </p:sp>
        <p:sp>
          <p:nvSpPr>
            <p:cNvPr id="27676" name="Rectangle 64"/>
            <p:cNvSpPr>
              <a:spLocks noChangeArrowheads="1"/>
            </p:cNvSpPr>
            <p:nvPr/>
          </p:nvSpPr>
          <p:spPr bwMode="auto">
            <a:xfrm>
              <a:off x="3674" y="1622"/>
              <a:ext cx="57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marketing</a:t>
              </a:r>
              <a:endParaRPr lang="fr-FR" altLang="fr-FR"/>
            </a:p>
          </p:txBody>
        </p:sp>
        <p:sp>
          <p:nvSpPr>
            <p:cNvPr id="27677" name="Freeform 65"/>
            <p:cNvSpPr>
              <a:spLocks/>
            </p:cNvSpPr>
            <p:nvPr/>
          </p:nvSpPr>
          <p:spPr bwMode="auto">
            <a:xfrm>
              <a:off x="1184" y="1348"/>
              <a:ext cx="1088" cy="538"/>
            </a:xfrm>
            <a:custGeom>
              <a:avLst/>
              <a:gdLst>
                <a:gd name="T0" fmla="*/ 1 w 2176"/>
                <a:gd name="T1" fmla="*/ 0 h 1074"/>
                <a:gd name="T2" fmla="*/ 2 w 2176"/>
                <a:gd name="T3" fmla="*/ 0 h 1074"/>
                <a:gd name="T4" fmla="*/ 1 w 2176"/>
                <a:gd name="T5" fmla="*/ 1 h 1074"/>
                <a:gd name="T6" fmla="*/ 2 w 2176"/>
                <a:gd name="T7" fmla="*/ 1 h 1074"/>
                <a:gd name="T8" fmla="*/ 1 w 2176"/>
                <a:gd name="T9" fmla="*/ 1 h 1074"/>
                <a:gd name="T10" fmla="*/ 0 w 2176"/>
                <a:gd name="T11" fmla="*/ 1 h 1074"/>
                <a:gd name="T12" fmla="*/ 1 w 2176"/>
                <a:gd name="T13" fmla="*/ 0 h 1074"/>
                <a:gd name="T14" fmla="*/ 0 60000 65536"/>
                <a:gd name="T15" fmla="*/ 0 60000 65536"/>
                <a:gd name="T16" fmla="*/ 0 60000 65536"/>
                <a:gd name="T17" fmla="*/ 0 60000 65536"/>
                <a:gd name="T18" fmla="*/ 0 60000 65536"/>
                <a:gd name="T19" fmla="*/ 0 60000 65536"/>
                <a:gd name="T20" fmla="*/ 0 60000 65536"/>
                <a:gd name="T21" fmla="*/ 0 w 2176"/>
                <a:gd name="T22" fmla="*/ 0 h 1074"/>
                <a:gd name="T23" fmla="*/ 2176 w 2176"/>
                <a:gd name="T24" fmla="*/ 1074 h 1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6" h="1074">
                  <a:moveTo>
                    <a:pt x="466" y="0"/>
                  </a:moveTo>
                  <a:lnTo>
                    <a:pt x="2176" y="0"/>
                  </a:lnTo>
                  <a:lnTo>
                    <a:pt x="1710" y="537"/>
                  </a:lnTo>
                  <a:lnTo>
                    <a:pt x="2176" y="1074"/>
                  </a:lnTo>
                  <a:lnTo>
                    <a:pt x="466" y="1074"/>
                  </a:lnTo>
                  <a:lnTo>
                    <a:pt x="0" y="537"/>
                  </a:lnTo>
                  <a:lnTo>
                    <a:pt x="466" y="0"/>
                  </a:lnTo>
                  <a:close/>
                </a:path>
              </a:pathLst>
            </a:custGeom>
            <a:solidFill>
              <a:srgbClr val="00FFFF"/>
            </a:solidFill>
            <a:ln w="7938">
              <a:solidFill>
                <a:srgbClr val="000000"/>
              </a:solidFill>
              <a:round/>
              <a:headEnd/>
              <a:tailEnd/>
            </a:ln>
          </p:spPr>
          <p:txBody>
            <a:bodyPr/>
            <a:lstStyle/>
            <a:p>
              <a:endParaRPr lang="fr-FR"/>
            </a:p>
          </p:txBody>
        </p:sp>
        <p:sp>
          <p:nvSpPr>
            <p:cNvPr id="27678" name="Rectangle 66"/>
            <p:cNvSpPr>
              <a:spLocks noChangeArrowheads="1"/>
            </p:cNvSpPr>
            <p:nvPr/>
          </p:nvSpPr>
          <p:spPr bwMode="auto">
            <a:xfrm>
              <a:off x="1339" y="1482"/>
              <a:ext cx="61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Fonctions </a:t>
              </a:r>
              <a:endParaRPr lang="fr-FR" altLang="fr-FR"/>
            </a:p>
          </p:txBody>
        </p:sp>
        <p:sp>
          <p:nvSpPr>
            <p:cNvPr id="27679" name="Rectangle 67"/>
            <p:cNvSpPr>
              <a:spLocks noChangeArrowheads="1"/>
            </p:cNvSpPr>
            <p:nvPr/>
          </p:nvSpPr>
          <p:spPr bwMode="auto">
            <a:xfrm>
              <a:off x="1339" y="1622"/>
              <a:ext cx="63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techniques</a:t>
              </a:r>
              <a:endParaRPr lang="fr-FR" altLang="fr-FR"/>
            </a:p>
          </p:txBody>
        </p:sp>
        <p:sp>
          <p:nvSpPr>
            <p:cNvPr id="27680" name="Freeform 68"/>
            <p:cNvSpPr>
              <a:spLocks/>
            </p:cNvSpPr>
            <p:nvPr/>
          </p:nvSpPr>
          <p:spPr bwMode="auto">
            <a:xfrm>
              <a:off x="3438" y="1348"/>
              <a:ext cx="932" cy="538"/>
            </a:xfrm>
            <a:custGeom>
              <a:avLst/>
              <a:gdLst>
                <a:gd name="T0" fmla="*/ 0 w 1865"/>
                <a:gd name="T1" fmla="*/ 0 h 1074"/>
                <a:gd name="T2" fmla="*/ 0 w 1865"/>
                <a:gd name="T3" fmla="*/ 0 h 1074"/>
                <a:gd name="T4" fmla="*/ 0 w 1865"/>
                <a:gd name="T5" fmla="*/ 1 h 1074"/>
                <a:gd name="T6" fmla="*/ 0 w 1865"/>
                <a:gd name="T7" fmla="*/ 1 h 1074"/>
                <a:gd name="T8" fmla="*/ 0 w 1865"/>
                <a:gd name="T9" fmla="*/ 1 h 1074"/>
                <a:gd name="T10" fmla="*/ 0 w 1865"/>
                <a:gd name="T11" fmla="*/ 1 h 1074"/>
                <a:gd name="T12" fmla="*/ 0 w 1865"/>
                <a:gd name="T13" fmla="*/ 0 h 1074"/>
                <a:gd name="T14" fmla="*/ 0 60000 65536"/>
                <a:gd name="T15" fmla="*/ 0 60000 65536"/>
                <a:gd name="T16" fmla="*/ 0 60000 65536"/>
                <a:gd name="T17" fmla="*/ 0 60000 65536"/>
                <a:gd name="T18" fmla="*/ 0 60000 65536"/>
                <a:gd name="T19" fmla="*/ 0 60000 65536"/>
                <a:gd name="T20" fmla="*/ 0 60000 65536"/>
                <a:gd name="T21" fmla="*/ 0 w 1865"/>
                <a:gd name="T22" fmla="*/ 0 h 1074"/>
                <a:gd name="T23" fmla="*/ 1865 w 1865"/>
                <a:gd name="T24" fmla="*/ 1074 h 1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5" h="1074">
                  <a:moveTo>
                    <a:pt x="1465" y="0"/>
                  </a:moveTo>
                  <a:lnTo>
                    <a:pt x="0" y="0"/>
                  </a:lnTo>
                  <a:lnTo>
                    <a:pt x="400" y="537"/>
                  </a:lnTo>
                  <a:lnTo>
                    <a:pt x="0" y="1074"/>
                  </a:lnTo>
                  <a:lnTo>
                    <a:pt x="1465" y="1074"/>
                  </a:lnTo>
                  <a:lnTo>
                    <a:pt x="1865" y="537"/>
                  </a:lnTo>
                  <a:lnTo>
                    <a:pt x="1465" y="0"/>
                  </a:lnTo>
                  <a:close/>
                </a:path>
              </a:pathLst>
            </a:custGeom>
            <a:solidFill>
              <a:schemeClr val="accent2">
                <a:lumMod val="60000"/>
                <a:lumOff val="40000"/>
              </a:schemeClr>
            </a:solidFill>
            <a:ln w="7938">
              <a:solidFill>
                <a:srgbClr val="000000"/>
              </a:solidFill>
              <a:round/>
              <a:headEnd/>
              <a:tailEnd/>
            </a:ln>
          </p:spPr>
          <p:txBody>
            <a:bodyPr/>
            <a:lstStyle/>
            <a:p>
              <a:endParaRPr lang="fr-FR"/>
            </a:p>
          </p:txBody>
        </p:sp>
        <p:sp>
          <p:nvSpPr>
            <p:cNvPr id="27681" name="Rectangle 69"/>
            <p:cNvSpPr>
              <a:spLocks noChangeArrowheads="1"/>
            </p:cNvSpPr>
            <p:nvPr/>
          </p:nvSpPr>
          <p:spPr bwMode="auto">
            <a:xfrm>
              <a:off x="3674" y="1482"/>
              <a:ext cx="611" cy="145"/>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dirty="0">
                  <a:solidFill>
                    <a:srgbClr val="000000"/>
                  </a:solidFill>
                  <a:latin typeface="Arial" charset="0"/>
                </a:rPr>
                <a:t>Fonctions </a:t>
              </a:r>
              <a:endParaRPr lang="fr-FR" altLang="fr-FR" dirty="0"/>
            </a:p>
          </p:txBody>
        </p:sp>
        <p:sp>
          <p:nvSpPr>
            <p:cNvPr id="27682" name="Rectangle 70"/>
            <p:cNvSpPr>
              <a:spLocks noChangeArrowheads="1"/>
            </p:cNvSpPr>
            <p:nvPr/>
          </p:nvSpPr>
          <p:spPr bwMode="auto">
            <a:xfrm>
              <a:off x="3674" y="1622"/>
              <a:ext cx="57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marketing</a:t>
              </a:r>
              <a:endParaRPr lang="fr-FR" altLang="fr-FR"/>
            </a:p>
          </p:txBody>
        </p:sp>
        <p:sp>
          <p:nvSpPr>
            <p:cNvPr id="27683" name="Freeform 71"/>
            <p:cNvSpPr>
              <a:spLocks/>
            </p:cNvSpPr>
            <p:nvPr/>
          </p:nvSpPr>
          <p:spPr bwMode="auto">
            <a:xfrm>
              <a:off x="1184" y="1348"/>
              <a:ext cx="1088" cy="538"/>
            </a:xfrm>
            <a:custGeom>
              <a:avLst/>
              <a:gdLst>
                <a:gd name="T0" fmla="*/ 1 w 2176"/>
                <a:gd name="T1" fmla="*/ 0 h 1074"/>
                <a:gd name="T2" fmla="*/ 2 w 2176"/>
                <a:gd name="T3" fmla="*/ 0 h 1074"/>
                <a:gd name="T4" fmla="*/ 1 w 2176"/>
                <a:gd name="T5" fmla="*/ 1 h 1074"/>
                <a:gd name="T6" fmla="*/ 2 w 2176"/>
                <a:gd name="T7" fmla="*/ 1 h 1074"/>
                <a:gd name="T8" fmla="*/ 1 w 2176"/>
                <a:gd name="T9" fmla="*/ 1 h 1074"/>
                <a:gd name="T10" fmla="*/ 0 w 2176"/>
                <a:gd name="T11" fmla="*/ 1 h 1074"/>
                <a:gd name="T12" fmla="*/ 1 w 2176"/>
                <a:gd name="T13" fmla="*/ 0 h 1074"/>
                <a:gd name="T14" fmla="*/ 0 60000 65536"/>
                <a:gd name="T15" fmla="*/ 0 60000 65536"/>
                <a:gd name="T16" fmla="*/ 0 60000 65536"/>
                <a:gd name="T17" fmla="*/ 0 60000 65536"/>
                <a:gd name="T18" fmla="*/ 0 60000 65536"/>
                <a:gd name="T19" fmla="*/ 0 60000 65536"/>
                <a:gd name="T20" fmla="*/ 0 60000 65536"/>
                <a:gd name="T21" fmla="*/ 0 w 2176"/>
                <a:gd name="T22" fmla="*/ 0 h 1074"/>
                <a:gd name="T23" fmla="*/ 2176 w 2176"/>
                <a:gd name="T24" fmla="*/ 1074 h 1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6" h="1074">
                  <a:moveTo>
                    <a:pt x="466" y="0"/>
                  </a:moveTo>
                  <a:lnTo>
                    <a:pt x="2176" y="0"/>
                  </a:lnTo>
                  <a:lnTo>
                    <a:pt x="1710" y="537"/>
                  </a:lnTo>
                  <a:lnTo>
                    <a:pt x="2176" y="1074"/>
                  </a:lnTo>
                  <a:lnTo>
                    <a:pt x="466" y="1074"/>
                  </a:lnTo>
                  <a:lnTo>
                    <a:pt x="0" y="537"/>
                  </a:lnTo>
                  <a:lnTo>
                    <a:pt x="466" y="0"/>
                  </a:lnTo>
                  <a:close/>
                </a:path>
              </a:pathLst>
            </a:custGeom>
            <a:solidFill>
              <a:schemeClr val="accent2">
                <a:lumMod val="60000"/>
                <a:lumOff val="40000"/>
              </a:schemeClr>
            </a:solidFill>
            <a:ln w="7938">
              <a:solidFill>
                <a:srgbClr val="000000"/>
              </a:solidFill>
              <a:round/>
              <a:headEnd/>
              <a:tailEnd/>
            </a:ln>
          </p:spPr>
          <p:txBody>
            <a:bodyPr/>
            <a:lstStyle/>
            <a:p>
              <a:endParaRPr lang="fr-FR"/>
            </a:p>
          </p:txBody>
        </p:sp>
        <p:sp>
          <p:nvSpPr>
            <p:cNvPr id="27684" name="Rectangle 72"/>
            <p:cNvSpPr>
              <a:spLocks noChangeArrowheads="1"/>
            </p:cNvSpPr>
            <p:nvPr/>
          </p:nvSpPr>
          <p:spPr bwMode="auto">
            <a:xfrm>
              <a:off x="1339" y="1482"/>
              <a:ext cx="61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a:solidFill>
                    <a:srgbClr val="000000"/>
                  </a:solidFill>
                  <a:latin typeface="Arial" charset="0"/>
                </a:rPr>
                <a:t>Fonctions </a:t>
              </a:r>
              <a:endParaRPr lang="fr-FR" altLang="fr-FR"/>
            </a:p>
          </p:txBody>
        </p:sp>
        <p:sp>
          <p:nvSpPr>
            <p:cNvPr id="27685" name="Rectangle 73"/>
            <p:cNvSpPr>
              <a:spLocks noChangeArrowheads="1"/>
            </p:cNvSpPr>
            <p:nvPr/>
          </p:nvSpPr>
          <p:spPr bwMode="auto">
            <a:xfrm>
              <a:off x="1339" y="1622"/>
              <a:ext cx="639" cy="145"/>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500" b="1" dirty="0">
                  <a:solidFill>
                    <a:srgbClr val="000000"/>
                  </a:solidFill>
                  <a:latin typeface="Arial" charset="0"/>
                </a:rPr>
                <a:t>techniques</a:t>
              </a:r>
              <a:endParaRPr lang="fr-FR" altLang="fr-FR" dirty="0"/>
            </a:p>
          </p:txBody>
        </p:sp>
        <p:sp>
          <p:nvSpPr>
            <p:cNvPr id="27686" name="Oval 74"/>
            <p:cNvSpPr>
              <a:spLocks noChangeArrowheads="1"/>
            </p:cNvSpPr>
            <p:nvPr/>
          </p:nvSpPr>
          <p:spPr bwMode="auto">
            <a:xfrm>
              <a:off x="4370" y="914"/>
              <a:ext cx="662" cy="390"/>
            </a:xfrm>
            <a:prstGeom prst="ellipse">
              <a:avLst/>
            </a:prstGeom>
            <a:solidFill>
              <a:schemeClr val="accent2">
                <a:lumMod val="20000"/>
                <a:lumOff val="80000"/>
              </a:schemeClr>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87" name="Rectangle 75"/>
            <p:cNvSpPr>
              <a:spLocks noChangeArrowheads="1"/>
            </p:cNvSpPr>
            <p:nvPr/>
          </p:nvSpPr>
          <p:spPr bwMode="auto">
            <a:xfrm>
              <a:off x="4468" y="1058"/>
              <a:ext cx="459" cy="107"/>
            </a:xfrm>
            <a:prstGeom prst="rect">
              <a:avLst/>
            </a:prstGeo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dirty="0">
                  <a:solidFill>
                    <a:srgbClr val="000000"/>
                  </a:solidFill>
                  <a:latin typeface="Arial" charset="0"/>
                </a:rPr>
                <a:t>Perception</a:t>
              </a:r>
              <a:endParaRPr lang="fr-FR" altLang="fr-FR" dirty="0"/>
            </a:p>
          </p:txBody>
        </p:sp>
        <p:sp>
          <p:nvSpPr>
            <p:cNvPr id="27688" name="Oval 76"/>
            <p:cNvSpPr>
              <a:spLocks noChangeArrowheads="1"/>
            </p:cNvSpPr>
            <p:nvPr/>
          </p:nvSpPr>
          <p:spPr bwMode="auto">
            <a:xfrm>
              <a:off x="4370" y="1420"/>
              <a:ext cx="662" cy="389"/>
            </a:xfrm>
            <a:prstGeom prst="ellipse">
              <a:avLst/>
            </a:prstGeom>
            <a:solidFill>
              <a:schemeClr val="accent2">
                <a:lumMod val="20000"/>
                <a:lumOff val="80000"/>
              </a:schemeClr>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89" name="Rectangle 77"/>
            <p:cNvSpPr>
              <a:spLocks noChangeArrowheads="1"/>
            </p:cNvSpPr>
            <p:nvPr/>
          </p:nvSpPr>
          <p:spPr bwMode="auto">
            <a:xfrm>
              <a:off x="4362" y="1563"/>
              <a:ext cx="660" cy="106"/>
            </a:xfrm>
            <a:prstGeom prst="rect">
              <a:avLst/>
            </a:prstGeo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Positionnement</a:t>
              </a:r>
              <a:endParaRPr lang="fr-FR" altLang="fr-FR"/>
            </a:p>
          </p:txBody>
        </p:sp>
        <p:sp>
          <p:nvSpPr>
            <p:cNvPr id="27690" name="Oval 78"/>
            <p:cNvSpPr>
              <a:spLocks noChangeArrowheads="1"/>
            </p:cNvSpPr>
            <p:nvPr/>
          </p:nvSpPr>
          <p:spPr bwMode="auto">
            <a:xfrm>
              <a:off x="4370" y="1925"/>
              <a:ext cx="662" cy="389"/>
            </a:xfrm>
            <a:prstGeom prst="ellipse">
              <a:avLst/>
            </a:prstGeom>
            <a:solidFill>
              <a:schemeClr val="accent2">
                <a:lumMod val="20000"/>
                <a:lumOff val="80000"/>
              </a:schemeClr>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91" name="Rectangle 79"/>
            <p:cNvSpPr>
              <a:spLocks noChangeArrowheads="1"/>
            </p:cNvSpPr>
            <p:nvPr/>
          </p:nvSpPr>
          <p:spPr bwMode="auto">
            <a:xfrm>
              <a:off x="4452" y="2068"/>
              <a:ext cx="488" cy="107"/>
            </a:xfrm>
            <a:prstGeom prst="rect">
              <a:avLst/>
            </a:prstGeo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Information</a:t>
              </a:r>
              <a:endParaRPr lang="fr-FR" altLang="fr-FR"/>
            </a:p>
          </p:txBody>
        </p:sp>
        <p:sp>
          <p:nvSpPr>
            <p:cNvPr id="27692" name="Oval 80"/>
            <p:cNvSpPr>
              <a:spLocks noChangeArrowheads="1"/>
            </p:cNvSpPr>
            <p:nvPr/>
          </p:nvSpPr>
          <p:spPr bwMode="auto">
            <a:xfrm>
              <a:off x="523" y="914"/>
              <a:ext cx="662" cy="390"/>
            </a:xfrm>
            <a:prstGeom prst="ellipse">
              <a:avLst/>
            </a:prstGeom>
            <a:solidFill>
              <a:schemeClr val="accent2">
                <a:lumMod val="20000"/>
                <a:lumOff val="80000"/>
              </a:schemeClr>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93" name="Rectangle 81"/>
            <p:cNvSpPr>
              <a:spLocks noChangeArrowheads="1"/>
            </p:cNvSpPr>
            <p:nvPr/>
          </p:nvSpPr>
          <p:spPr bwMode="auto">
            <a:xfrm>
              <a:off x="630" y="1058"/>
              <a:ext cx="439" cy="107"/>
            </a:xfrm>
            <a:prstGeom prst="rect">
              <a:avLst/>
            </a:prstGeo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Protection</a:t>
              </a:r>
              <a:endParaRPr lang="fr-FR" altLang="fr-FR"/>
            </a:p>
          </p:txBody>
        </p:sp>
        <p:sp>
          <p:nvSpPr>
            <p:cNvPr id="27694" name="Oval 82"/>
            <p:cNvSpPr>
              <a:spLocks noChangeArrowheads="1"/>
            </p:cNvSpPr>
            <p:nvPr/>
          </p:nvSpPr>
          <p:spPr bwMode="auto">
            <a:xfrm>
              <a:off x="523" y="1420"/>
              <a:ext cx="662" cy="389"/>
            </a:xfrm>
            <a:prstGeom prst="ellipse">
              <a:avLst/>
            </a:prstGeom>
            <a:solidFill>
              <a:schemeClr val="accent2">
                <a:lumMod val="20000"/>
                <a:lumOff val="80000"/>
              </a:schemeClr>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95" name="Rectangle 83"/>
            <p:cNvSpPr>
              <a:spLocks noChangeArrowheads="1"/>
            </p:cNvSpPr>
            <p:nvPr/>
          </p:nvSpPr>
          <p:spPr bwMode="auto">
            <a:xfrm>
              <a:off x="626" y="1563"/>
              <a:ext cx="439" cy="213"/>
            </a:xfrm>
            <a:prstGeom prst="rect">
              <a:avLst/>
            </a:prstGeo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Transport/</a:t>
              </a:r>
            </a:p>
            <a:p>
              <a:r>
                <a:rPr lang="fr-FR" altLang="fr-FR" sz="1100" b="1">
                  <a:solidFill>
                    <a:srgbClr val="000000"/>
                  </a:solidFill>
                  <a:latin typeface="Arial" charset="0"/>
                </a:rPr>
                <a:t>stockage</a:t>
              </a:r>
              <a:endParaRPr lang="fr-FR" altLang="fr-FR"/>
            </a:p>
          </p:txBody>
        </p:sp>
        <p:sp>
          <p:nvSpPr>
            <p:cNvPr id="27696" name="Oval 84"/>
            <p:cNvSpPr>
              <a:spLocks noChangeArrowheads="1"/>
            </p:cNvSpPr>
            <p:nvPr/>
          </p:nvSpPr>
          <p:spPr bwMode="auto">
            <a:xfrm>
              <a:off x="523" y="1925"/>
              <a:ext cx="662" cy="389"/>
            </a:xfrm>
            <a:prstGeom prst="ellipse">
              <a:avLst/>
            </a:prstGeom>
            <a:solidFill>
              <a:schemeClr val="accent2">
                <a:lumMod val="20000"/>
                <a:lumOff val="80000"/>
              </a:schemeClr>
            </a:solidFill>
            <a:ln w="7938">
              <a:solidFill>
                <a:srgbClr val="000000"/>
              </a:solidFill>
              <a:round/>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97" name="Rectangle 85"/>
            <p:cNvSpPr>
              <a:spLocks noChangeArrowheads="1"/>
            </p:cNvSpPr>
            <p:nvPr/>
          </p:nvSpPr>
          <p:spPr bwMode="auto">
            <a:xfrm>
              <a:off x="636" y="2068"/>
              <a:ext cx="424" cy="106"/>
            </a:xfrm>
            <a:prstGeom prst="rect">
              <a:avLst/>
            </a:prstGeo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1100" b="1">
                  <a:solidFill>
                    <a:srgbClr val="000000"/>
                  </a:solidFill>
                  <a:latin typeface="Arial" charset="0"/>
                </a:rPr>
                <a:t>Utilisation</a:t>
              </a:r>
              <a:endParaRPr lang="fr-FR" altLang="fr-FR"/>
            </a:p>
          </p:txBody>
        </p:sp>
      </p:grpSp>
      <p:pic>
        <p:nvPicPr>
          <p:cNvPr id="27671" name="Picture 20" descr="pack-fard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18000" y="4953000"/>
            <a:ext cx="1473200" cy="16065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672" name="Picture 22" descr="Etiquette%20du%20vin"/>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58001" y="3336926"/>
            <a:ext cx="1223963" cy="169227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7673" name="Picture 25" descr="3EC2B4DD306441C5E1000000AC110A1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991601" y="3810001"/>
            <a:ext cx="1287463" cy="128746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33102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669957" y="1324304"/>
            <a:ext cx="8148232" cy="5352542"/>
          </a:xfrm>
        </p:spPr>
        <p:txBody>
          <a:bodyPr>
            <a:normAutofit fontScale="85000" lnSpcReduction="20000"/>
          </a:bodyPr>
          <a:lstStyle/>
          <a:p>
            <a:r>
              <a:rPr lang="fr-FR" b="1" dirty="0"/>
              <a:t>Prix d’appel</a:t>
            </a:r>
            <a:r>
              <a:rPr lang="fr-FR" dirty="0"/>
              <a:t> : procédé consistant, pour un distributeur, à mener une action publicitaire intense sur un produit de marque, pour lequel il adopte un niveau de marge très bas et dont il dispose en faible quantité ; puis à inciter les clients, attirés par cette publicité, à acheter un produit substituable à celui sur lequel elle à porté.</a:t>
            </a:r>
          </a:p>
          <a:p>
            <a:pPr lvl="1"/>
            <a:r>
              <a:rPr lang="fr-FR" dirty="0"/>
              <a:t> </a:t>
            </a:r>
            <a:r>
              <a:rPr lang="fr-FR" dirty="0" smtClean="0"/>
              <a:t>Selon </a:t>
            </a:r>
            <a:r>
              <a:rPr lang="fr-FR" dirty="0"/>
              <a:t>l’administration,  « il convient de définir le prix d’appel comme le procédé qui consiste pour un distributeur </a:t>
            </a:r>
            <a:r>
              <a:rPr lang="fr-FR" dirty="0" smtClean="0"/>
              <a:t>:</a:t>
            </a:r>
            <a:endParaRPr lang="fr-FR" dirty="0"/>
          </a:p>
          <a:p>
            <a:pPr lvl="2"/>
            <a:r>
              <a:rPr lang="fr-FR" dirty="0"/>
              <a:t>A mener une action de promotion par les prix sur un produit </a:t>
            </a:r>
            <a:r>
              <a:rPr lang="fr-FR" dirty="0" smtClean="0"/>
              <a:t>déterminé</a:t>
            </a:r>
            <a:endParaRPr lang="fr-FR" dirty="0"/>
          </a:p>
          <a:p>
            <a:pPr lvl="2"/>
            <a:r>
              <a:rPr lang="fr-FR" dirty="0"/>
              <a:t>Pour lequel il adopte un niveau de marge si faible et dispose de quantités tellement insuffisantes que les avantages à attendre ne peuvent pas être en rapport avec l’action </a:t>
            </a:r>
            <a:r>
              <a:rPr lang="fr-FR" dirty="0" smtClean="0"/>
              <a:t>de </a:t>
            </a:r>
            <a:r>
              <a:rPr lang="fr-FR" dirty="0"/>
              <a:t>promotion </a:t>
            </a:r>
            <a:r>
              <a:rPr lang="fr-FR" dirty="0" smtClean="0"/>
              <a:t>engagée</a:t>
            </a:r>
            <a:endParaRPr lang="fr-FR" dirty="0"/>
          </a:p>
          <a:p>
            <a:r>
              <a:rPr lang="fr-FR" dirty="0"/>
              <a:t> </a:t>
            </a:r>
            <a:r>
              <a:rPr lang="fr-FR" b="1" dirty="0"/>
              <a:t>Soldes </a:t>
            </a:r>
            <a:r>
              <a:rPr lang="fr-FR" dirty="0"/>
              <a:t>: il s’agit de ventes au détail d’articles neufs, accompagnées d’une publicité et visant à l’écoulement accéléré du stock. Les stocks sont prédéterminés et non renouvelables.</a:t>
            </a:r>
          </a:p>
          <a:p>
            <a:pPr lvl="1"/>
            <a:r>
              <a:rPr lang="fr-FR" dirty="0" smtClean="0"/>
              <a:t>La </a:t>
            </a:r>
            <a:r>
              <a:rPr lang="fr-FR" dirty="0"/>
              <a:t>durée des soldes ne peut pas dépasser deux fois 6 semaines. Les soldes ne peuvent porter que sur des marchandises proposées à la vente et payées depuis au moins un mois à la date de la période de soldes considérée</a:t>
            </a:r>
            <a:r>
              <a:rPr lang="fr-FR" dirty="0" smtClean="0"/>
              <a:t>.</a:t>
            </a:r>
            <a:r>
              <a:rPr lang="fr-FR" b="1" dirty="0"/>
              <a:t> </a:t>
            </a:r>
            <a:endParaRPr lang="fr-FR" dirty="0"/>
          </a:p>
          <a:p>
            <a:pPr lvl="1"/>
            <a:r>
              <a:rPr lang="fr-FR" b="1" dirty="0"/>
              <a:t>Réglementation des </a:t>
            </a:r>
            <a:r>
              <a:rPr lang="fr-FR" b="1" dirty="0" smtClean="0"/>
              <a:t>soldes :</a:t>
            </a:r>
            <a:endParaRPr lang="fr-FR" dirty="0"/>
          </a:p>
          <a:p>
            <a:pPr lvl="2"/>
            <a:r>
              <a:rPr lang="fr-FR" dirty="0"/>
              <a:t>Durant la période de soldes, les commerçants doivent proposer des marchandises à des prix plus bas qu’à l’accoutumée pour un écoulement accéléré de la marchandise en stock.</a:t>
            </a:r>
          </a:p>
          <a:p>
            <a:pPr lvl="2"/>
            <a:r>
              <a:rPr lang="fr-FR" dirty="0"/>
              <a:t>Les commerçants doivent tenir à la disposition de l’Administration tout document justifiant que les marchandises présentées ont déjà été proposées à la vente.  </a:t>
            </a:r>
            <a:endParaRPr lang="fr-FR" dirty="0" smtClean="0"/>
          </a:p>
          <a:p>
            <a:pPr lvl="2"/>
            <a:r>
              <a:rPr lang="fr-FR" dirty="0" smtClean="0"/>
              <a:t>Dates officielles de soldes, plus possibilité de 2 semaines à fixer librement avec un dépôt de demande 1 mois au préalable.</a:t>
            </a:r>
            <a:endParaRPr lang="fr-FR" dirty="0"/>
          </a:p>
          <a:p>
            <a:endParaRPr lang="fr-FR" dirty="0"/>
          </a:p>
        </p:txBody>
      </p:sp>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7783179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1537370" y="2311158"/>
            <a:ext cx="7772400" cy="1143000"/>
          </a:xfrm>
        </p:spPr>
        <p:txBody>
          <a:bodyPr/>
          <a:lstStyle/>
          <a:p>
            <a:pPr eaLnBrk="1" hangingPunct="1"/>
            <a:r>
              <a:rPr lang="fr-FR" altLang="fr-FR" dirty="0" smtClean="0">
                <a:ea typeface="MS PGothic" charset="-128"/>
                <a:cs typeface="ＭＳ Ｐゴシック" charset="-128"/>
              </a:rPr>
              <a:t>Politique de  </a:t>
            </a:r>
            <a:r>
              <a:rPr lang="fr-FR" altLang="fr-FR" dirty="0">
                <a:ea typeface="MS PGothic" charset="-128"/>
                <a:cs typeface="ＭＳ Ｐゴシック" charset="-128"/>
              </a:rPr>
              <a:t>distribution</a:t>
            </a:r>
          </a:p>
        </p:txBody>
      </p:sp>
    </p:spTree>
    <p:extLst>
      <p:ext uri="{BB962C8B-B14F-4D97-AF65-F5344CB8AC3E}">
        <p14:creationId xmlns:p14="http://schemas.microsoft.com/office/powerpoint/2010/main" val="6798574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fr-FR" altLang="fr-FR">
                <a:ea typeface="MS PGothic" charset="-128"/>
                <a:cs typeface="ＭＳ Ｐゴシック" charset="-128"/>
              </a:rPr>
              <a:t>Plan de la séance</a:t>
            </a:r>
          </a:p>
        </p:txBody>
      </p:sp>
      <p:sp>
        <p:nvSpPr>
          <p:cNvPr id="17410" name="Rectangle 4"/>
          <p:cNvSpPr>
            <a:spLocks noGrp="1" noChangeArrowheads="1"/>
          </p:cNvSpPr>
          <p:nvPr>
            <p:ph type="body" idx="1"/>
          </p:nvPr>
        </p:nvSpPr>
        <p:spPr/>
        <p:txBody>
          <a:bodyPr/>
          <a:lstStyle/>
          <a:p>
            <a:pPr eaLnBrk="1" hangingPunct="1">
              <a:buFontTx/>
              <a:buNone/>
            </a:pPr>
            <a:r>
              <a:rPr lang="fr-FR" altLang="fr-FR" dirty="0">
                <a:ea typeface="MS PGothic" charset="-128"/>
                <a:cs typeface="ＭＳ Ｐゴシック" charset="-128"/>
              </a:rPr>
              <a:t>1. Histoire et rôle</a:t>
            </a:r>
          </a:p>
          <a:p>
            <a:pPr eaLnBrk="1" hangingPunct="1">
              <a:buFontTx/>
              <a:buNone/>
            </a:pPr>
            <a:r>
              <a:rPr lang="fr-FR" altLang="fr-FR" dirty="0">
                <a:ea typeface="MS PGothic" charset="-128"/>
                <a:cs typeface="ＭＳ Ｐゴシック" charset="-128"/>
              </a:rPr>
              <a:t>2. Organisation</a:t>
            </a:r>
          </a:p>
          <a:p>
            <a:pPr eaLnBrk="1" hangingPunct="1">
              <a:buFontTx/>
              <a:buNone/>
            </a:pPr>
            <a:r>
              <a:rPr lang="fr-FR" altLang="fr-FR" dirty="0">
                <a:ea typeface="MS PGothic" charset="-128"/>
                <a:cs typeface="ＭＳ Ｐゴシック" charset="-128"/>
              </a:rPr>
              <a:t>3. Stratégie du distributeur</a:t>
            </a:r>
          </a:p>
          <a:p>
            <a:pPr eaLnBrk="1" hangingPunct="1">
              <a:buFontTx/>
              <a:buNone/>
            </a:pPr>
            <a:r>
              <a:rPr lang="fr-FR" altLang="fr-FR" dirty="0">
                <a:ea typeface="MS PGothic" charset="-128"/>
                <a:cs typeface="ＭＳ Ｐゴシック" charset="-128"/>
              </a:rPr>
              <a:t>4. Stratégie du </a:t>
            </a:r>
            <a:r>
              <a:rPr lang="fr-FR" altLang="fr-FR" dirty="0" smtClean="0">
                <a:ea typeface="MS PGothic" charset="-128"/>
                <a:cs typeface="ＭＳ Ｐゴシック" charset="-128"/>
              </a:rPr>
              <a:t>fabricant</a:t>
            </a:r>
            <a:endParaRPr lang="fr-FR" altLang="fr-FR" dirty="0">
              <a:ea typeface="MS PGothic" charset="-128"/>
              <a:cs typeface="ＭＳ Ｐゴシック" charset="-128"/>
            </a:endParaRPr>
          </a:p>
        </p:txBody>
      </p:sp>
    </p:spTree>
    <p:extLst>
      <p:ext uri="{BB962C8B-B14F-4D97-AF65-F5344CB8AC3E}">
        <p14:creationId xmlns:p14="http://schemas.microsoft.com/office/powerpoint/2010/main" val="150552805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b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489200"/>
            <a:ext cx="68580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6" name="Picture 3" descr="b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319" y="292814"/>
            <a:ext cx="46751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4"/>
          <p:cNvSpPr>
            <a:spLocks noGrp="1" noChangeArrowheads="1"/>
          </p:cNvSpPr>
          <p:nvPr>
            <p:ph type="title"/>
          </p:nvPr>
        </p:nvSpPr>
        <p:spPr/>
        <p:txBody>
          <a:bodyPr/>
          <a:lstStyle/>
          <a:p>
            <a:pPr eaLnBrk="1" hangingPunct="1"/>
            <a:r>
              <a:rPr lang="fr-FR" altLang="fr-FR">
                <a:ea typeface="MS PGothic" charset="-128"/>
                <a:cs typeface="ＭＳ Ｐゴシック" charset="-128"/>
              </a:rPr>
              <a:t>La distribution…</a:t>
            </a:r>
          </a:p>
        </p:txBody>
      </p:sp>
    </p:spTree>
    <p:extLst>
      <p:ext uri="{BB962C8B-B14F-4D97-AF65-F5344CB8AC3E}">
        <p14:creationId xmlns:p14="http://schemas.microsoft.com/office/powerpoint/2010/main" val="186473368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55448" y="56539"/>
            <a:ext cx="10058400" cy="1609344"/>
          </a:xfrm>
        </p:spPr>
        <p:txBody>
          <a:bodyPr/>
          <a:lstStyle/>
          <a:p>
            <a:pPr eaLnBrk="1" hangingPunct="1"/>
            <a:r>
              <a:rPr lang="fr-FR" altLang="fr-FR">
                <a:ea typeface="MS PGothic" charset="-128"/>
                <a:cs typeface="ＭＳ Ｐゴシック" charset="-128"/>
              </a:rPr>
              <a:t>Introduction : du commerce à la distribution</a:t>
            </a:r>
          </a:p>
        </p:txBody>
      </p:sp>
      <p:sp>
        <p:nvSpPr>
          <p:cNvPr id="393219" name="Text Box 3"/>
          <p:cNvSpPr txBox="1">
            <a:spLocks noChangeArrowheads="1"/>
          </p:cNvSpPr>
          <p:nvPr/>
        </p:nvSpPr>
        <p:spPr bwMode="auto">
          <a:xfrm>
            <a:off x="3494069" y="1275470"/>
            <a:ext cx="784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400" dirty="0">
                <a:latin typeface="+mj-lt"/>
              </a:rPr>
              <a:t>Le commerce c'est acheter le moins cher possible et revendre le plus cher possible.</a:t>
            </a:r>
          </a:p>
        </p:txBody>
      </p:sp>
      <p:sp>
        <p:nvSpPr>
          <p:cNvPr id="393220" name="Text Box 4"/>
          <p:cNvSpPr txBox="1">
            <a:spLocks noChangeArrowheads="1"/>
          </p:cNvSpPr>
          <p:nvPr/>
        </p:nvSpPr>
        <p:spPr bwMode="auto">
          <a:xfrm>
            <a:off x="3658456" y="2934985"/>
            <a:ext cx="7848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400" dirty="0">
                <a:latin typeface="+mj-lt"/>
              </a:rPr>
              <a:t>La distribution c'est acheter le moins cher possible et revendre le moins cher possible</a:t>
            </a:r>
          </a:p>
          <a:p>
            <a:pPr algn="ctr">
              <a:spcBef>
                <a:spcPct val="50000"/>
              </a:spcBef>
              <a:buFontTx/>
              <a:buNone/>
            </a:pPr>
            <a:r>
              <a:rPr lang="fr-FR" altLang="fr-FR" sz="2400" i="1" dirty="0">
                <a:latin typeface="+mj-lt"/>
              </a:rPr>
              <a:t>(Edouard Leclerc)</a:t>
            </a:r>
            <a:endParaRPr lang="fr-FR" altLang="fr-FR" sz="2400" dirty="0">
              <a:latin typeface="+mj-lt"/>
            </a:endParaRPr>
          </a:p>
        </p:txBody>
      </p:sp>
    </p:spTree>
    <p:extLst>
      <p:ext uri="{BB962C8B-B14F-4D97-AF65-F5344CB8AC3E}">
        <p14:creationId xmlns:p14="http://schemas.microsoft.com/office/powerpoint/2010/main" val="1803747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321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ZOUM.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3220"/>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9" grpId="0" autoUpdateAnimBg="0"/>
      <p:bldP spid="393220"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fr-FR" altLang="fr-FR">
                <a:ea typeface="MS PGothic" charset="-128"/>
                <a:cs typeface="ＭＳ Ｐゴシック" charset="-128"/>
              </a:rPr>
              <a:t>Introduction : du commerce à la distribution</a:t>
            </a:r>
          </a:p>
        </p:txBody>
      </p:sp>
      <p:graphicFrame>
        <p:nvGraphicFramePr>
          <p:cNvPr id="25602" name="Object 3"/>
          <p:cNvGraphicFramePr>
            <a:graphicFrameLocks noChangeAspect="1"/>
          </p:cNvGraphicFramePr>
          <p:nvPr>
            <p:extLst/>
          </p:nvPr>
        </p:nvGraphicFramePr>
        <p:xfrm>
          <a:off x="4201275" y="1148257"/>
          <a:ext cx="7764463" cy="4576763"/>
        </p:xfrm>
        <a:graphic>
          <a:graphicData uri="http://schemas.openxmlformats.org/presentationml/2006/ole">
            <mc:AlternateContent xmlns:mc="http://schemas.openxmlformats.org/markup-compatibility/2006">
              <mc:Choice xmlns:v="urn:schemas-microsoft-com:vml" Requires="v">
                <p:oleObj spid="_x0000_s43011" name="Document" r:id="rId5" imgW="7155180" imgH="4572000" progId="Word.Document.8">
                  <p:embed/>
                </p:oleObj>
              </mc:Choice>
              <mc:Fallback>
                <p:oleObj name="Document" r:id="rId5" imgW="7155180" imgH="457200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1275" y="1148257"/>
                        <a:ext cx="7764463" cy="457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94244" name="Text Box 4"/>
          <p:cNvSpPr txBox="1">
            <a:spLocks noChangeArrowheads="1"/>
          </p:cNvSpPr>
          <p:nvPr/>
        </p:nvSpPr>
        <p:spPr bwMode="auto">
          <a:xfrm>
            <a:off x="6715874" y="2596057"/>
            <a:ext cx="2057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400">
                <a:solidFill>
                  <a:schemeClr val="folHlink"/>
                </a:solidFill>
                <a:latin typeface="+mn-lt"/>
              </a:rPr>
              <a:t>Commerce traditionnel</a:t>
            </a:r>
          </a:p>
        </p:txBody>
      </p:sp>
      <p:grpSp>
        <p:nvGrpSpPr>
          <p:cNvPr id="2" name="Group 5"/>
          <p:cNvGrpSpPr>
            <a:grpSpLocks/>
          </p:cNvGrpSpPr>
          <p:nvPr/>
        </p:nvGrpSpPr>
        <p:grpSpPr bwMode="auto">
          <a:xfrm>
            <a:off x="8316074" y="3434258"/>
            <a:ext cx="2590800" cy="1439863"/>
            <a:chOff x="3120" y="2640"/>
            <a:chExt cx="1632" cy="907"/>
          </a:xfrm>
        </p:grpSpPr>
        <p:sp>
          <p:nvSpPr>
            <p:cNvPr id="25605" name="Text Box 6"/>
            <p:cNvSpPr txBox="1">
              <a:spLocks noChangeArrowheads="1"/>
            </p:cNvSpPr>
            <p:nvPr/>
          </p:nvSpPr>
          <p:spPr bwMode="auto">
            <a:xfrm>
              <a:off x="3456" y="3024"/>
              <a:ext cx="129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400">
                  <a:solidFill>
                    <a:schemeClr val="folHlink"/>
                  </a:solidFill>
                  <a:latin typeface="+mn-lt"/>
                </a:rPr>
                <a:t>Distribution moderne</a:t>
              </a:r>
            </a:p>
          </p:txBody>
        </p:sp>
        <p:sp>
          <p:nvSpPr>
            <p:cNvPr id="25606" name="AutoShape 7"/>
            <p:cNvSpPr>
              <a:spLocks noChangeArrowheads="1"/>
            </p:cNvSpPr>
            <p:nvPr/>
          </p:nvSpPr>
          <p:spPr bwMode="auto">
            <a:xfrm>
              <a:off x="3120" y="2640"/>
              <a:ext cx="672" cy="384"/>
            </a:xfrm>
            <a:prstGeom prst="lightningBol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eaLnBrk="1" hangingPunct="1">
                <a:spcBef>
                  <a:spcPct val="0"/>
                </a:spcBef>
                <a:buFontTx/>
                <a:buNone/>
              </a:pPr>
              <a:endParaRPr lang="fr-FR" altLang="fr-FR" sz="1800">
                <a:latin typeface="+mn-lt"/>
              </a:endParaRPr>
            </a:p>
          </p:txBody>
        </p:sp>
      </p:grpSp>
    </p:spTree>
    <p:extLst>
      <p:ext uri="{BB962C8B-B14F-4D97-AF65-F5344CB8AC3E}">
        <p14:creationId xmlns:p14="http://schemas.microsoft.com/office/powerpoint/2010/main" val="1580108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4244"/>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ZOUM.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4"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fr-FR" altLang="fr-FR">
                <a:ea typeface="MS PGothic" charset="-128"/>
                <a:cs typeface="ＭＳ Ｐゴシック" charset="-128"/>
              </a:rPr>
              <a:t>Le raccourcissement des canaux</a:t>
            </a:r>
          </a:p>
        </p:txBody>
      </p:sp>
      <p:sp>
        <p:nvSpPr>
          <p:cNvPr id="395267" name="Text Box 3"/>
          <p:cNvSpPr txBox="1">
            <a:spLocks noChangeArrowheads="1"/>
          </p:cNvSpPr>
          <p:nvPr/>
        </p:nvSpPr>
        <p:spPr bwMode="auto">
          <a:xfrm>
            <a:off x="3441842" y="2372475"/>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000">
                <a:latin typeface="+mn-lt"/>
              </a:rPr>
              <a:t>Industriel</a:t>
            </a:r>
          </a:p>
        </p:txBody>
      </p:sp>
      <p:sp>
        <p:nvSpPr>
          <p:cNvPr id="395268" name="Text Box 4"/>
          <p:cNvSpPr txBox="1">
            <a:spLocks noChangeArrowheads="1"/>
          </p:cNvSpPr>
          <p:nvPr/>
        </p:nvSpPr>
        <p:spPr bwMode="auto">
          <a:xfrm>
            <a:off x="5753242" y="2372474"/>
            <a:ext cx="1905000" cy="40011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000">
                <a:latin typeface="+mn-lt"/>
              </a:rPr>
              <a:t>Grossiste</a:t>
            </a:r>
          </a:p>
        </p:txBody>
      </p:sp>
      <p:sp>
        <p:nvSpPr>
          <p:cNvPr id="395269" name="Text Box 5"/>
          <p:cNvSpPr txBox="1">
            <a:spLocks noChangeArrowheads="1"/>
          </p:cNvSpPr>
          <p:nvPr/>
        </p:nvSpPr>
        <p:spPr bwMode="auto">
          <a:xfrm>
            <a:off x="8064642" y="2372474"/>
            <a:ext cx="1905000" cy="40011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000">
                <a:latin typeface="+mn-lt"/>
              </a:rPr>
              <a:t>Détaillant</a:t>
            </a:r>
          </a:p>
        </p:txBody>
      </p:sp>
      <p:sp>
        <p:nvSpPr>
          <p:cNvPr id="395270" name="Text Box 6"/>
          <p:cNvSpPr txBox="1">
            <a:spLocks noChangeArrowheads="1"/>
          </p:cNvSpPr>
          <p:nvPr/>
        </p:nvSpPr>
        <p:spPr bwMode="auto">
          <a:xfrm>
            <a:off x="10376042" y="2372475"/>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000">
                <a:latin typeface="+mn-lt"/>
              </a:rPr>
              <a:t>Client</a:t>
            </a:r>
          </a:p>
        </p:txBody>
      </p:sp>
      <p:sp>
        <p:nvSpPr>
          <p:cNvPr id="395271" name="Line 7"/>
          <p:cNvSpPr>
            <a:spLocks noChangeShapeType="1"/>
          </p:cNvSpPr>
          <p:nvPr/>
        </p:nvSpPr>
        <p:spPr bwMode="auto">
          <a:xfrm>
            <a:off x="4432442" y="2905874"/>
            <a:ext cx="6705600" cy="0"/>
          </a:xfrm>
          <a:prstGeom prst="line">
            <a:avLst/>
          </a:prstGeom>
          <a:noFill/>
          <a:ln w="38100">
            <a:solidFill>
              <a:srgbClr val="808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r-FR"/>
          </a:p>
        </p:txBody>
      </p:sp>
      <p:grpSp>
        <p:nvGrpSpPr>
          <p:cNvPr id="2" name="Group 8"/>
          <p:cNvGrpSpPr>
            <a:grpSpLocks/>
          </p:cNvGrpSpPr>
          <p:nvPr/>
        </p:nvGrpSpPr>
        <p:grpSpPr bwMode="auto">
          <a:xfrm>
            <a:off x="5651642" y="3058274"/>
            <a:ext cx="4267200" cy="838200"/>
            <a:chOff x="1584" y="3600"/>
            <a:chExt cx="2688" cy="528"/>
          </a:xfrm>
        </p:grpSpPr>
        <p:sp>
          <p:nvSpPr>
            <p:cNvPr id="27657" name="Text Box 9"/>
            <p:cNvSpPr txBox="1">
              <a:spLocks noChangeArrowheads="1"/>
            </p:cNvSpPr>
            <p:nvPr/>
          </p:nvSpPr>
          <p:spPr bwMode="auto">
            <a:xfrm>
              <a:off x="1584" y="3648"/>
              <a:ext cx="12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000">
                  <a:latin typeface="+mn-lt"/>
                </a:rPr>
                <a:t>Centrale d </a:t>
              </a:r>
              <a:r>
                <a:rPr lang="ja-JP" altLang="fr-FR" sz="2000">
                  <a:latin typeface="+mn-lt"/>
                </a:rPr>
                <a:t>’</a:t>
              </a:r>
              <a:r>
                <a:rPr lang="fr-FR" altLang="ja-JP" sz="2000">
                  <a:latin typeface="+mn-lt"/>
                </a:rPr>
                <a:t>achat</a:t>
              </a:r>
              <a:endParaRPr lang="fr-FR" altLang="fr-FR" sz="2000">
                <a:latin typeface="+mn-lt"/>
              </a:endParaRPr>
            </a:p>
          </p:txBody>
        </p:sp>
        <p:sp>
          <p:nvSpPr>
            <p:cNvPr id="27658" name="Text Box 10"/>
            <p:cNvSpPr txBox="1">
              <a:spLocks noChangeArrowheads="1"/>
            </p:cNvSpPr>
            <p:nvPr/>
          </p:nvSpPr>
          <p:spPr bwMode="auto">
            <a:xfrm>
              <a:off x="3072" y="3744"/>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sz="2000">
                  <a:latin typeface="+mn-lt"/>
                </a:rPr>
                <a:t>Magasin</a:t>
              </a:r>
            </a:p>
          </p:txBody>
        </p:sp>
        <p:sp>
          <p:nvSpPr>
            <p:cNvPr id="27659" name="Rectangle 11"/>
            <p:cNvSpPr>
              <a:spLocks noChangeArrowheads="1"/>
            </p:cNvSpPr>
            <p:nvPr/>
          </p:nvSpPr>
          <p:spPr bwMode="auto">
            <a:xfrm>
              <a:off x="1632" y="3600"/>
              <a:ext cx="2640" cy="528"/>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eaLnBrk="1" hangingPunct="1">
                <a:spcBef>
                  <a:spcPct val="0"/>
                </a:spcBef>
                <a:buFontTx/>
                <a:buNone/>
              </a:pPr>
              <a:endParaRPr lang="fr-FR" altLang="fr-FR" sz="1800">
                <a:latin typeface="+mn-lt"/>
              </a:endParaRPr>
            </a:p>
          </p:txBody>
        </p:sp>
      </p:grpSp>
      <p:sp>
        <p:nvSpPr>
          <p:cNvPr id="395276" name="Text Box 12"/>
          <p:cNvSpPr txBox="1">
            <a:spLocks noChangeArrowheads="1"/>
          </p:cNvSpPr>
          <p:nvPr/>
        </p:nvSpPr>
        <p:spPr bwMode="auto">
          <a:xfrm>
            <a:off x="4737242" y="4506074"/>
            <a:ext cx="5943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50000"/>
              </a:spcBef>
              <a:buFontTx/>
              <a:buNone/>
            </a:pPr>
            <a:r>
              <a:rPr lang="fr-FR" altLang="fr-FR">
                <a:latin typeface="+mn-lt"/>
              </a:rPr>
              <a:t>La plupart des canaux comportent désormais un seul intermédiaire</a:t>
            </a:r>
          </a:p>
        </p:txBody>
      </p:sp>
    </p:spTree>
    <p:extLst>
      <p:ext uri="{BB962C8B-B14F-4D97-AF65-F5344CB8AC3E}">
        <p14:creationId xmlns:p14="http://schemas.microsoft.com/office/powerpoint/2010/main" val="783554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5267"/>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ZOUM.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5271"/>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ZOUM.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527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ZOUM.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5268"/>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ZOUM.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95269"/>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3" name="ZOUM.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3" name="ZOUM.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95276"/>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autoUpdateAnimBg="0"/>
      <p:bldP spid="395268" grpId="0" animBg="1" autoUpdateAnimBg="0"/>
      <p:bldP spid="395269" grpId="0" animBg="1" autoUpdateAnimBg="0"/>
      <p:bldP spid="395270" grpId="0" autoUpdateAnimBg="0"/>
      <p:bldP spid="395271" grpId="0" animBg="1"/>
      <p:bldP spid="395276"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753324" y="-211622"/>
            <a:ext cx="10058400" cy="1609344"/>
          </a:xfrm>
        </p:spPr>
        <p:txBody>
          <a:bodyPr/>
          <a:lstStyle/>
          <a:p>
            <a:pPr eaLnBrk="1" hangingPunct="1"/>
            <a:r>
              <a:rPr lang="fr-FR" altLang="fr-FR">
                <a:ea typeface="MS PGothic" charset="-128"/>
                <a:cs typeface="ＭＳ Ｐゴシック" charset="-128"/>
              </a:rPr>
              <a:t>Les fonctions du distributeur</a:t>
            </a:r>
          </a:p>
        </p:txBody>
      </p:sp>
      <p:sp>
        <p:nvSpPr>
          <p:cNvPr id="397315" name="Rectangle 3"/>
          <p:cNvSpPr>
            <a:spLocks noGrp="1" noChangeArrowheads="1"/>
          </p:cNvSpPr>
          <p:nvPr>
            <p:ph type="body" idx="1"/>
          </p:nvPr>
        </p:nvSpPr>
        <p:spPr>
          <a:xfrm>
            <a:off x="3800565" y="981503"/>
            <a:ext cx="8135937" cy="5113338"/>
          </a:xfrm>
        </p:spPr>
        <p:txBody>
          <a:bodyPr/>
          <a:lstStyle/>
          <a:p>
            <a:pPr eaLnBrk="1" hangingPunct="1">
              <a:lnSpc>
                <a:spcPct val="110000"/>
              </a:lnSpc>
              <a:spcBef>
                <a:spcPct val="30000"/>
              </a:spcBef>
            </a:pPr>
            <a:r>
              <a:rPr lang="fr-FR" altLang="fr-FR" sz="2200">
                <a:ea typeface="MS PGothic" charset="-128"/>
                <a:cs typeface="ＭＳ Ｐゴシック" charset="-128"/>
              </a:rPr>
              <a:t>Fonctions logistiques</a:t>
            </a:r>
          </a:p>
          <a:p>
            <a:pPr lvl="1" eaLnBrk="1" hangingPunct="1"/>
            <a:r>
              <a:rPr lang="fr-FR" altLang="fr-FR" sz="2200" dirty="0">
                <a:ea typeface="MS PGothic" charset="-128"/>
              </a:rPr>
              <a:t>transport</a:t>
            </a:r>
          </a:p>
          <a:p>
            <a:pPr lvl="1" eaLnBrk="1" hangingPunct="1"/>
            <a:r>
              <a:rPr lang="fr-FR" altLang="fr-FR" sz="2200" dirty="0">
                <a:ea typeface="MS PGothic" charset="-128"/>
              </a:rPr>
              <a:t>dégroupage</a:t>
            </a:r>
          </a:p>
          <a:p>
            <a:pPr lvl="1" eaLnBrk="1" hangingPunct="1"/>
            <a:r>
              <a:rPr lang="fr-FR" altLang="fr-FR" sz="2200" dirty="0">
                <a:ea typeface="MS PGothic" charset="-128"/>
              </a:rPr>
              <a:t>stockage...</a:t>
            </a:r>
          </a:p>
          <a:p>
            <a:pPr eaLnBrk="1" hangingPunct="1">
              <a:lnSpc>
                <a:spcPct val="110000"/>
              </a:lnSpc>
              <a:spcBef>
                <a:spcPct val="30000"/>
              </a:spcBef>
            </a:pPr>
            <a:r>
              <a:rPr lang="fr-FR" altLang="fr-FR" sz="2200" dirty="0">
                <a:ea typeface="MS PGothic" charset="-128"/>
                <a:cs typeface="ＭＳ Ｐゴシック" charset="-128"/>
              </a:rPr>
              <a:t>Fonctions financières</a:t>
            </a:r>
          </a:p>
          <a:p>
            <a:pPr lvl="1" eaLnBrk="1" hangingPunct="1"/>
            <a:r>
              <a:rPr lang="fr-FR" altLang="fr-FR" sz="2200" dirty="0">
                <a:ea typeface="MS PGothic" charset="-128"/>
              </a:rPr>
              <a:t>facturation</a:t>
            </a:r>
          </a:p>
          <a:p>
            <a:pPr lvl="1" eaLnBrk="1" hangingPunct="1"/>
            <a:r>
              <a:rPr lang="fr-FR" altLang="fr-FR" sz="2200" dirty="0">
                <a:ea typeface="MS PGothic" charset="-128"/>
              </a:rPr>
              <a:t>crédit...</a:t>
            </a:r>
          </a:p>
          <a:p>
            <a:pPr eaLnBrk="1" hangingPunct="1">
              <a:lnSpc>
                <a:spcPct val="110000"/>
              </a:lnSpc>
              <a:spcBef>
                <a:spcPct val="30000"/>
              </a:spcBef>
            </a:pPr>
            <a:r>
              <a:rPr lang="fr-FR" altLang="fr-FR" sz="2200" dirty="0">
                <a:ea typeface="MS PGothic" charset="-128"/>
                <a:cs typeface="ＭＳ Ｐゴシック" charset="-128"/>
              </a:rPr>
              <a:t>Fonctions marketing</a:t>
            </a:r>
          </a:p>
          <a:p>
            <a:pPr lvl="1" eaLnBrk="1" hangingPunct="1"/>
            <a:r>
              <a:rPr lang="fr-FR" altLang="fr-FR" sz="2200" dirty="0">
                <a:ea typeface="MS PGothic" charset="-128"/>
              </a:rPr>
              <a:t>suivi des marchés</a:t>
            </a:r>
          </a:p>
          <a:p>
            <a:pPr lvl="1" eaLnBrk="1" hangingPunct="1"/>
            <a:r>
              <a:rPr lang="fr-FR" altLang="fr-FR" sz="2200" dirty="0">
                <a:ea typeface="MS PGothic" charset="-128"/>
              </a:rPr>
              <a:t>mise en scène des produits</a:t>
            </a:r>
          </a:p>
          <a:p>
            <a:pPr lvl="1" eaLnBrk="1" hangingPunct="1"/>
            <a:r>
              <a:rPr lang="fr-FR" altLang="fr-FR" sz="2200" dirty="0">
                <a:ea typeface="MS PGothic" charset="-128"/>
              </a:rPr>
              <a:t>développement de marques (</a:t>
            </a:r>
            <a:r>
              <a:rPr lang="fr-FR" altLang="fr-FR" sz="2200" dirty="0" err="1">
                <a:ea typeface="MS PGothic" charset="-128"/>
              </a:rPr>
              <a:t>mdd</a:t>
            </a:r>
            <a:r>
              <a:rPr lang="fr-FR" altLang="fr-FR" sz="2200" dirty="0">
                <a:ea typeface="MS PGothic" charset="-128"/>
              </a:rPr>
              <a:t>)</a:t>
            </a:r>
          </a:p>
          <a:p>
            <a:pPr lvl="1" eaLnBrk="1" hangingPunct="1"/>
            <a:r>
              <a:rPr lang="fr-FR" altLang="fr-FR" sz="2200" dirty="0">
                <a:ea typeface="MS PGothic" charset="-128"/>
              </a:rPr>
              <a:t>services</a:t>
            </a:r>
          </a:p>
        </p:txBody>
      </p:sp>
      <p:pic>
        <p:nvPicPr>
          <p:cNvPr id="52228" name="Picture 4" descr="ésultat de recherche d'images pour &quot;leclerc&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724" y="1813941"/>
            <a:ext cx="4719483" cy="284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54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7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7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7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73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973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973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973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973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9731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9731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9731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3973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5" grpId="0" build="p" bldLvl="2"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275689" y="1969875"/>
            <a:ext cx="2221325" cy="561975"/>
          </a:xfrm>
        </p:spPr>
        <p:txBody>
          <a:bodyPr>
            <a:normAutofit fontScale="90000"/>
          </a:bodyPr>
          <a:lstStyle/>
          <a:p>
            <a:pPr eaLnBrk="1" hangingPunct="1"/>
            <a:r>
              <a:rPr lang="fr-FR" altLang="fr-FR">
                <a:ea typeface="MS PGothic" charset="-128"/>
                <a:cs typeface="ＭＳ Ｐゴシック" charset="-128"/>
              </a:rPr>
              <a:t>Les grandes dates</a:t>
            </a:r>
          </a:p>
        </p:txBody>
      </p:sp>
      <p:sp>
        <p:nvSpPr>
          <p:cNvPr id="405507" name="Rectangle 3"/>
          <p:cNvSpPr>
            <a:spLocks noGrp="1" noChangeArrowheads="1"/>
          </p:cNvSpPr>
          <p:nvPr>
            <p:ph type="body" idx="1"/>
          </p:nvPr>
        </p:nvSpPr>
        <p:spPr>
          <a:xfrm>
            <a:off x="3587750" y="449637"/>
            <a:ext cx="8604250" cy="5969000"/>
          </a:xfrm>
        </p:spPr>
        <p:txBody>
          <a:bodyPr/>
          <a:lstStyle/>
          <a:p>
            <a:pPr eaLnBrk="1" hangingPunct="1">
              <a:spcBef>
                <a:spcPct val="35000"/>
              </a:spcBef>
            </a:pPr>
            <a:r>
              <a:rPr lang="fr-FR" altLang="fr-FR" sz="1800" b="1" dirty="0">
                <a:ea typeface="MS PGothic" charset="-128"/>
                <a:cs typeface="ＭＳ Ｐゴシック" charset="-128"/>
              </a:rPr>
              <a:t>1852 - les grands magasins (Le Bon Marché d'Aristide Boucicaut)</a:t>
            </a:r>
          </a:p>
          <a:p>
            <a:pPr eaLnBrk="1" hangingPunct="1">
              <a:spcBef>
                <a:spcPct val="35000"/>
              </a:spcBef>
            </a:pPr>
            <a:r>
              <a:rPr lang="fr-FR" altLang="fr-FR" sz="1800" b="1" dirty="0">
                <a:ea typeface="MS PGothic" charset="-128"/>
                <a:cs typeface="ＭＳ Ｐゴシック" charset="-128"/>
              </a:rPr>
              <a:t>1886 - Sears (VPC), premier détaillant du monde </a:t>
            </a:r>
            <a:r>
              <a:rPr lang="fr-FR" altLang="fr-FR" sz="1800" b="1" dirty="0" err="1">
                <a:ea typeface="MS PGothic" charset="-128"/>
                <a:cs typeface="ＭＳ Ｐゴシック" charset="-128"/>
              </a:rPr>
              <a:t>jusqu</a:t>
            </a:r>
            <a:r>
              <a:rPr lang="ja-JP" altLang="fr-FR" sz="1800" b="1" dirty="0">
                <a:ea typeface="MS PGothic" charset="-128"/>
                <a:cs typeface="ＭＳ Ｐゴシック" charset="-128"/>
              </a:rPr>
              <a:t>’</a:t>
            </a:r>
            <a:r>
              <a:rPr lang="fr-FR" altLang="ja-JP" sz="1800" b="1" dirty="0">
                <a:ea typeface="MS PGothic" charset="-128"/>
                <a:cs typeface="ＭＳ Ｐゴシック" charset="-128"/>
              </a:rPr>
              <a:t>en 1990</a:t>
            </a:r>
          </a:p>
          <a:p>
            <a:pPr eaLnBrk="1" hangingPunct="1">
              <a:spcBef>
                <a:spcPct val="35000"/>
              </a:spcBef>
            </a:pPr>
            <a:r>
              <a:rPr lang="fr-FR" altLang="fr-FR" sz="1800" b="1" dirty="0">
                <a:ea typeface="MS PGothic" charset="-128"/>
                <a:cs typeface="ＭＳ Ｐゴシック" charset="-128"/>
              </a:rPr>
              <a:t>1929 - le supermarché aux USA (Cullen)</a:t>
            </a:r>
          </a:p>
          <a:p>
            <a:pPr eaLnBrk="1" hangingPunct="1">
              <a:spcBef>
                <a:spcPct val="35000"/>
              </a:spcBef>
            </a:pPr>
            <a:r>
              <a:rPr lang="fr-FR" altLang="fr-FR" sz="1800" b="1" dirty="0">
                <a:ea typeface="MS PGothic" charset="-128"/>
                <a:cs typeface="ＭＳ Ｐゴシック" charset="-128"/>
              </a:rPr>
              <a:t>1947 - le hard-discount en Allemagne (Aldi)</a:t>
            </a:r>
          </a:p>
          <a:p>
            <a:pPr eaLnBrk="1" hangingPunct="1">
              <a:spcBef>
                <a:spcPct val="35000"/>
              </a:spcBef>
            </a:pPr>
            <a:r>
              <a:rPr lang="fr-FR" altLang="fr-FR" sz="1800" b="1" dirty="0">
                <a:ea typeface="MS PGothic" charset="-128"/>
                <a:cs typeface="ＭＳ Ｐゴシック" charset="-128"/>
              </a:rPr>
              <a:t>1949 - la vente discount en France (Leclerc)</a:t>
            </a:r>
          </a:p>
          <a:p>
            <a:pPr eaLnBrk="1" hangingPunct="1">
              <a:spcBef>
                <a:spcPct val="35000"/>
              </a:spcBef>
            </a:pPr>
            <a:r>
              <a:rPr lang="fr-FR" altLang="fr-FR" sz="1800" b="1" dirty="0">
                <a:ea typeface="MS PGothic" charset="-128"/>
                <a:cs typeface="ＭＳ Ｐゴシック" charset="-128"/>
              </a:rPr>
              <a:t>1954 - le discount spécialisé en France (Fnac...)</a:t>
            </a:r>
          </a:p>
          <a:p>
            <a:pPr eaLnBrk="1" hangingPunct="1">
              <a:spcBef>
                <a:spcPct val="35000"/>
              </a:spcBef>
            </a:pPr>
            <a:r>
              <a:rPr lang="fr-FR" altLang="fr-FR" sz="1800" b="1" dirty="0">
                <a:ea typeface="MS PGothic" charset="-128"/>
                <a:cs typeface="ＭＳ Ｐゴシック" charset="-128"/>
              </a:rPr>
              <a:t>1958 - le premier supermarché en France</a:t>
            </a:r>
          </a:p>
          <a:p>
            <a:pPr eaLnBrk="1" hangingPunct="1">
              <a:spcBef>
                <a:spcPct val="35000"/>
              </a:spcBef>
            </a:pPr>
            <a:r>
              <a:rPr lang="fr-FR" altLang="fr-FR" sz="1800" b="1" dirty="0">
                <a:ea typeface="MS PGothic" charset="-128"/>
                <a:cs typeface="ＭＳ Ｐゴシック" charset="-128"/>
              </a:rPr>
              <a:t>1962 -  naissance de Wal-Mart, premier distributeur depuis 1990</a:t>
            </a:r>
          </a:p>
          <a:p>
            <a:pPr eaLnBrk="1" hangingPunct="1">
              <a:spcBef>
                <a:spcPct val="35000"/>
              </a:spcBef>
            </a:pPr>
            <a:r>
              <a:rPr lang="fr-FR" altLang="fr-FR" sz="1800" b="1" dirty="0">
                <a:ea typeface="MS PGothic" charset="-128"/>
                <a:cs typeface="ＭＳ Ｐゴシック" charset="-128"/>
              </a:rPr>
              <a:t>1963 - l'hypermarché en France (Carrefour)</a:t>
            </a:r>
          </a:p>
          <a:p>
            <a:pPr eaLnBrk="1" hangingPunct="1">
              <a:spcBef>
                <a:spcPct val="35000"/>
              </a:spcBef>
            </a:pPr>
            <a:r>
              <a:rPr lang="fr-FR" altLang="fr-FR" sz="1800" b="1" dirty="0">
                <a:ea typeface="MS PGothic" charset="-128"/>
                <a:cs typeface="ＭＳ Ｐゴシック" charset="-128"/>
              </a:rPr>
              <a:t>1969 - le centre-commercial en France</a:t>
            </a:r>
          </a:p>
          <a:p>
            <a:pPr eaLnBrk="1" hangingPunct="1">
              <a:spcBef>
                <a:spcPct val="35000"/>
              </a:spcBef>
            </a:pPr>
            <a:r>
              <a:rPr lang="fr-FR" altLang="fr-FR" sz="1800" b="1" dirty="0">
                <a:ea typeface="MS PGothic" charset="-128"/>
                <a:cs typeface="ＭＳ Ｐゴシック" charset="-128"/>
              </a:rPr>
              <a:t>1988 - le premier magasin hard-discount en France</a:t>
            </a:r>
          </a:p>
          <a:p>
            <a:pPr eaLnBrk="1" hangingPunct="1">
              <a:spcBef>
                <a:spcPct val="35000"/>
              </a:spcBef>
            </a:pPr>
            <a:r>
              <a:rPr lang="fr-FR" altLang="fr-FR" sz="1800" b="1" dirty="0">
                <a:ea typeface="MS PGothic" charset="-128"/>
                <a:cs typeface="ＭＳ Ｐゴシック" charset="-128"/>
              </a:rPr>
              <a:t>1996 - le commerce électronique</a:t>
            </a:r>
          </a:p>
          <a:p>
            <a:pPr eaLnBrk="1" hangingPunct="1">
              <a:spcBef>
                <a:spcPct val="35000"/>
              </a:spcBef>
            </a:pPr>
            <a:r>
              <a:rPr lang="fr-FR" altLang="fr-FR" sz="1800" b="1" dirty="0">
                <a:ea typeface="MS PGothic" charset="-128"/>
                <a:cs typeface="ＭＳ Ｐゴシック" charset="-128"/>
              </a:rPr>
              <a:t>1997 - l'arrivée de Wal-Mart en Europe</a:t>
            </a:r>
          </a:p>
          <a:p>
            <a:pPr eaLnBrk="1" hangingPunct="1">
              <a:spcBef>
                <a:spcPct val="35000"/>
              </a:spcBef>
            </a:pPr>
            <a:r>
              <a:rPr lang="fr-FR" altLang="fr-FR" sz="1800" b="1" dirty="0">
                <a:ea typeface="MS PGothic" charset="-128"/>
                <a:cs typeface="ＭＳ Ｐゴシック" charset="-128"/>
              </a:rPr>
              <a:t>2000 </a:t>
            </a:r>
            <a:r>
              <a:rPr lang="fr-FR" altLang="fr-FR" sz="1800" b="1" dirty="0" smtClean="0">
                <a:ea typeface="MS PGothic" charset="-128"/>
                <a:cs typeface="ＭＳ Ｐゴシック" charset="-128"/>
              </a:rPr>
              <a:t>- </a:t>
            </a:r>
            <a:r>
              <a:rPr lang="fr-FR" altLang="fr-FR" sz="1800" b="1" dirty="0">
                <a:ea typeface="MS PGothic" charset="-128"/>
                <a:cs typeface="ＭＳ Ｐゴシック" charset="-128"/>
              </a:rPr>
              <a:t>Développement du commerce électronique</a:t>
            </a:r>
          </a:p>
          <a:p>
            <a:pPr eaLnBrk="1" hangingPunct="1">
              <a:spcBef>
                <a:spcPct val="35000"/>
              </a:spcBef>
            </a:pPr>
            <a:r>
              <a:rPr lang="fr-FR" altLang="fr-FR" sz="1800" b="1" dirty="0" smtClean="0">
                <a:ea typeface="MS PGothic" charset="-128"/>
                <a:cs typeface="ＭＳ Ｐゴシック" charset="-128"/>
              </a:rPr>
              <a:t>2013 : Casino rachète Monoprix (Nouvelles galeries)</a:t>
            </a:r>
          </a:p>
          <a:p>
            <a:pPr eaLnBrk="1" hangingPunct="1">
              <a:spcBef>
                <a:spcPct val="35000"/>
              </a:spcBef>
            </a:pPr>
            <a:r>
              <a:rPr lang="fr-FR" altLang="fr-FR" sz="1800" b="1" dirty="0">
                <a:ea typeface="MS PGothic" charset="-128"/>
                <a:cs typeface="ＭＳ Ｐゴシック" charset="-128"/>
              </a:rPr>
              <a:t>2</a:t>
            </a:r>
            <a:r>
              <a:rPr lang="fr-FR" altLang="fr-FR" sz="1800" b="1" dirty="0" smtClean="0">
                <a:ea typeface="MS PGothic" charset="-128"/>
                <a:cs typeface="ＭＳ Ｐゴシック" charset="-128"/>
              </a:rPr>
              <a:t>016- Fusion Fnac-Darty</a:t>
            </a:r>
            <a:endParaRPr lang="fr-FR" altLang="fr-FR" sz="1800" b="1" dirty="0">
              <a:ea typeface="MS PGothic" charset="-128"/>
              <a:cs typeface="ＭＳ Ｐゴシック" charset="-128"/>
            </a:endParaRPr>
          </a:p>
          <a:p>
            <a:pPr eaLnBrk="1" hangingPunct="1">
              <a:spcBef>
                <a:spcPct val="35000"/>
              </a:spcBef>
            </a:pPr>
            <a:r>
              <a:rPr lang="fr-FR" altLang="fr-FR" sz="1800" b="1" dirty="0" smtClean="0">
                <a:ea typeface="MS PGothic" charset="-128"/>
                <a:cs typeface="ＭＳ Ｐゴシック" charset="-128"/>
              </a:rPr>
              <a:t>2017- Amazon rachète les 460 supermarchés </a:t>
            </a:r>
            <a:r>
              <a:rPr lang="fr-FR" altLang="fr-FR" sz="1800" b="1" dirty="0" err="1" smtClean="0">
                <a:ea typeface="MS PGothic" charset="-128"/>
                <a:cs typeface="ＭＳ Ｐゴシック" charset="-128"/>
              </a:rPr>
              <a:t>Whole</a:t>
            </a:r>
            <a:r>
              <a:rPr lang="fr-FR" altLang="fr-FR" sz="1800" b="1" dirty="0" smtClean="0">
                <a:ea typeface="MS PGothic" charset="-128"/>
                <a:cs typeface="ＭＳ Ｐゴシック" charset="-128"/>
              </a:rPr>
              <a:t> </a:t>
            </a:r>
            <a:r>
              <a:rPr lang="fr-FR" altLang="fr-FR" sz="1800" b="1" dirty="0" err="1" smtClean="0">
                <a:ea typeface="MS PGothic" charset="-128"/>
                <a:cs typeface="ＭＳ Ｐゴシック" charset="-128"/>
              </a:rPr>
              <a:t>Foods</a:t>
            </a:r>
            <a:endParaRPr lang="fr-FR" altLang="fr-FR" sz="1800" b="1" dirty="0">
              <a:ea typeface="MS PGothic" charset="-128"/>
              <a:cs typeface="ＭＳ Ｐゴシック" charset="-128"/>
            </a:endParaRPr>
          </a:p>
        </p:txBody>
      </p:sp>
    </p:spTree>
    <p:extLst>
      <p:ext uri="{BB962C8B-B14F-4D97-AF65-F5344CB8AC3E}">
        <p14:creationId xmlns:p14="http://schemas.microsoft.com/office/powerpoint/2010/main" val="1373424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5507">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ZOUM.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5507">
                                            <p:txEl>
                                              <p:pRg st="1" end="1"/>
                                            </p:txEl>
                                          </p:spTgt>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ZOUM.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5507">
                                            <p:txEl>
                                              <p:pRg st="2" end="2"/>
                                            </p:txEl>
                                          </p:spTgt>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ZOUM.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5507">
                                            <p:txEl>
                                              <p:pRg st="3" end="3"/>
                                            </p:txEl>
                                          </p:spTgt>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ZOUM.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05507">
                                            <p:txEl>
                                              <p:pRg st="4" end="4"/>
                                            </p:txEl>
                                          </p:spTgt>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3" name="ZOUM.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05507">
                                            <p:txEl>
                                              <p:pRg st="5" end="5"/>
                                            </p:txEl>
                                          </p:spTgt>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3" name="ZOUM.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05507">
                                            <p:txEl>
                                              <p:pRg st="6" end="6"/>
                                            </p:txEl>
                                          </p:spTgt>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ZOUM.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05507">
                                            <p:txEl>
                                              <p:pRg st="7" end="7"/>
                                            </p:txEl>
                                          </p:spTgt>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3" name="ZOUM.WAV"/>
                                        </p:tgtEl>
                                      </p:cMediaNode>
                                    </p:audio>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05507">
                                            <p:txEl>
                                              <p:pRg st="8" end="8"/>
                                            </p:txEl>
                                          </p:spTgt>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3" name="ZOUM.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05507">
                                            <p:txEl>
                                              <p:pRg st="9" end="9"/>
                                            </p:txEl>
                                          </p:spTgt>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3" name="ZOUM.WAV"/>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05507">
                                            <p:txEl>
                                              <p:pRg st="10" end="10"/>
                                            </p:txEl>
                                          </p:spTgt>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3" name="ZOUM.WAV"/>
                                        </p:tgtEl>
                                      </p:cMediaNode>
                                    </p:audio>
                                  </p:sub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05507">
                                            <p:txEl>
                                              <p:pRg st="11" end="11"/>
                                            </p:txEl>
                                          </p:spTgt>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3" name="ZOUM.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05507">
                                            <p:txEl>
                                              <p:pRg st="12" end="12"/>
                                            </p:txEl>
                                          </p:spTgt>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3" name="ZOUM.WAV"/>
                                        </p:tgtEl>
                                      </p:cMediaNode>
                                    </p:audio>
                                  </p:sub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405507">
                                            <p:txEl>
                                              <p:pRg st="13" end="13"/>
                                            </p:txEl>
                                          </p:spTgt>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3" name="ZOUM.WAV"/>
                                        </p:tgtEl>
                                      </p:cMediaNode>
                                    </p:audio>
                                  </p:sub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405507">
                                            <p:txEl>
                                              <p:pRg st="14" end="14"/>
                                            </p:txEl>
                                          </p:spTgt>
                                        </p:tgtEl>
                                        <p:attrNameLst>
                                          <p:attrName>style.visibility</p:attrName>
                                        </p:attrNameLst>
                                      </p:cBhvr>
                                      <p:to>
                                        <p:strVal val="visible"/>
                                      </p:to>
                                    </p:set>
                                  </p:childTnLst>
                                  <p:subTnLst>
                                    <p:audio>
                                      <p:cMediaNode>
                                        <p:cTn display="0" masterRel="sameClick">
                                          <p:stCondLst>
                                            <p:cond evt="begin" delay="0">
                                              <p:tn val="61"/>
                                            </p:cond>
                                          </p:stCondLst>
                                          <p:endCondLst>
                                            <p:cond evt="onStopAudio" delay="0">
                                              <p:tgtEl>
                                                <p:sldTgt/>
                                              </p:tgtEl>
                                            </p:cond>
                                          </p:endCondLst>
                                        </p:cTn>
                                        <p:tgtEl>
                                          <p:sndTgt r:embed="rId3" name="ZOUM.WAV"/>
                                        </p:tgtEl>
                                      </p:cMediaNode>
                                    </p:audio>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405507">
                                            <p:txEl>
                                              <p:pRg st="15" end="15"/>
                                            </p:txEl>
                                          </p:spTgt>
                                        </p:tgtEl>
                                        <p:attrNameLst>
                                          <p:attrName>style.visibility</p:attrName>
                                        </p:attrNameLst>
                                      </p:cBhvr>
                                      <p:to>
                                        <p:strVal val="visible"/>
                                      </p:to>
                                    </p:set>
                                  </p:childTnLst>
                                  <p:subTnLst>
                                    <p:audio>
                                      <p:cMediaNode>
                                        <p:cTn display="0" masterRel="sameClick">
                                          <p:stCondLst>
                                            <p:cond evt="begin" delay="0">
                                              <p:tn val="65"/>
                                            </p:cond>
                                          </p:stCondLst>
                                          <p:endCondLst>
                                            <p:cond evt="onStopAudio" delay="0">
                                              <p:tgtEl>
                                                <p:sldTgt/>
                                              </p:tgtEl>
                                            </p:cond>
                                          </p:endCondLst>
                                        </p:cTn>
                                        <p:tgtEl>
                                          <p:sndTgt r:embed="rId3" name="ZOUM.WAV"/>
                                        </p:tgtEl>
                                      </p:cMediaNode>
                                    </p:audio>
                                  </p:sub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405507">
                                            <p:txEl>
                                              <p:pRg st="16" end="16"/>
                                            </p:txEl>
                                          </p:spTgt>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3"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bldLvl="2"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re 1"/>
          <p:cNvSpPr>
            <a:spLocks noGrp="1"/>
          </p:cNvSpPr>
          <p:nvPr>
            <p:ph type="title"/>
          </p:nvPr>
        </p:nvSpPr>
        <p:spPr/>
        <p:txBody>
          <a:bodyPr/>
          <a:lstStyle/>
          <a:p>
            <a:pPr eaLnBrk="1" hangingPunct="1"/>
            <a:r>
              <a:rPr lang="fr-FR" altLang="fr-FR">
                <a:ea typeface="MS PGothic" charset="-128"/>
                <a:cs typeface="ＭＳ Ｐゴシック" charset="-128"/>
              </a:rPr>
              <a:t>Le point de vente revient à ses fondamentaux</a:t>
            </a:r>
          </a:p>
        </p:txBody>
      </p:sp>
      <p:sp>
        <p:nvSpPr>
          <p:cNvPr id="44034" name="Espace réservé du contenu 2"/>
          <p:cNvSpPr>
            <a:spLocks noGrp="1"/>
          </p:cNvSpPr>
          <p:nvPr>
            <p:ph idx="1"/>
          </p:nvPr>
        </p:nvSpPr>
        <p:spPr/>
        <p:txBody>
          <a:bodyPr/>
          <a:lstStyle/>
          <a:p>
            <a:pPr eaLnBrk="1" hangingPunct="1"/>
            <a:r>
              <a:rPr lang="fr-FR" altLang="fr-FR">
                <a:ea typeface="MS PGothic" charset="-128"/>
                <a:cs typeface="ＭＳ Ｐゴシック" charset="-128"/>
              </a:rPr>
              <a:t>Point de vente : tout ce qu</a:t>
            </a:r>
            <a:r>
              <a:rPr lang="ja-JP" altLang="fr-FR">
                <a:ea typeface="MS PGothic" charset="-128"/>
                <a:cs typeface="ＭＳ Ｐゴシック" charset="-128"/>
              </a:rPr>
              <a:t>’</a:t>
            </a:r>
            <a:r>
              <a:rPr lang="fr-FR" altLang="ja-JP">
                <a:ea typeface="MS PGothic" charset="-128"/>
                <a:cs typeface="ＭＳ Ｐゴシック" charset="-128"/>
              </a:rPr>
              <a:t>il n</a:t>
            </a:r>
            <a:r>
              <a:rPr lang="ja-JP" altLang="fr-FR">
                <a:ea typeface="MS PGothic" charset="-128"/>
                <a:cs typeface="ＭＳ Ｐゴシック" charset="-128"/>
              </a:rPr>
              <a:t>’</a:t>
            </a:r>
            <a:r>
              <a:rPr lang="fr-FR" altLang="ja-JP">
                <a:ea typeface="MS PGothic" charset="-128"/>
                <a:cs typeface="ＭＳ Ｐゴシック" charset="-128"/>
              </a:rPr>
              <a:t>y a pas en ligne</a:t>
            </a:r>
          </a:p>
          <a:p>
            <a:pPr lvl="1" eaLnBrk="1" hangingPunct="1"/>
            <a:r>
              <a:rPr lang="fr-FR" altLang="fr-FR">
                <a:ea typeface="MS PGothic" charset="-128"/>
              </a:rPr>
              <a:t>Les sens, l</a:t>
            </a:r>
            <a:r>
              <a:rPr lang="ja-JP" altLang="fr-FR">
                <a:ea typeface="MS PGothic" charset="-128"/>
              </a:rPr>
              <a:t>’</a:t>
            </a:r>
            <a:r>
              <a:rPr lang="fr-FR" altLang="ja-JP">
                <a:ea typeface="MS PGothic" charset="-128"/>
              </a:rPr>
              <a:t>expérience et l</a:t>
            </a:r>
            <a:r>
              <a:rPr lang="ja-JP" altLang="fr-FR">
                <a:ea typeface="MS PGothic" charset="-128"/>
              </a:rPr>
              <a:t>’</a:t>
            </a:r>
            <a:r>
              <a:rPr lang="fr-FR" altLang="ja-JP">
                <a:ea typeface="MS PGothic" charset="-128"/>
              </a:rPr>
              <a:t>émotion</a:t>
            </a:r>
          </a:p>
          <a:p>
            <a:pPr lvl="2" eaLnBrk="1" hangingPunct="1"/>
            <a:r>
              <a:rPr lang="fr-FR" altLang="fr-FR">
                <a:ea typeface="MS PGothic" charset="-128"/>
              </a:rPr>
              <a:t>Musique (50% des rentrées pour NRJ)</a:t>
            </a:r>
          </a:p>
          <a:p>
            <a:pPr lvl="2" eaLnBrk="1" hangingPunct="1"/>
            <a:r>
              <a:rPr lang="fr-FR" altLang="fr-FR">
                <a:ea typeface="MS PGothic" charset="-128"/>
              </a:rPr>
              <a:t>Odeurs</a:t>
            </a:r>
          </a:p>
          <a:p>
            <a:pPr lvl="2" eaLnBrk="1" hangingPunct="1"/>
            <a:r>
              <a:rPr lang="fr-FR" altLang="fr-FR">
                <a:ea typeface="MS PGothic" charset="-128"/>
              </a:rPr>
              <a:t>Touchers,…</a:t>
            </a:r>
          </a:p>
          <a:p>
            <a:pPr lvl="1" eaLnBrk="1" hangingPunct="1"/>
            <a:r>
              <a:rPr lang="fr-FR" altLang="fr-FR">
                <a:ea typeface="MS PGothic" charset="-128"/>
              </a:rPr>
              <a:t>Les services gratuits : garderie, paquets, livraison, conseiller, ….</a:t>
            </a:r>
          </a:p>
          <a:p>
            <a:pPr lvl="1" eaLnBrk="1" hangingPunct="1"/>
            <a:r>
              <a:rPr lang="fr-FR" altLang="fr-FR">
                <a:ea typeface="MS PGothic" charset="-128"/>
              </a:rPr>
              <a:t>Miser sur le multicanal :</a:t>
            </a:r>
          </a:p>
          <a:p>
            <a:pPr lvl="2" eaLnBrk="1" hangingPunct="1"/>
            <a:r>
              <a:rPr lang="fr-FR" altLang="fr-FR">
                <a:ea typeface="MS PGothic" charset="-128"/>
              </a:rPr>
              <a:t>Exemple : un même univers sonores en ligne, magasin, hotline, ….pour Apple</a:t>
            </a:r>
          </a:p>
        </p:txBody>
      </p:sp>
      <p:pic>
        <p:nvPicPr>
          <p:cNvPr id="44035" name="Picture 2" descr="Espace hugh tech chez Colet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7993" y="353899"/>
            <a:ext cx="227647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4" descr="Leçon de Maquillage Sephora">
            <a:hlinkClick r:id="rId4" tooltip="être la plus belle by Sephora"/>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1498" y="4602965"/>
            <a:ext cx="13319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2760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Image 4" descr="Capture d’écran 2017-01-16 à 14.44.21.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63751" y="4786009"/>
            <a:ext cx="6588125" cy="2140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Image 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73341" y="1301673"/>
            <a:ext cx="1012824" cy="143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re 1"/>
          <p:cNvSpPr>
            <a:spLocks noGrp="1"/>
          </p:cNvSpPr>
          <p:nvPr>
            <p:ph type="title"/>
          </p:nvPr>
        </p:nvSpPr>
        <p:spPr/>
        <p:txBody>
          <a:bodyPr/>
          <a:lstStyle/>
          <a:p>
            <a:r>
              <a:rPr lang="fr-FR" altLang="fr-FR">
                <a:ea typeface="ＭＳ Ｐゴシック" charset="-128"/>
              </a:rPr>
              <a:t>La structure du packaging</a:t>
            </a:r>
          </a:p>
        </p:txBody>
      </p:sp>
      <p:sp>
        <p:nvSpPr>
          <p:cNvPr id="4" name="Rectangle 3"/>
          <p:cNvSpPr txBox="1">
            <a:spLocks noChangeArrowheads="1"/>
          </p:cNvSpPr>
          <p:nvPr/>
        </p:nvSpPr>
        <p:spPr>
          <a:xfrm>
            <a:off x="1676400" y="1447800"/>
            <a:ext cx="8726488" cy="4459288"/>
          </a:xfrm>
          <a:prstGeom prst="rect">
            <a:avLst/>
          </a:prstGeom>
        </p:spPr>
        <p:txBody>
          <a:bodyPr/>
          <a:lstStyle>
            <a:lvl1pPr marL="342900" indent="-3429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nSpc>
                <a:spcPct val="90000"/>
              </a:lnSpc>
              <a:spcBef>
                <a:spcPct val="20000"/>
              </a:spcBef>
              <a:buFontTx/>
              <a:buChar char="•"/>
            </a:pPr>
            <a:r>
              <a:rPr lang="fr-FR" altLang="fr-FR">
                <a:latin typeface="Arial" charset="0"/>
              </a:rPr>
              <a:t>Le facing</a:t>
            </a:r>
          </a:p>
          <a:p>
            <a:pPr>
              <a:lnSpc>
                <a:spcPct val="90000"/>
              </a:lnSpc>
              <a:spcBef>
                <a:spcPct val="20000"/>
              </a:spcBef>
              <a:buFontTx/>
              <a:buChar char="•"/>
            </a:pPr>
            <a:endParaRPr lang="fr-FR" altLang="fr-FR">
              <a:latin typeface="Arial" charset="0"/>
            </a:endParaRPr>
          </a:p>
          <a:p>
            <a:pPr>
              <a:lnSpc>
                <a:spcPct val="90000"/>
              </a:lnSpc>
              <a:spcBef>
                <a:spcPct val="20000"/>
              </a:spcBef>
            </a:pPr>
            <a:endParaRPr lang="fr-FR" altLang="fr-FR">
              <a:latin typeface="Arial" charset="0"/>
            </a:endParaRPr>
          </a:p>
          <a:p>
            <a:pPr>
              <a:lnSpc>
                <a:spcPct val="90000"/>
              </a:lnSpc>
              <a:spcBef>
                <a:spcPct val="20000"/>
              </a:spcBef>
              <a:buFontTx/>
              <a:buChar char="•"/>
            </a:pPr>
            <a:r>
              <a:rPr lang="fr-FR" altLang="fr-FR">
                <a:latin typeface="Arial" charset="0"/>
              </a:rPr>
              <a:t>Les labels</a:t>
            </a:r>
          </a:p>
          <a:p>
            <a:pPr>
              <a:lnSpc>
                <a:spcPct val="90000"/>
              </a:lnSpc>
              <a:spcBef>
                <a:spcPct val="20000"/>
              </a:spcBef>
            </a:pPr>
            <a:endParaRPr lang="fr-FR" altLang="fr-FR" sz="1200">
              <a:latin typeface="Arial" charset="0"/>
            </a:endParaRPr>
          </a:p>
          <a:p>
            <a:pPr>
              <a:lnSpc>
                <a:spcPct val="90000"/>
              </a:lnSpc>
              <a:spcBef>
                <a:spcPct val="20000"/>
              </a:spcBef>
              <a:buFontTx/>
              <a:buChar char="•"/>
            </a:pPr>
            <a:endParaRPr lang="fr-FR" altLang="fr-FR" sz="1200">
              <a:latin typeface="Arial" charset="0"/>
            </a:endParaRPr>
          </a:p>
          <a:p>
            <a:pPr>
              <a:lnSpc>
                <a:spcPct val="90000"/>
              </a:lnSpc>
              <a:spcBef>
                <a:spcPct val="20000"/>
              </a:spcBef>
              <a:buFontTx/>
              <a:buChar char="•"/>
            </a:pPr>
            <a:endParaRPr lang="fr-FR" altLang="fr-FR" sz="1200">
              <a:latin typeface="Arial" charset="0"/>
            </a:endParaRPr>
          </a:p>
          <a:p>
            <a:pPr>
              <a:lnSpc>
                <a:spcPct val="90000"/>
              </a:lnSpc>
              <a:spcBef>
                <a:spcPct val="20000"/>
              </a:spcBef>
              <a:buFontTx/>
              <a:buChar char="•"/>
            </a:pPr>
            <a:endParaRPr lang="fr-FR" altLang="fr-FR" sz="1200">
              <a:latin typeface="Arial" charset="0"/>
            </a:endParaRPr>
          </a:p>
          <a:p>
            <a:pPr algn="just">
              <a:lnSpc>
                <a:spcPct val="120000"/>
              </a:lnSpc>
              <a:spcBef>
                <a:spcPct val="20000"/>
              </a:spcBef>
            </a:pPr>
            <a:endParaRPr lang="fr-FR" altLang="fr-FR" sz="1800" i="1">
              <a:latin typeface="Arial" charset="0"/>
            </a:endParaRPr>
          </a:p>
          <a:p>
            <a:pPr>
              <a:lnSpc>
                <a:spcPct val="90000"/>
              </a:lnSpc>
              <a:spcBef>
                <a:spcPct val="20000"/>
              </a:spcBef>
              <a:buFontTx/>
              <a:buChar char="•"/>
            </a:pPr>
            <a:r>
              <a:rPr lang="fr-FR" altLang="fr-FR">
                <a:latin typeface="Arial" charset="0"/>
              </a:rPr>
              <a:t>Le dos et côté</a:t>
            </a:r>
          </a:p>
          <a:p>
            <a:pPr>
              <a:lnSpc>
                <a:spcPct val="120000"/>
              </a:lnSpc>
              <a:spcBef>
                <a:spcPct val="20000"/>
              </a:spcBef>
            </a:pPr>
            <a:endParaRPr lang="fr-FR" altLang="fr-FR" sz="2000" i="1">
              <a:latin typeface="Arial" charset="0"/>
            </a:endParaRPr>
          </a:p>
        </p:txBody>
      </p:sp>
      <p:pic>
        <p:nvPicPr>
          <p:cNvPr id="28677" name="Image 7" descr="Capture d’écran 2017-01-16 à 14.46.25.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16370" y="1246036"/>
            <a:ext cx="478854" cy="179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Image 8"/>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75102" y="3204961"/>
            <a:ext cx="100806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Imag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91176" y="3155950"/>
            <a:ext cx="240982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Image 10"/>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9336089" y="3213101"/>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Image 11"/>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5813427" y="1274526"/>
            <a:ext cx="12954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827050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fr-FR" altLang="fr-FR">
                <a:ea typeface="MS PGothic" charset="-128"/>
                <a:cs typeface="ＭＳ Ｐゴシック" charset="-128"/>
              </a:rPr>
              <a:t>Les différents types de commerce</a:t>
            </a:r>
          </a:p>
        </p:txBody>
      </p:sp>
      <p:sp>
        <p:nvSpPr>
          <p:cNvPr id="408579" name="Rectangle 3"/>
          <p:cNvSpPr>
            <a:spLocks noGrp="1" noChangeArrowheads="1"/>
          </p:cNvSpPr>
          <p:nvPr>
            <p:ph type="body" idx="1"/>
          </p:nvPr>
        </p:nvSpPr>
        <p:spPr>
          <a:xfrm>
            <a:off x="3512050" y="1527670"/>
            <a:ext cx="8153400" cy="4197350"/>
          </a:xfrm>
        </p:spPr>
        <p:txBody>
          <a:bodyPr/>
          <a:lstStyle/>
          <a:p>
            <a:pPr eaLnBrk="1" hangingPunct="1"/>
            <a:r>
              <a:rPr lang="fr-FR" altLang="fr-FR" sz="2400" dirty="0">
                <a:ea typeface="MS PGothic" charset="-128"/>
                <a:cs typeface="ＭＳ Ｐゴシック" charset="-128"/>
              </a:rPr>
              <a:t>Selon la taille</a:t>
            </a:r>
          </a:p>
          <a:p>
            <a:pPr lvl="1" eaLnBrk="1" hangingPunct="1">
              <a:spcBef>
                <a:spcPct val="50000"/>
              </a:spcBef>
            </a:pPr>
            <a:r>
              <a:rPr lang="fr-FR" altLang="fr-FR" sz="2000" dirty="0">
                <a:ea typeface="MS PGothic" charset="-128"/>
              </a:rPr>
              <a:t>les petits magasins de centre-ville (- 400 m²) : </a:t>
            </a:r>
            <a:r>
              <a:rPr lang="fr-FR" altLang="fr-FR" sz="2000" dirty="0" err="1">
                <a:ea typeface="MS PGothic" charset="-128"/>
              </a:rPr>
              <a:t>Franprix</a:t>
            </a:r>
            <a:r>
              <a:rPr lang="fr-FR" altLang="fr-FR" sz="2000" dirty="0">
                <a:ea typeface="MS PGothic" charset="-128"/>
              </a:rPr>
              <a:t>, pharmacies</a:t>
            </a:r>
          </a:p>
          <a:p>
            <a:pPr lvl="1" eaLnBrk="1" hangingPunct="1">
              <a:spcBef>
                <a:spcPct val="50000"/>
              </a:spcBef>
            </a:pPr>
            <a:r>
              <a:rPr lang="fr-FR" altLang="fr-FR" sz="2000" dirty="0">
                <a:ea typeface="MS PGothic" charset="-128"/>
              </a:rPr>
              <a:t>les supermarchés (de 400 à 2 500 m²) : Carrefour city</a:t>
            </a:r>
          </a:p>
          <a:p>
            <a:pPr lvl="1" eaLnBrk="1" hangingPunct="1">
              <a:spcBef>
                <a:spcPct val="50000"/>
              </a:spcBef>
            </a:pPr>
            <a:r>
              <a:rPr lang="fr-FR" altLang="fr-FR" sz="2000" dirty="0">
                <a:ea typeface="MS PGothic" charset="-128"/>
              </a:rPr>
              <a:t>les magasins populaires : Monoprix, </a:t>
            </a:r>
          </a:p>
          <a:p>
            <a:pPr lvl="1" eaLnBrk="1" hangingPunct="1">
              <a:spcBef>
                <a:spcPct val="50000"/>
              </a:spcBef>
            </a:pPr>
            <a:r>
              <a:rPr lang="fr-FR" altLang="fr-FR" sz="2000" dirty="0">
                <a:ea typeface="MS PGothic" charset="-128"/>
              </a:rPr>
              <a:t>les hard discounters (environ 600 m²) : Aldi, Leader Price</a:t>
            </a:r>
          </a:p>
          <a:p>
            <a:pPr lvl="1" eaLnBrk="1" hangingPunct="1">
              <a:spcBef>
                <a:spcPct val="50000"/>
              </a:spcBef>
            </a:pPr>
            <a:r>
              <a:rPr lang="fr-FR" altLang="fr-FR" sz="2000" dirty="0">
                <a:ea typeface="MS PGothic" charset="-128"/>
              </a:rPr>
              <a:t>les hypermarchés (plus de 2 500 m²) : Auchan, Carrefour</a:t>
            </a:r>
          </a:p>
          <a:p>
            <a:pPr lvl="1" eaLnBrk="1" hangingPunct="1">
              <a:spcBef>
                <a:spcPct val="50000"/>
              </a:spcBef>
            </a:pPr>
            <a:r>
              <a:rPr lang="fr-FR" altLang="fr-FR" sz="2000" dirty="0">
                <a:ea typeface="MS PGothic" charset="-128"/>
              </a:rPr>
              <a:t>les grandes surfaces spécialisées : </a:t>
            </a:r>
            <a:r>
              <a:rPr lang="fr-FR" altLang="fr-FR" sz="2000" dirty="0" err="1">
                <a:ea typeface="MS PGothic" charset="-128"/>
              </a:rPr>
              <a:t>Decathlon</a:t>
            </a:r>
            <a:r>
              <a:rPr lang="fr-FR" altLang="fr-FR" sz="2000" dirty="0">
                <a:ea typeface="MS PGothic" charset="-128"/>
              </a:rPr>
              <a:t>, Fnac, Castorama...</a:t>
            </a:r>
          </a:p>
          <a:p>
            <a:pPr lvl="1" eaLnBrk="1" hangingPunct="1">
              <a:spcBef>
                <a:spcPct val="50000"/>
              </a:spcBef>
            </a:pPr>
            <a:r>
              <a:rPr lang="fr-FR" altLang="fr-FR" sz="2000" dirty="0">
                <a:ea typeface="MS PGothic" charset="-128"/>
              </a:rPr>
              <a:t>les grand magasins : Printemps, Galeries </a:t>
            </a:r>
            <a:r>
              <a:rPr lang="fr-FR" altLang="fr-FR" sz="2000" dirty="0" err="1" smtClean="0">
                <a:ea typeface="MS PGothic" charset="-128"/>
              </a:rPr>
              <a:t>Lafayette</a:t>
            </a:r>
            <a:r>
              <a:rPr lang="fr-FR" altLang="fr-FR" sz="2000" dirty="0" err="1">
                <a:ea typeface="MS PGothic" charset="-128"/>
              </a:rPr>
              <a:t>s</a:t>
            </a:r>
            <a:endParaRPr lang="fr-FR" altLang="fr-FR" sz="2000" dirty="0" smtClean="0">
              <a:ea typeface="MS PGothic" charset="-128"/>
            </a:endParaRPr>
          </a:p>
        </p:txBody>
      </p:sp>
    </p:spTree>
    <p:extLst>
      <p:ext uri="{BB962C8B-B14F-4D97-AF65-F5344CB8AC3E}">
        <p14:creationId xmlns:p14="http://schemas.microsoft.com/office/powerpoint/2010/main" val="237375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8579">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ZOUM.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8579">
                                            <p:txEl>
                                              <p:pRg st="1" end="1"/>
                                            </p:txEl>
                                          </p:spTgt>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ZOUM.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8579">
                                            <p:txEl>
                                              <p:pRg st="2" end="2"/>
                                            </p:txEl>
                                          </p:spTgt>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ZOUM.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8579">
                                            <p:txEl>
                                              <p:pRg st="3" end="3"/>
                                            </p:txEl>
                                          </p:spTgt>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ZOUM.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08579">
                                            <p:txEl>
                                              <p:pRg st="4" end="4"/>
                                            </p:txEl>
                                          </p:spTgt>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3" name="ZOUM.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08579">
                                            <p:txEl>
                                              <p:pRg st="5" end="5"/>
                                            </p:txEl>
                                          </p:spTgt>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3" name="ZOUM.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08579">
                                            <p:txEl>
                                              <p:pRg st="6" end="6"/>
                                            </p:txEl>
                                          </p:spTgt>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ZOUM.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08579">
                                            <p:txEl>
                                              <p:pRg st="7" end="7"/>
                                            </p:txEl>
                                          </p:spTgt>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3"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bldLvl="2"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fr-FR" altLang="fr-FR">
                <a:ea typeface="MS PGothic" charset="-128"/>
                <a:cs typeface="ＭＳ Ｐゴシック" charset="-128"/>
              </a:rPr>
              <a:t>Les différents types de commerce</a:t>
            </a:r>
          </a:p>
        </p:txBody>
      </p:sp>
      <p:sp>
        <p:nvSpPr>
          <p:cNvPr id="409603" name="Rectangle 3"/>
          <p:cNvSpPr>
            <a:spLocks noGrp="1" noChangeArrowheads="1"/>
          </p:cNvSpPr>
          <p:nvPr>
            <p:ph type="body" idx="1"/>
          </p:nvPr>
        </p:nvSpPr>
        <p:spPr>
          <a:xfrm>
            <a:off x="3625065" y="1460643"/>
            <a:ext cx="8153400" cy="4572000"/>
          </a:xfrm>
        </p:spPr>
        <p:txBody>
          <a:bodyPr/>
          <a:lstStyle/>
          <a:p>
            <a:pPr eaLnBrk="1" hangingPunct="1">
              <a:buFontTx/>
              <a:buNone/>
            </a:pPr>
            <a:r>
              <a:rPr lang="fr-FR" altLang="fr-FR" sz="2400" dirty="0">
                <a:ea typeface="MS PGothic" charset="-128"/>
                <a:cs typeface="ＭＳ Ｐゴシック" charset="-128"/>
              </a:rPr>
              <a:t>... et le commerce hors magasin</a:t>
            </a:r>
          </a:p>
          <a:p>
            <a:pPr lvl="1" eaLnBrk="1" hangingPunct="1">
              <a:buFontTx/>
              <a:buNone/>
            </a:pPr>
            <a:r>
              <a:rPr lang="fr-FR" altLang="fr-FR" sz="2000" dirty="0">
                <a:ea typeface="MS PGothic" charset="-128"/>
              </a:rPr>
              <a:t>    Vente Par Correspondance (VPC), vente sur les marchés, distributeurs automatiques, vente à domicile, vente en ligne</a:t>
            </a:r>
          </a:p>
          <a:p>
            <a:pPr eaLnBrk="1" hangingPunct="1">
              <a:spcBef>
                <a:spcPct val="100000"/>
              </a:spcBef>
            </a:pPr>
            <a:r>
              <a:rPr lang="fr-FR" altLang="fr-FR" sz="2400" dirty="0">
                <a:ea typeface="MS PGothic" charset="-128"/>
                <a:cs typeface="ＭＳ Ｐゴシック" charset="-128"/>
              </a:rPr>
              <a:t>Selon le mode d</a:t>
            </a:r>
            <a:r>
              <a:rPr lang="ja-JP" altLang="fr-FR" sz="2400" dirty="0">
                <a:ea typeface="MS PGothic" charset="-128"/>
                <a:cs typeface="ＭＳ Ｐゴシック" charset="-128"/>
              </a:rPr>
              <a:t>’</a:t>
            </a:r>
            <a:r>
              <a:rPr lang="fr-FR" altLang="ja-JP" sz="2400" dirty="0">
                <a:ea typeface="MS PGothic" charset="-128"/>
                <a:cs typeface="ＭＳ Ｐゴシック" charset="-128"/>
              </a:rPr>
              <a:t>organisation</a:t>
            </a:r>
          </a:p>
          <a:p>
            <a:pPr lvl="1" eaLnBrk="1" hangingPunct="1">
              <a:spcBef>
                <a:spcPct val="50000"/>
              </a:spcBef>
            </a:pPr>
            <a:r>
              <a:rPr lang="fr-FR" altLang="fr-FR" sz="2000" dirty="0">
                <a:ea typeface="MS PGothic" charset="-128"/>
              </a:rPr>
              <a:t>le commerce intégré : Carrefour...</a:t>
            </a:r>
          </a:p>
          <a:p>
            <a:pPr lvl="1" eaLnBrk="1" hangingPunct="1">
              <a:spcBef>
                <a:spcPct val="50000"/>
              </a:spcBef>
            </a:pPr>
            <a:r>
              <a:rPr lang="fr-FR" altLang="fr-FR" sz="2000" dirty="0">
                <a:ea typeface="MS PGothic" charset="-128"/>
              </a:rPr>
              <a:t>le commerce associé</a:t>
            </a:r>
          </a:p>
          <a:p>
            <a:pPr lvl="2" indent="-4763">
              <a:spcBef>
                <a:spcPct val="50000"/>
              </a:spcBef>
            </a:pPr>
            <a:r>
              <a:rPr lang="fr-FR" altLang="fr-FR" sz="1800" dirty="0">
                <a:ea typeface="MS PGothic" charset="-128"/>
              </a:rPr>
              <a:t> groupements  (grossistes) : Casino...</a:t>
            </a:r>
          </a:p>
          <a:p>
            <a:pPr lvl="2" indent="-4763">
              <a:spcBef>
                <a:spcPct val="50000"/>
              </a:spcBef>
            </a:pPr>
            <a:r>
              <a:rPr lang="fr-FR" altLang="fr-FR" sz="1800" dirty="0">
                <a:ea typeface="MS PGothic" charset="-128"/>
              </a:rPr>
              <a:t> chaînes (détaillants) : </a:t>
            </a:r>
            <a:r>
              <a:rPr lang="fr-FR" altLang="fr-FR" sz="1800" dirty="0" err="1">
                <a:ea typeface="MS PGothic" charset="-128"/>
              </a:rPr>
              <a:t>Spar</a:t>
            </a:r>
            <a:r>
              <a:rPr lang="fr-FR" altLang="fr-FR" sz="1800" dirty="0">
                <a:ea typeface="MS PGothic" charset="-128"/>
              </a:rPr>
              <a:t>...</a:t>
            </a:r>
          </a:p>
          <a:p>
            <a:pPr lvl="2" indent="-4763">
              <a:spcBef>
                <a:spcPct val="50000"/>
              </a:spcBef>
            </a:pPr>
            <a:r>
              <a:rPr lang="fr-FR" altLang="fr-FR" sz="1800" dirty="0">
                <a:ea typeface="MS PGothic" charset="-128"/>
              </a:rPr>
              <a:t> franchises (franchiseurs / franchisés)  : McDonald </a:t>
            </a:r>
            <a:r>
              <a:rPr lang="ja-JP" altLang="fr-FR" sz="1800" dirty="0">
                <a:ea typeface="MS PGothic" charset="-128"/>
              </a:rPr>
              <a:t>’</a:t>
            </a:r>
            <a:r>
              <a:rPr lang="fr-FR" altLang="ja-JP" sz="1800" dirty="0">
                <a:ea typeface="MS PGothic" charset="-128"/>
              </a:rPr>
              <a:t>s...</a:t>
            </a:r>
          </a:p>
          <a:p>
            <a:pPr lvl="1" eaLnBrk="1" hangingPunct="1">
              <a:spcBef>
                <a:spcPct val="50000"/>
              </a:spcBef>
            </a:pPr>
            <a:r>
              <a:rPr lang="fr-FR" altLang="fr-FR" sz="2000" dirty="0">
                <a:ea typeface="MS PGothic" charset="-128"/>
              </a:rPr>
              <a:t>le commerce indépendant</a:t>
            </a:r>
          </a:p>
        </p:txBody>
      </p:sp>
    </p:spTree>
    <p:extLst>
      <p:ext uri="{BB962C8B-B14F-4D97-AF65-F5344CB8AC3E}">
        <p14:creationId xmlns:p14="http://schemas.microsoft.com/office/powerpoint/2010/main" val="1319119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03">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ZOUM.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03">
                                            <p:txEl>
                                              <p:pRg st="1" end="1"/>
                                            </p:txEl>
                                          </p:spTgt>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ZOUM.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603">
                                            <p:txEl>
                                              <p:pRg st="2" end="2"/>
                                            </p:txEl>
                                          </p:spTgt>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ZOUM.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9603">
                                            <p:txEl>
                                              <p:pRg st="3" end="3"/>
                                            </p:txEl>
                                          </p:spTgt>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ZOUM.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09603">
                                            <p:txEl>
                                              <p:pRg st="4" end="4"/>
                                            </p:txEl>
                                          </p:spTgt>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3" name="ZOUM.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09603">
                                            <p:txEl>
                                              <p:pRg st="5" end="5"/>
                                            </p:txEl>
                                          </p:spTgt>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3" name="ZOUM.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09603">
                                            <p:txEl>
                                              <p:pRg st="6" end="6"/>
                                            </p:txEl>
                                          </p:spTgt>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ZOUM.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09603">
                                            <p:txEl>
                                              <p:pRg st="7" end="7"/>
                                            </p:txEl>
                                          </p:spTgt>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3" name="ZOUM.WAV"/>
                                        </p:tgtEl>
                                      </p:cMediaNode>
                                    </p:audio>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09603">
                                            <p:txEl>
                                              <p:pRg st="8" end="8"/>
                                            </p:txEl>
                                          </p:spTgt>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3"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bldLvl="3"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 Box 2"/>
          <p:cNvSpPr txBox="1">
            <a:spLocks noChangeArrowheads="1"/>
          </p:cNvSpPr>
          <p:nvPr/>
        </p:nvSpPr>
        <p:spPr bwMode="auto">
          <a:xfrm>
            <a:off x="2318715" y="408280"/>
            <a:ext cx="7252535" cy="461665"/>
          </a:xfrm>
          <a:prstGeom prst="rect">
            <a:avLst/>
          </a:prstGeom>
          <a:solidFill>
            <a:schemeClr val="accent6">
              <a:lumMod val="20000"/>
              <a:lumOff val="80000"/>
            </a:schemeClr>
          </a:solidFill>
          <a:ln w="9525">
            <a:solidFill>
              <a:schemeClr val="accent2"/>
            </a:solidFill>
            <a:miter lim="800000"/>
            <a:headEnd/>
            <a:tailEnd/>
          </a:ln>
        </p:spPr>
        <p:txBody>
          <a:bodyPr wrap="squar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a:spcBef>
                <a:spcPct val="0"/>
              </a:spcBef>
              <a:buFontTx/>
              <a:buNone/>
            </a:pPr>
            <a:r>
              <a:rPr lang="fr-FR" altLang="fr-FR" sz="2400">
                <a:solidFill>
                  <a:schemeClr val="accent3">
                    <a:lumMod val="75000"/>
                  </a:schemeClr>
                </a:solidFill>
                <a:latin typeface="+mn-lt"/>
              </a:rPr>
              <a:t>Classification des points de vente selon leur assortiment</a:t>
            </a:r>
          </a:p>
        </p:txBody>
      </p:sp>
      <p:grpSp>
        <p:nvGrpSpPr>
          <p:cNvPr id="2" name="Group 3"/>
          <p:cNvGrpSpPr>
            <a:grpSpLocks/>
          </p:cNvGrpSpPr>
          <p:nvPr/>
        </p:nvGrpSpPr>
        <p:grpSpPr bwMode="auto">
          <a:xfrm>
            <a:off x="1633539" y="1371600"/>
            <a:ext cx="8805863" cy="5181600"/>
            <a:chOff x="69" y="864"/>
            <a:chExt cx="5547" cy="3264"/>
          </a:xfrm>
          <a:solidFill>
            <a:schemeClr val="accent6">
              <a:lumMod val="20000"/>
              <a:lumOff val="80000"/>
            </a:schemeClr>
          </a:solidFill>
        </p:grpSpPr>
        <p:sp>
          <p:nvSpPr>
            <p:cNvPr id="54283" name="Line 4"/>
            <p:cNvSpPr>
              <a:spLocks noChangeShapeType="1"/>
            </p:cNvSpPr>
            <p:nvPr/>
          </p:nvSpPr>
          <p:spPr bwMode="auto">
            <a:xfrm>
              <a:off x="144" y="864"/>
              <a:ext cx="1056" cy="672"/>
            </a:xfrm>
            <a:prstGeom prst="line">
              <a:avLst/>
            </a:prstGeom>
            <a:grpFill/>
            <a:ln w="9525">
              <a:solidFill>
                <a:schemeClr val="tx1"/>
              </a:solidFill>
              <a:round/>
              <a:headEnd/>
              <a:tailEnd/>
            </a:ln>
            <a:extLst/>
          </p:spPr>
          <p:txBody>
            <a:bodyPr/>
            <a:lstStyle/>
            <a:p>
              <a:endParaRPr lang="fr-FR"/>
            </a:p>
          </p:txBody>
        </p:sp>
        <p:grpSp>
          <p:nvGrpSpPr>
            <p:cNvPr id="54284" name="Group 5"/>
            <p:cNvGrpSpPr>
              <a:grpSpLocks/>
            </p:cNvGrpSpPr>
            <p:nvPr/>
          </p:nvGrpSpPr>
          <p:grpSpPr bwMode="auto">
            <a:xfrm>
              <a:off x="69" y="864"/>
              <a:ext cx="5547" cy="3264"/>
              <a:chOff x="69" y="864"/>
              <a:chExt cx="5547" cy="3264"/>
            </a:xfrm>
            <a:grpFill/>
          </p:grpSpPr>
          <p:sp>
            <p:nvSpPr>
              <p:cNvPr id="54285" name="Rectangle 6"/>
              <p:cNvSpPr>
                <a:spLocks noChangeArrowheads="1"/>
              </p:cNvSpPr>
              <p:nvPr/>
            </p:nvSpPr>
            <p:spPr bwMode="auto">
              <a:xfrm>
                <a:off x="144" y="864"/>
                <a:ext cx="5472" cy="3264"/>
              </a:xfrm>
              <a:prstGeom prst="rect">
                <a:avLst/>
              </a:prstGeom>
              <a:grpFill/>
              <a:ln w="9525">
                <a:solidFill>
                  <a:schemeClr val="tx1"/>
                </a:solidFill>
                <a:miter lim="800000"/>
                <a:headEnd/>
                <a:tailEnd/>
              </a:ln>
            </p:spPr>
            <p:txBody>
              <a:bodyPr wrap="none" anchor="ct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eaLnBrk="1" hangingPunct="1">
                  <a:spcBef>
                    <a:spcPct val="0"/>
                  </a:spcBef>
                  <a:buFontTx/>
                  <a:buNone/>
                </a:pPr>
                <a:endParaRPr lang="fr-FR" altLang="fr-FR" sz="1800">
                  <a:latin typeface="+mn-lt"/>
                </a:endParaRPr>
              </a:p>
            </p:txBody>
          </p:sp>
          <p:cxnSp>
            <p:nvCxnSpPr>
              <p:cNvPr id="54286" name="AutoShape 7"/>
              <p:cNvCxnSpPr>
                <a:cxnSpLocks noChangeShapeType="1"/>
              </p:cNvCxnSpPr>
              <p:nvPr/>
            </p:nvCxnSpPr>
            <p:spPr bwMode="auto">
              <a:xfrm>
                <a:off x="144" y="1536"/>
                <a:ext cx="5472" cy="0"/>
              </a:xfrm>
              <a:prstGeom prst="straightConnector1">
                <a:avLst/>
              </a:prstGeom>
              <a:grpFill/>
              <a:ln w="9525">
                <a:solidFill>
                  <a:schemeClr val="tx1"/>
                </a:solidFill>
                <a:round/>
                <a:headEnd/>
                <a:tailEnd/>
              </a:ln>
              <a:extLst/>
            </p:spPr>
          </p:cxnSp>
          <p:cxnSp>
            <p:nvCxnSpPr>
              <p:cNvPr id="54287" name="AutoShape 8"/>
              <p:cNvCxnSpPr>
                <a:cxnSpLocks noChangeShapeType="1"/>
              </p:cNvCxnSpPr>
              <p:nvPr/>
            </p:nvCxnSpPr>
            <p:spPr bwMode="auto">
              <a:xfrm>
                <a:off x="144" y="2976"/>
                <a:ext cx="5472" cy="0"/>
              </a:xfrm>
              <a:prstGeom prst="straightConnector1">
                <a:avLst/>
              </a:prstGeom>
              <a:grpFill/>
              <a:ln w="9525">
                <a:solidFill>
                  <a:schemeClr val="tx1"/>
                </a:solidFill>
                <a:round/>
                <a:headEnd/>
                <a:tailEnd/>
              </a:ln>
              <a:extLst/>
            </p:spPr>
          </p:cxnSp>
          <p:cxnSp>
            <p:nvCxnSpPr>
              <p:cNvPr id="54288" name="AutoShape 9"/>
              <p:cNvCxnSpPr>
                <a:cxnSpLocks noChangeShapeType="1"/>
              </p:cNvCxnSpPr>
              <p:nvPr/>
            </p:nvCxnSpPr>
            <p:spPr bwMode="auto">
              <a:xfrm>
                <a:off x="1200" y="864"/>
                <a:ext cx="0" cy="3264"/>
              </a:xfrm>
              <a:prstGeom prst="straightConnector1">
                <a:avLst/>
              </a:prstGeom>
              <a:grpFill/>
              <a:ln w="9525">
                <a:solidFill>
                  <a:schemeClr val="tx1"/>
                </a:solidFill>
                <a:round/>
                <a:headEnd/>
                <a:tailEnd/>
              </a:ln>
              <a:extLst/>
            </p:spPr>
          </p:cxnSp>
          <p:cxnSp>
            <p:nvCxnSpPr>
              <p:cNvPr id="54289" name="AutoShape 10"/>
              <p:cNvCxnSpPr>
                <a:cxnSpLocks noChangeShapeType="1"/>
              </p:cNvCxnSpPr>
              <p:nvPr/>
            </p:nvCxnSpPr>
            <p:spPr bwMode="auto">
              <a:xfrm>
                <a:off x="3408" y="864"/>
                <a:ext cx="0" cy="3264"/>
              </a:xfrm>
              <a:prstGeom prst="straightConnector1">
                <a:avLst/>
              </a:prstGeom>
              <a:grpFill/>
              <a:ln w="9525">
                <a:solidFill>
                  <a:schemeClr val="tx1"/>
                </a:solidFill>
                <a:round/>
                <a:headEnd/>
                <a:tailEnd/>
              </a:ln>
              <a:extLst/>
            </p:spPr>
          </p:cxnSp>
          <p:sp>
            <p:nvSpPr>
              <p:cNvPr id="54290" name="Text Box 11"/>
              <p:cNvSpPr txBox="1">
                <a:spLocks noChangeArrowheads="1"/>
              </p:cNvSpPr>
              <p:nvPr/>
            </p:nvSpPr>
            <p:spPr bwMode="auto">
              <a:xfrm rot="2101393">
                <a:off x="522" y="981"/>
                <a:ext cx="686" cy="2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400">
                    <a:latin typeface="+mn-lt"/>
                  </a:rPr>
                  <a:t>largeur</a:t>
                </a:r>
              </a:p>
            </p:txBody>
          </p:sp>
          <p:sp>
            <p:nvSpPr>
              <p:cNvPr id="54291" name="Text Box 12"/>
              <p:cNvSpPr txBox="1">
                <a:spLocks noChangeArrowheads="1"/>
              </p:cNvSpPr>
              <p:nvPr/>
            </p:nvSpPr>
            <p:spPr bwMode="auto">
              <a:xfrm rot="2101393">
                <a:off x="69" y="1106"/>
                <a:ext cx="1019" cy="2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400">
                    <a:latin typeface="+mn-lt"/>
                  </a:rPr>
                  <a:t>profondeur</a:t>
                </a:r>
              </a:p>
            </p:txBody>
          </p:sp>
        </p:grpSp>
      </p:grpSp>
      <p:sp>
        <p:nvSpPr>
          <p:cNvPr id="410637" name="Text Box 13"/>
          <p:cNvSpPr txBox="1">
            <a:spLocks noChangeArrowheads="1"/>
          </p:cNvSpPr>
          <p:nvPr/>
        </p:nvSpPr>
        <p:spPr bwMode="auto">
          <a:xfrm>
            <a:off x="3854797" y="1604963"/>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400" dirty="0">
                <a:latin typeface="+mn-lt"/>
              </a:rPr>
              <a:t>Assortiment étroit</a:t>
            </a:r>
          </a:p>
        </p:txBody>
      </p:sp>
      <p:sp>
        <p:nvSpPr>
          <p:cNvPr id="410638" name="Text Box 14"/>
          <p:cNvSpPr txBox="1">
            <a:spLocks noChangeArrowheads="1"/>
          </p:cNvSpPr>
          <p:nvPr/>
        </p:nvSpPr>
        <p:spPr bwMode="auto">
          <a:xfrm>
            <a:off x="7330146" y="1604963"/>
            <a:ext cx="24577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400">
                <a:latin typeface="+mn-lt"/>
              </a:rPr>
              <a:t>Assortiment large</a:t>
            </a:r>
          </a:p>
        </p:txBody>
      </p:sp>
      <p:sp>
        <p:nvSpPr>
          <p:cNvPr id="410639" name="Text Box 15"/>
          <p:cNvSpPr txBox="1">
            <a:spLocks noChangeArrowheads="1"/>
          </p:cNvSpPr>
          <p:nvPr/>
        </p:nvSpPr>
        <p:spPr bwMode="auto">
          <a:xfrm>
            <a:off x="2188825" y="2900364"/>
            <a:ext cx="85792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400">
                <a:latin typeface="+mn-lt"/>
              </a:rPr>
              <a:t>Peu </a:t>
            </a:r>
          </a:p>
          <a:p>
            <a:pPr algn="ctr" eaLnBrk="1" hangingPunct="1">
              <a:spcBef>
                <a:spcPct val="0"/>
              </a:spcBef>
              <a:buFontTx/>
              <a:buNone/>
            </a:pPr>
            <a:r>
              <a:rPr lang="fr-FR" altLang="fr-FR" sz="2400">
                <a:latin typeface="+mn-lt"/>
              </a:rPr>
              <a:t>de</a:t>
            </a:r>
          </a:p>
          <a:p>
            <a:pPr algn="ctr" eaLnBrk="1" hangingPunct="1">
              <a:spcBef>
                <a:spcPct val="0"/>
              </a:spcBef>
              <a:buFontTx/>
              <a:buNone/>
            </a:pPr>
            <a:r>
              <a:rPr lang="fr-FR" altLang="fr-FR" sz="2400">
                <a:latin typeface="+mn-lt"/>
              </a:rPr>
              <a:t>choix</a:t>
            </a:r>
          </a:p>
        </p:txBody>
      </p:sp>
      <p:sp>
        <p:nvSpPr>
          <p:cNvPr id="410640" name="Text Box 16"/>
          <p:cNvSpPr txBox="1">
            <a:spLocks noChangeArrowheads="1"/>
          </p:cNvSpPr>
          <p:nvPr/>
        </p:nvSpPr>
        <p:spPr bwMode="auto">
          <a:xfrm>
            <a:off x="1860309" y="4984751"/>
            <a:ext cx="14943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400">
                <a:latin typeface="+mn-lt"/>
              </a:rPr>
              <a:t>beaucoup </a:t>
            </a:r>
          </a:p>
          <a:p>
            <a:pPr algn="ctr" eaLnBrk="1" hangingPunct="1">
              <a:spcBef>
                <a:spcPct val="0"/>
              </a:spcBef>
              <a:buFontTx/>
              <a:buNone/>
            </a:pPr>
            <a:r>
              <a:rPr lang="fr-FR" altLang="fr-FR" sz="2400">
                <a:latin typeface="+mn-lt"/>
              </a:rPr>
              <a:t>de</a:t>
            </a:r>
          </a:p>
          <a:p>
            <a:pPr algn="ctr" eaLnBrk="1" hangingPunct="1">
              <a:spcBef>
                <a:spcPct val="0"/>
              </a:spcBef>
              <a:buFontTx/>
              <a:buNone/>
            </a:pPr>
            <a:r>
              <a:rPr lang="fr-FR" altLang="fr-FR" sz="2400">
                <a:latin typeface="+mn-lt"/>
              </a:rPr>
              <a:t>choix</a:t>
            </a:r>
          </a:p>
        </p:txBody>
      </p:sp>
      <p:sp>
        <p:nvSpPr>
          <p:cNvPr id="410641" name="Text Box 17"/>
          <p:cNvSpPr txBox="1">
            <a:spLocks noChangeArrowheads="1"/>
          </p:cNvSpPr>
          <p:nvPr/>
        </p:nvSpPr>
        <p:spPr bwMode="auto">
          <a:xfrm>
            <a:off x="3450945" y="2503489"/>
            <a:ext cx="356450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200">
                <a:latin typeface="+mn-lt"/>
              </a:rPr>
              <a:t>Magasins de dépannage</a:t>
            </a:r>
          </a:p>
          <a:p>
            <a:pPr algn="ctr" eaLnBrk="1" hangingPunct="1">
              <a:spcBef>
                <a:spcPct val="0"/>
              </a:spcBef>
              <a:buFontTx/>
              <a:buNone/>
            </a:pPr>
            <a:r>
              <a:rPr lang="fr-FR" altLang="fr-FR" sz="2200">
                <a:latin typeface="+mn-lt"/>
              </a:rPr>
              <a:t>Petit commerce de proximité</a:t>
            </a:r>
          </a:p>
          <a:p>
            <a:pPr algn="ctr" eaLnBrk="1" hangingPunct="1">
              <a:spcBef>
                <a:spcPct val="0"/>
              </a:spcBef>
              <a:buFontTx/>
              <a:buNone/>
            </a:pPr>
            <a:r>
              <a:rPr lang="fr-FR" altLang="fr-FR" sz="2200">
                <a:latin typeface="+mn-lt"/>
              </a:rPr>
              <a:t>Supérettes</a:t>
            </a:r>
          </a:p>
          <a:p>
            <a:pPr algn="ctr" eaLnBrk="1" hangingPunct="1">
              <a:spcBef>
                <a:spcPct val="0"/>
              </a:spcBef>
              <a:buFontTx/>
              <a:buNone/>
            </a:pPr>
            <a:r>
              <a:rPr lang="fr-FR" altLang="fr-FR" sz="2200">
                <a:latin typeface="+mn-lt"/>
              </a:rPr>
              <a:t>Stations service</a:t>
            </a:r>
          </a:p>
          <a:p>
            <a:pPr algn="ctr" eaLnBrk="1" hangingPunct="1">
              <a:spcBef>
                <a:spcPct val="0"/>
              </a:spcBef>
              <a:buFontTx/>
              <a:buNone/>
            </a:pPr>
            <a:endParaRPr lang="fr-FR" altLang="fr-FR" sz="2200">
              <a:latin typeface="+mn-lt"/>
            </a:endParaRPr>
          </a:p>
          <a:p>
            <a:pPr algn="ctr" eaLnBrk="1" hangingPunct="1">
              <a:spcBef>
                <a:spcPct val="0"/>
              </a:spcBef>
              <a:buFontTx/>
              <a:buNone/>
            </a:pPr>
            <a:r>
              <a:rPr lang="fr-FR" altLang="fr-FR" sz="1800" i="1">
                <a:latin typeface="+mn-lt"/>
              </a:rPr>
              <a:t>(300 à 400 références homogènes)</a:t>
            </a:r>
          </a:p>
        </p:txBody>
      </p:sp>
      <p:sp>
        <p:nvSpPr>
          <p:cNvPr id="410642" name="Text Box 18"/>
          <p:cNvSpPr txBox="1">
            <a:spLocks noChangeArrowheads="1"/>
          </p:cNvSpPr>
          <p:nvPr/>
        </p:nvSpPr>
        <p:spPr bwMode="auto">
          <a:xfrm>
            <a:off x="6986981" y="2530476"/>
            <a:ext cx="333296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200">
                <a:latin typeface="+mn-lt"/>
              </a:rPr>
              <a:t>Magasins populaires</a:t>
            </a:r>
          </a:p>
          <a:p>
            <a:pPr algn="ctr" eaLnBrk="1" hangingPunct="1">
              <a:spcBef>
                <a:spcPct val="0"/>
              </a:spcBef>
              <a:buFontTx/>
              <a:buNone/>
            </a:pPr>
            <a:r>
              <a:rPr lang="fr-FR" altLang="fr-FR" sz="2200">
                <a:latin typeface="+mn-lt"/>
              </a:rPr>
              <a:t>Supermarchés</a:t>
            </a:r>
          </a:p>
          <a:p>
            <a:pPr algn="ctr" eaLnBrk="1" hangingPunct="1">
              <a:spcBef>
                <a:spcPct val="0"/>
              </a:spcBef>
              <a:buFontTx/>
              <a:buNone/>
            </a:pPr>
            <a:r>
              <a:rPr lang="fr-FR" altLang="fr-FR" sz="2200">
                <a:latin typeface="+mn-lt"/>
              </a:rPr>
              <a:t>Catalogue de VPC</a:t>
            </a:r>
          </a:p>
          <a:p>
            <a:pPr algn="ctr" eaLnBrk="1" hangingPunct="1">
              <a:spcBef>
                <a:spcPct val="0"/>
              </a:spcBef>
              <a:buFontTx/>
              <a:buNone/>
            </a:pPr>
            <a:endParaRPr lang="fr-FR" altLang="fr-FR" sz="2200">
              <a:latin typeface="+mn-lt"/>
            </a:endParaRPr>
          </a:p>
          <a:p>
            <a:pPr algn="ctr" eaLnBrk="1" hangingPunct="1">
              <a:spcBef>
                <a:spcPct val="0"/>
              </a:spcBef>
              <a:buFontTx/>
              <a:buNone/>
            </a:pPr>
            <a:endParaRPr lang="fr-FR" altLang="fr-FR" sz="2200">
              <a:latin typeface="+mn-lt"/>
            </a:endParaRPr>
          </a:p>
          <a:p>
            <a:pPr algn="ctr" eaLnBrk="1" hangingPunct="1">
              <a:spcBef>
                <a:spcPct val="0"/>
              </a:spcBef>
              <a:buFontTx/>
              <a:buNone/>
            </a:pPr>
            <a:r>
              <a:rPr lang="fr-FR" altLang="fr-FR" sz="1800" i="1">
                <a:latin typeface="+mn-lt"/>
              </a:rPr>
              <a:t>(7 000 à 10 000 références variées)</a:t>
            </a:r>
          </a:p>
        </p:txBody>
      </p:sp>
      <p:sp>
        <p:nvSpPr>
          <p:cNvPr id="410643" name="Text Box 19"/>
          <p:cNvSpPr txBox="1">
            <a:spLocks noChangeArrowheads="1"/>
          </p:cNvSpPr>
          <p:nvPr/>
        </p:nvSpPr>
        <p:spPr bwMode="auto">
          <a:xfrm>
            <a:off x="3439805" y="4816475"/>
            <a:ext cx="355026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200">
                <a:latin typeface="+mn-lt"/>
              </a:rPr>
              <a:t>Magasins spécialisés</a:t>
            </a:r>
          </a:p>
          <a:p>
            <a:pPr algn="ctr" eaLnBrk="1" hangingPunct="1">
              <a:spcBef>
                <a:spcPct val="0"/>
              </a:spcBef>
              <a:buFontTx/>
              <a:buNone/>
            </a:pPr>
            <a:endParaRPr lang="fr-FR" altLang="fr-FR" sz="2200">
              <a:latin typeface="+mn-lt"/>
            </a:endParaRPr>
          </a:p>
          <a:p>
            <a:pPr algn="ctr" eaLnBrk="1" hangingPunct="1">
              <a:spcBef>
                <a:spcPct val="0"/>
              </a:spcBef>
              <a:buFontTx/>
              <a:buNone/>
            </a:pPr>
            <a:endParaRPr lang="fr-FR" altLang="fr-FR" sz="2200">
              <a:latin typeface="+mn-lt"/>
            </a:endParaRPr>
          </a:p>
          <a:p>
            <a:pPr algn="ctr" eaLnBrk="1" hangingPunct="1">
              <a:spcBef>
                <a:spcPct val="0"/>
              </a:spcBef>
              <a:buFontTx/>
              <a:buNone/>
            </a:pPr>
            <a:r>
              <a:rPr lang="fr-FR" altLang="fr-FR" sz="1800" i="1">
                <a:latin typeface="+mn-lt"/>
              </a:rPr>
              <a:t>(1000 à 5000 références homogènes)</a:t>
            </a:r>
          </a:p>
        </p:txBody>
      </p:sp>
      <p:sp>
        <p:nvSpPr>
          <p:cNvPr id="410644" name="Text Box 20"/>
          <p:cNvSpPr txBox="1">
            <a:spLocks noChangeArrowheads="1"/>
          </p:cNvSpPr>
          <p:nvPr/>
        </p:nvSpPr>
        <p:spPr bwMode="auto">
          <a:xfrm>
            <a:off x="6896117" y="4800600"/>
            <a:ext cx="3575018"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Eras Medium ITC" charset="0"/>
                <a:ea typeface="MS PGothic" charset="-128"/>
                <a:cs typeface="ＭＳ Ｐゴシック" charset="-128"/>
              </a:defRPr>
            </a:lvl1pPr>
            <a:lvl2pPr marL="742950" indent="-285750">
              <a:spcBef>
                <a:spcPct val="20000"/>
              </a:spcBef>
              <a:buChar char="–"/>
              <a:defRPr sz="2400">
                <a:solidFill>
                  <a:schemeClr val="tx1"/>
                </a:solidFill>
                <a:latin typeface="Eras Medium ITC" charset="0"/>
                <a:ea typeface="MS PGothic" charset="-128"/>
              </a:defRPr>
            </a:lvl2pPr>
            <a:lvl3pPr marL="1143000" indent="-228600">
              <a:spcBef>
                <a:spcPct val="20000"/>
              </a:spcBef>
              <a:buChar char="•"/>
              <a:defRPr sz="2000">
                <a:solidFill>
                  <a:schemeClr val="tx1"/>
                </a:solidFill>
                <a:latin typeface="Eras Medium ITC" charset="0"/>
                <a:ea typeface="MS PGothic" charset="-128"/>
              </a:defRPr>
            </a:lvl3pPr>
            <a:lvl4pPr marL="1600200" indent="-228600">
              <a:spcBef>
                <a:spcPct val="20000"/>
              </a:spcBef>
              <a:buChar char="–"/>
              <a:defRPr sz="1600">
                <a:solidFill>
                  <a:schemeClr val="tx1"/>
                </a:solidFill>
                <a:latin typeface="Eras Medium ITC" charset="0"/>
                <a:ea typeface="MS PGothic" charset="-128"/>
              </a:defRPr>
            </a:lvl4pPr>
            <a:lvl5pPr marL="2057400" indent="-228600">
              <a:spcBef>
                <a:spcPct val="20000"/>
              </a:spcBef>
              <a:buChar char="»"/>
              <a:defRPr sz="2000">
                <a:solidFill>
                  <a:schemeClr val="tx1"/>
                </a:solidFill>
                <a:latin typeface="Eras Medium ITC" charset="0"/>
                <a:ea typeface="MS PGothic" charset="-128"/>
              </a:defRPr>
            </a:lvl5pPr>
            <a:lvl6pPr marL="2514600" indent="-228600" eaLnBrk="0" fontAlgn="base" hangingPunct="0">
              <a:spcBef>
                <a:spcPct val="20000"/>
              </a:spcBef>
              <a:spcAft>
                <a:spcPct val="0"/>
              </a:spcAft>
              <a:buChar char="»"/>
              <a:defRPr sz="2000">
                <a:solidFill>
                  <a:schemeClr val="tx1"/>
                </a:solidFill>
                <a:latin typeface="Eras Medium ITC" charset="0"/>
                <a:ea typeface="MS PGothic" charset="-128"/>
              </a:defRPr>
            </a:lvl6pPr>
            <a:lvl7pPr marL="2971800" indent="-228600" eaLnBrk="0" fontAlgn="base" hangingPunct="0">
              <a:spcBef>
                <a:spcPct val="20000"/>
              </a:spcBef>
              <a:spcAft>
                <a:spcPct val="0"/>
              </a:spcAft>
              <a:buChar char="»"/>
              <a:defRPr sz="2000">
                <a:solidFill>
                  <a:schemeClr val="tx1"/>
                </a:solidFill>
                <a:latin typeface="Eras Medium ITC" charset="0"/>
                <a:ea typeface="MS PGothic" charset="-128"/>
              </a:defRPr>
            </a:lvl7pPr>
            <a:lvl8pPr marL="3429000" indent="-228600" eaLnBrk="0" fontAlgn="base" hangingPunct="0">
              <a:spcBef>
                <a:spcPct val="20000"/>
              </a:spcBef>
              <a:spcAft>
                <a:spcPct val="0"/>
              </a:spcAft>
              <a:buChar char="»"/>
              <a:defRPr sz="2000">
                <a:solidFill>
                  <a:schemeClr val="tx1"/>
                </a:solidFill>
                <a:latin typeface="Eras Medium ITC" charset="0"/>
                <a:ea typeface="MS PGothic" charset="-128"/>
              </a:defRPr>
            </a:lvl8pPr>
            <a:lvl9pPr marL="3886200" indent="-228600" eaLnBrk="0" fontAlgn="base" hangingPunct="0">
              <a:spcBef>
                <a:spcPct val="20000"/>
              </a:spcBef>
              <a:spcAft>
                <a:spcPct val="0"/>
              </a:spcAft>
              <a:buChar char="»"/>
              <a:defRPr sz="2000">
                <a:solidFill>
                  <a:schemeClr val="tx1"/>
                </a:solidFill>
                <a:latin typeface="Eras Medium ITC" charset="0"/>
                <a:ea typeface="MS PGothic" charset="-128"/>
              </a:defRPr>
            </a:lvl9pPr>
          </a:lstStyle>
          <a:p>
            <a:pPr algn="ctr" eaLnBrk="1" hangingPunct="1">
              <a:spcBef>
                <a:spcPct val="0"/>
              </a:spcBef>
              <a:buFontTx/>
              <a:buNone/>
            </a:pPr>
            <a:r>
              <a:rPr lang="fr-FR" altLang="fr-FR" sz="2200" dirty="0">
                <a:latin typeface="+mn-lt"/>
              </a:rPr>
              <a:t>Hypermarchés</a:t>
            </a:r>
          </a:p>
          <a:p>
            <a:pPr algn="ctr" eaLnBrk="1" hangingPunct="1">
              <a:spcBef>
                <a:spcPct val="0"/>
              </a:spcBef>
              <a:buFontTx/>
              <a:buNone/>
            </a:pPr>
            <a:r>
              <a:rPr lang="fr-FR" altLang="fr-FR" sz="2200" dirty="0">
                <a:latin typeface="+mn-lt"/>
              </a:rPr>
              <a:t>Grands </a:t>
            </a:r>
            <a:r>
              <a:rPr lang="fr-FR" altLang="fr-FR" sz="2200" dirty="0" smtClean="0">
                <a:latin typeface="+mn-lt"/>
              </a:rPr>
              <a:t>magasins</a:t>
            </a:r>
          </a:p>
          <a:p>
            <a:pPr algn="ctr" eaLnBrk="1" hangingPunct="1">
              <a:spcBef>
                <a:spcPct val="0"/>
              </a:spcBef>
              <a:buFontTx/>
              <a:buNone/>
            </a:pPr>
            <a:r>
              <a:rPr lang="fr-FR" altLang="fr-FR" sz="2200" dirty="0" smtClean="0">
                <a:latin typeface="+mn-lt"/>
              </a:rPr>
              <a:t>Amazon (150 millions)</a:t>
            </a:r>
            <a:endParaRPr lang="fr-FR" altLang="fr-FR" sz="2200" dirty="0">
              <a:latin typeface="+mn-lt"/>
            </a:endParaRPr>
          </a:p>
          <a:p>
            <a:pPr algn="ctr" eaLnBrk="1" hangingPunct="1">
              <a:spcBef>
                <a:spcPct val="0"/>
              </a:spcBef>
              <a:buFontTx/>
              <a:buNone/>
            </a:pPr>
            <a:endParaRPr lang="fr-FR" altLang="fr-FR" sz="2200" dirty="0">
              <a:latin typeface="+mn-lt"/>
            </a:endParaRPr>
          </a:p>
          <a:p>
            <a:pPr algn="ctr" eaLnBrk="1" hangingPunct="1">
              <a:spcBef>
                <a:spcPct val="0"/>
              </a:spcBef>
              <a:buFontTx/>
              <a:buNone/>
            </a:pPr>
            <a:r>
              <a:rPr lang="fr-FR" altLang="fr-FR" sz="1800" i="1" dirty="0">
                <a:latin typeface="+mn-lt"/>
              </a:rPr>
              <a:t>(10 000 à 300 000 références variées)</a:t>
            </a:r>
          </a:p>
        </p:txBody>
      </p:sp>
    </p:spTree>
    <p:extLst>
      <p:ext uri="{BB962C8B-B14F-4D97-AF65-F5344CB8AC3E}">
        <p14:creationId xmlns:p14="http://schemas.microsoft.com/office/powerpoint/2010/main" val="1997894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06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06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06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06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106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1064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064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10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7" grpId="0" autoUpdateAnimBg="0"/>
      <p:bldP spid="410638" grpId="0" autoUpdateAnimBg="0"/>
      <p:bldP spid="410639" grpId="0" autoUpdateAnimBg="0"/>
      <p:bldP spid="410640" grpId="0" autoUpdateAnimBg="0"/>
      <p:bldP spid="410641" grpId="0" autoUpdateAnimBg="0"/>
      <p:bldP spid="410642" grpId="0" autoUpdateAnimBg="0"/>
      <p:bldP spid="410643" grpId="0" autoUpdateAnimBg="0"/>
      <p:bldP spid="410644"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573854" y="2747746"/>
            <a:ext cx="2872731" cy="863600"/>
          </a:xfrm>
        </p:spPr>
        <p:txBody>
          <a:bodyPr>
            <a:normAutofit fontScale="90000"/>
          </a:bodyPr>
          <a:lstStyle/>
          <a:p>
            <a:pPr eaLnBrk="1" hangingPunct="1"/>
            <a:r>
              <a:rPr lang="fr-FR" altLang="fr-FR">
                <a:ea typeface="MS PGothic" charset="-128"/>
                <a:cs typeface="ＭＳ Ｐゴシック" charset="-128"/>
              </a:rPr>
              <a:t>Les principales tendances</a:t>
            </a:r>
          </a:p>
        </p:txBody>
      </p:sp>
      <p:sp>
        <p:nvSpPr>
          <p:cNvPr id="411651" name="Rectangle 3"/>
          <p:cNvSpPr>
            <a:spLocks noGrp="1" noChangeArrowheads="1"/>
          </p:cNvSpPr>
          <p:nvPr>
            <p:ph type="body" idx="1"/>
          </p:nvPr>
        </p:nvSpPr>
        <p:spPr>
          <a:xfrm>
            <a:off x="3691831" y="614988"/>
            <a:ext cx="8008937" cy="5761038"/>
          </a:xfrm>
        </p:spPr>
        <p:txBody>
          <a:bodyPr/>
          <a:lstStyle/>
          <a:p>
            <a:pPr eaLnBrk="1" hangingPunct="1"/>
            <a:r>
              <a:rPr lang="fr-FR" altLang="fr-FR" dirty="0">
                <a:ea typeface="MS PGothic" charset="-128"/>
                <a:cs typeface="ＭＳ Ｐゴシック" charset="-128"/>
              </a:rPr>
              <a:t>Sur les formules</a:t>
            </a:r>
          </a:p>
          <a:p>
            <a:pPr lvl="1" eaLnBrk="1" hangingPunct="1"/>
            <a:r>
              <a:rPr lang="fr-FR" altLang="fr-FR" dirty="0">
                <a:ea typeface="MS PGothic" charset="-128"/>
              </a:rPr>
              <a:t>stabilisation des hypermarchés</a:t>
            </a:r>
          </a:p>
          <a:p>
            <a:pPr lvl="1" eaLnBrk="1" hangingPunct="1"/>
            <a:r>
              <a:rPr lang="fr-FR" altLang="fr-FR" dirty="0">
                <a:ea typeface="MS PGothic" charset="-128"/>
              </a:rPr>
              <a:t>développement du hard-discount</a:t>
            </a:r>
          </a:p>
          <a:p>
            <a:pPr lvl="1" eaLnBrk="1" hangingPunct="1"/>
            <a:r>
              <a:rPr lang="fr-FR" altLang="fr-FR" dirty="0">
                <a:ea typeface="MS PGothic" charset="-128"/>
              </a:rPr>
              <a:t>multiplication des GSS</a:t>
            </a:r>
          </a:p>
          <a:p>
            <a:pPr lvl="1" eaLnBrk="1" hangingPunct="1"/>
            <a:r>
              <a:rPr lang="fr-FR" altLang="fr-FR" dirty="0">
                <a:ea typeface="MS PGothic" charset="-128"/>
              </a:rPr>
              <a:t>Chute de la VPC</a:t>
            </a:r>
          </a:p>
          <a:p>
            <a:pPr lvl="1" eaLnBrk="1" hangingPunct="1"/>
            <a:r>
              <a:rPr lang="fr-FR" altLang="fr-FR" dirty="0">
                <a:ea typeface="MS PGothic" charset="-128"/>
              </a:rPr>
              <a:t>Explosion du commerce en ligne</a:t>
            </a:r>
          </a:p>
          <a:p>
            <a:pPr eaLnBrk="1" hangingPunct="1"/>
            <a:r>
              <a:rPr lang="fr-FR" altLang="fr-FR" dirty="0">
                <a:ea typeface="MS PGothic" charset="-128"/>
                <a:cs typeface="ＭＳ Ｐゴシック" charset="-128"/>
              </a:rPr>
              <a:t>Sur les types d</a:t>
            </a:r>
            <a:r>
              <a:rPr lang="ja-JP" altLang="fr-FR" dirty="0">
                <a:ea typeface="MS PGothic" charset="-128"/>
                <a:cs typeface="ＭＳ Ｐゴシック" charset="-128"/>
              </a:rPr>
              <a:t>’</a:t>
            </a:r>
            <a:r>
              <a:rPr lang="fr-FR" altLang="ja-JP" dirty="0">
                <a:ea typeface="MS PGothic" charset="-128"/>
                <a:cs typeface="ＭＳ Ｐゴシック" charset="-128"/>
              </a:rPr>
              <a:t>organisation</a:t>
            </a:r>
          </a:p>
          <a:p>
            <a:pPr lvl="1" eaLnBrk="1" hangingPunct="1"/>
            <a:r>
              <a:rPr lang="fr-FR" altLang="fr-FR" dirty="0">
                <a:ea typeface="MS PGothic" charset="-128"/>
              </a:rPr>
              <a:t>consolidation du commerce intégré</a:t>
            </a:r>
          </a:p>
          <a:p>
            <a:pPr lvl="1" eaLnBrk="1" hangingPunct="1"/>
            <a:r>
              <a:rPr lang="fr-FR" altLang="fr-FR" dirty="0">
                <a:ea typeface="MS PGothic" charset="-128"/>
              </a:rPr>
              <a:t>dynamisme du commerce associé</a:t>
            </a:r>
          </a:p>
          <a:p>
            <a:pPr lvl="1" eaLnBrk="1" hangingPunct="1"/>
            <a:r>
              <a:rPr lang="fr-FR" altLang="fr-FR" dirty="0">
                <a:ea typeface="MS PGothic" charset="-128"/>
              </a:rPr>
              <a:t>disparition du commerce isolé</a:t>
            </a:r>
          </a:p>
          <a:p>
            <a:pPr eaLnBrk="1" hangingPunct="1"/>
            <a:r>
              <a:rPr lang="fr-FR" altLang="fr-FR" dirty="0">
                <a:ea typeface="MS PGothic" charset="-128"/>
                <a:cs typeface="ＭＳ Ｐゴシック" charset="-128"/>
              </a:rPr>
              <a:t>Sur les modes de gestion</a:t>
            </a:r>
          </a:p>
          <a:p>
            <a:pPr lvl="1" eaLnBrk="1" hangingPunct="1"/>
            <a:r>
              <a:rPr lang="fr-FR" altLang="fr-FR" dirty="0">
                <a:ea typeface="MS PGothic" charset="-128"/>
              </a:rPr>
              <a:t>développement sur des « niches » : produit ou consommateurs</a:t>
            </a:r>
          </a:p>
        </p:txBody>
      </p:sp>
      <p:pic>
        <p:nvPicPr>
          <p:cNvPr id="78850" name="Picture 2" descr="ésultat de recherche d'images pour &quot;éclair de géni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9078" y="2315949"/>
            <a:ext cx="2831690" cy="172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30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1651">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ZOUM.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1651">
                                            <p:txEl>
                                              <p:pRg st="1" end="1"/>
                                            </p:txEl>
                                          </p:spTgt>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ZOUM.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1651">
                                            <p:txEl>
                                              <p:pRg st="2" end="2"/>
                                            </p:txEl>
                                          </p:spTgt>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ZOUM.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1651">
                                            <p:txEl>
                                              <p:pRg st="3" end="3"/>
                                            </p:txEl>
                                          </p:spTgt>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ZOUM.WAV"/>
                                        </p:tgtEl>
                                      </p:cMediaNode>
                                    </p:audio>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1651">
                                            <p:txEl>
                                              <p:pRg st="4" end="4"/>
                                            </p:txEl>
                                          </p:spTgt>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3" name="ZOUM.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11651">
                                            <p:txEl>
                                              <p:pRg st="5" end="5"/>
                                            </p:txEl>
                                          </p:spTgt>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3" name="ZOUM.WAV"/>
                                        </p:tgtEl>
                                      </p:cMediaNode>
                                    </p:audio>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11651">
                                            <p:txEl>
                                              <p:pRg st="6" end="6"/>
                                            </p:txEl>
                                          </p:spTgt>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ZOUM.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1651">
                                            <p:txEl>
                                              <p:pRg st="7" end="7"/>
                                            </p:txEl>
                                          </p:spTgt>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3" name="ZOUM.WAV"/>
                                        </p:tgtEl>
                                      </p:cMediaNode>
                                    </p:audio>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11651">
                                            <p:txEl>
                                              <p:pRg st="8" end="8"/>
                                            </p:txEl>
                                          </p:spTgt>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3" name="ZOUM.WAV"/>
                                        </p:tgtEl>
                                      </p:cMediaNode>
                                    </p:audio>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11651">
                                            <p:txEl>
                                              <p:pRg st="9" end="9"/>
                                            </p:txEl>
                                          </p:spTgt>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3" name="ZOUM.WAV"/>
                                        </p:tgtEl>
                                      </p:cMediaNode>
                                    </p:audio>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11651">
                                            <p:txEl>
                                              <p:pRg st="10" end="10"/>
                                            </p:txEl>
                                          </p:spTgt>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3" name="ZOUM.WAV"/>
                                        </p:tgtEl>
                                      </p:cMediaNode>
                                    </p:audio>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11651">
                                            <p:txEl>
                                              <p:pRg st="11" end="11"/>
                                            </p:txEl>
                                          </p:spTgt>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3"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1" grpId="0" build="p" bldLvl="2"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511995" y="2391114"/>
            <a:ext cx="2426414" cy="952500"/>
          </a:xfrm>
        </p:spPr>
        <p:txBody>
          <a:bodyPr>
            <a:normAutofit fontScale="90000"/>
          </a:bodyPr>
          <a:lstStyle/>
          <a:p>
            <a:pPr eaLnBrk="1" hangingPunct="1"/>
            <a:r>
              <a:rPr lang="fr-FR" altLang="fr-FR">
                <a:ea typeface="MS PGothic" charset="-128"/>
                <a:cs typeface="ＭＳ Ｐゴシック" charset="-128"/>
              </a:rPr>
              <a:t>Les groupes de distribution</a:t>
            </a:r>
          </a:p>
        </p:txBody>
      </p:sp>
      <p:sp>
        <p:nvSpPr>
          <p:cNvPr id="415747" name="Rectangle 3"/>
          <p:cNvSpPr>
            <a:spLocks noGrp="1" noChangeArrowheads="1"/>
          </p:cNvSpPr>
          <p:nvPr>
            <p:ph type="body" idx="1"/>
          </p:nvPr>
        </p:nvSpPr>
        <p:spPr>
          <a:xfrm>
            <a:off x="3748355" y="878138"/>
            <a:ext cx="8077200" cy="5113337"/>
          </a:xfrm>
        </p:spPr>
        <p:txBody>
          <a:bodyPr>
            <a:normAutofit lnSpcReduction="10000"/>
          </a:bodyPr>
          <a:lstStyle/>
          <a:p>
            <a:pPr eaLnBrk="1" hangingPunct="1"/>
            <a:r>
              <a:rPr lang="fr-FR" altLang="fr-FR" sz="2400" dirty="0">
                <a:ea typeface="MS PGothic" charset="-128"/>
                <a:cs typeface="ＭＳ Ｐゴシック" charset="-128"/>
              </a:rPr>
              <a:t>Les groupes alimentaires</a:t>
            </a:r>
          </a:p>
          <a:p>
            <a:pPr lvl="1" eaLnBrk="1" hangingPunct="1">
              <a:spcBef>
                <a:spcPct val="50000"/>
              </a:spcBef>
            </a:pPr>
            <a:r>
              <a:rPr lang="fr-FR" altLang="fr-FR" sz="2000" dirty="0">
                <a:ea typeface="MS PGothic" charset="-128"/>
              </a:rPr>
              <a:t>les groupes intégrés : Carrefour, Casino</a:t>
            </a:r>
          </a:p>
          <a:p>
            <a:pPr lvl="1" eaLnBrk="1" hangingPunct="1">
              <a:spcBef>
                <a:spcPct val="50000"/>
              </a:spcBef>
            </a:pPr>
            <a:r>
              <a:rPr lang="fr-FR" altLang="fr-FR" sz="2000" dirty="0">
                <a:ea typeface="MS PGothic" charset="-128"/>
              </a:rPr>
              <a:t>les groupes indépendants : Leclerc / Système U, Intermarché,  </a:t>
            </a:r>
          </a:p>
          <a:p>
            <a:pPr eaLnBrk="1" hangingPunct="1"/>
            <a:r>
              <a:rPr lang="fr-FR" altLang="fr-FR" sz="2400" dirty="0">
                <a:ea typeface="MS PGothic" charset="-128"/>
                <a:cs typeface="ＭＳ Ｐゴシック" charset="-128"/>
              </a:rPr>
              <a:t>Les groupes non-alimentaires</a:t>
            </a:r>
            <a:endParaRPr lang="fr-FR" altLang="fr-FR" dirty="0">
              <a:ea typeface="MS PGothic" charset="-128"/>
              <a:cs typeface="ＭＳ Ｐゴシック" charset="-128"/>
            </a:endParaRPr>
          </a:p>
          <a:p>
            <a:pPr lvl="1" eaLnBrk="1" hangingPunct="1">
              <a:spcBef>
                <a:spcPct val="50000"/>
              </a:spcBef>
            </a:pPr>
            <a:r>
              <a:rPr lang="fr-FR" altLang="fr-FR" sz="2000" dirty="0">
                <a:ea typeface="MS PGothic" charset="-128"/>
              </a:rPr>
              <a:t>Nouvelles Galeries (Groupe Casino) : </a:t>
            </a:r>
            <a:r>
              <a:rPr lang="fr-FR" altLang="fr-FR" sz="2000" dirty="0" smtClean="0">
                <a:ea typeface="MS PGothic" charset="-128"/>
              </a:rPr>
              <a:t>BHV, Monoprix</a:t>
            </a:r>
            <a:r>
              <a:rPr lang="is-IS" altLang="fr-FR" sz="2000" dirty="0" smtClean="0">
                <a:ea typeface="MS PGothic" charset="-128"/>
              </a:rPr>
              <a:t>…</a:t>
            </a:r>
            <a:endParaRPr lang="fr-FR" altLang="fr-FR" sz="2000" dirty="0">
              <a:ea typeface="MS PGothic" charset="-128"/>
            </a:endParaRPr>
          </a:p>
          <a:p>
            <a:pPr lvl="1" eaLnBrk="1" hangingPunct="1">
              <a:spcBef>
                <a:spcPct val="50000"/>
              </a:spcBef>
            </a:pPr>
            <a:r>
              <a:rPr lang="fr-FR" altLang="fr-FR" sz="2000" dirty="0">
                <a:ea typeface="MS PGothic" charset="-128"/>
              </a:rPr>
              <a:t>Pinault-Printemps-Redoute : Fnac, Conforama, Darty...</a:t>
            </a:r>
          </a:p>
          <a:p>
            <a:pPr lvl="1" eaLnBrk="1" hangingPunct="1">
              <a:spcBef>
                <a:spcPct val="50000"/>
              </a:spcBef>
            </a:pPr>
            <a:r>
              <a:rPr lang="fr-FR" altLang="fr-FR" sz="2000" dirty="0">
                <a:ea typeface="MS PGothic" charset="-128"/>
              </a:rPr>
              <a:t>Le groupe André : </a:t>
            </a:r>
            <a:r>
              <a:rPr lang="fr-FR" altLang="fr-FR" sz="2000" dirty="0" err="1">
                <a:ea typeface="MS PGothic" charset="-128"/>
              </a:rPr>
              <a:t>Kookai</a:t>
            </a:r>
            <a:r>
              <a:rPr lang="fr-FR" altLang="fr-FR" sz="2000" dirty="0">
                <a:ea typeface="MS PGothic" charset="-128"/>
              </a:rPr>
              <a:t>...</a:t>
            </a:r>
          </a:p>
          <a:p>
            <a:pPr lvl="1" eaLnBrk="1" hangingPunct="1">
              <a:spcBef>
                <a:spcPct val="50000"/>
              </a:spcBef>
            </a:pPr>
            <a:r>
              <a:rPr lang="fr-FR" altLang="fr-FR" sz="2000" dirty="0">
                <a:ea typeface="MS PGothic" charset="-128"/>
              </a:rPr>
              <a:t>Les enseignes de </a:t>
            </a:r>
            <a:r>
              <a:rPr lang="fr-FR" altLang="fr-FR" sz="2000" dirty="0" err="1">
                <a:ea typeface="MS PGothic" charset="-128"/>
              </a:rPr>
              <a:t>Kingfisher</a:t>
            </a:r>
            <a:r>
              <a:rPr lang="fr-FR" altLang="fr-FR" sz="2000" dirty="0">
                <a:ea typeface="MS PGothic" charset="-128"/>
              </a:rPr>
              <a:t> en France : But, Castorama</a:t>
            </a:r>
          </a:p>
          <a:p>
            <a:pPr lvl="1" eaLnBrk="1" hangingPunct="1">
              <a:spcBef>
                <a:spcPct val="50000"/>
              </a:spcBef>
            </a:pPr>
            <a:r>
              <a:rPr lang="fr-FR" altLang="fr-FR" sz="2000" dirty="0">
                <a:ea typeface="MS PGothic" charset="-128"/>
              </a:rPr>
              <a:t>Les enseignes de la famille </a:t>
            </a:r>
            <a:r>
              <a:rPr lang="fr-FR" altLang="fr-FR" sz="2000" dirty="0" err="1">
                <a:ea typeface="MS PGothic" charset="-128"/>
              </a:rPr>
              <a:t>Mulliez</a:t>
            </a:r>
            <a:r>
              <a:rPr lang="fr-FR" altLang="fr-FR" sz="2000" dirty="0">
                <a:ea typeface="MS PGothic" charset="-128"/>
              </a:rPr>
              <a:t> : Décathlon, Auchan, Kiabi, Leroy Merlin...</a:t>
            </a:r>
          </a:p>
          <a:p>
            <a:pPr lvl="1" eaLnBrk="1" hangingPunct="1">
              <a:spcBef>
                <a:spcPct val="50000"/>
              </a:spcBef>
            </a:pPr>
            <a:r>
              <a:rPr lang="fr-FR" altLang="fr-FR" sz="2000" dirty="0">
                <a:ea typeface="MS PGothic" charset="-128"/>
              </a:rPr>
              <a:t>Le groupe Yves Rocher : Yves Rocher, Petit Bateau, Pierre </a:t>
            </a:r>
            <a:r>
              <a:rPr lang="fr-FR" altLang="fr-FR" sz="2000" dirty="0" err="1">
                <a:ea typeface="MS PGothic" charset="-128"/>
              </a:rPr>
              <a:t>Ricaud</a:t>
            </a:r>
            <a:r>
              <a:rPr lang="fr-FR" altLang="fr-FR" sz="2000" dirty="0">
                <a:ea typeface="MS PGothic" charset="-128"/>
              </a:rPr>
              <a:t>,</a:t>
            </a:r>
            <a:r>
              <a:rPr lang="is-IS" altLang="fr-FR" sz="2000" dirty="0" smtClean="0">
                <a:ea typeface="MS PGothic" charset="-128"/>
              </a:rPr>
              <a:t>…</a:t>
            </a:r>
          </a:p>
          <a:p>
            <a:pPr lvl="1" eaLnBrk="1" hangingPunct="1">
              <a:spcBef>
                <a:spcPct val="50000"/>
              </a:spcBef>
            </a:pPr>
            <a:r>
              <a:rPr lang="is-IS" altLang="fr-FR" sz="2000" dirty="0" smtClean="0">
                <a:ea typeface="MS PGothic" charset="-128"/>
              </a:rPr>
              <a:t>Le groupe Inditex : Zara, Mango,...</a:t>
            </a:r>
            <a:endParaRPr lang="fr-FR" altLang="fr-FR" sz="2000" dirty="0">
              <a:ea typeface="MS PGothic" charset="-128"/>
            </a:endParaRPr>
          </a:p>
        </p:txBody>
      </p:sp>
    </p:spTree>
    <p:extLst>
      <p:ext uri="{BB962C8B-B14F-4D97-AF65-F5344CB8AC3E}">
        <p14:creationId xmlns:p14="http://schemas.microsoft.com/office/powerpoint/2010/main" val="569311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5747">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ZOUM.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5747">
                                            <p:txEl>
                                              <p:pRg st="1" end="1"/>
                                            </p:txEl>
                                          </p:spTgt>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ZOUM.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5747">
                                            <p:txEl>
                                              <p:pRg st="2" end="2"/>
                                            </p:txEl>
                                          </p:spTgt>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ZOUM.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5747">
                                            <p:txEl>
                                              <p:pRg st="3" end="3"/>
                                            </p:txEl>
                                          </p:spTgt>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ZOUM.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5747">
                                            <p:txEl>
                                              <p:pRg st="4" end="4"/>
                                            </p:txEl>
                                          </p:spTgt>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3" name="ZOUM.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15747">
                                            <p:txEl>
                                              <p:pRg st="5" end="5"/>
                                            </p:txEl>
                                          </p:spTgt>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3" name="ZOUM.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15747">
                                            <p:txEl>
                                              <p:pRg st="6" end="6"/>
                                            </p:txEl>
                                          </p:spTgt>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ZOUM.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15747">
                                            <p:txEl>
                                              <p:pRg st="7" end="7"/>
                                            </p:txEl>
                                          </p:spTgt>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3" name="ZOUM.WAV"/>
                                        </p:tgtEl>
                                      </p:cMediaNode>
                                    </p:audio>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15747">
                                            <p:txEl>
                                              <p:pRg st="8" end="8"/>
                                            </p:txEl>
                                          </p:spTgt>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3" name="ZOUM.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15747">
                                            <p:txEl>
                                              <p:pRg st="9" end="9"/>
                                            </p:txEl>
                                          </p:spTgt>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3" name="ZOUM.WAV"/>
                                        </p:tgtEl>
                                      </p:cMediaNode>
                                    </p:audio>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15747">
                                            <p:txEl>
                                              <p:pRg st="10" end="10"/>
                                            </p:txEl>
                                          </p:spTgt>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3"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build="p" bldLvl="2"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fr-FR" altLang="fr-FR">
                <a:ea typeface="MS PGothic" charset="-128"/>
                <a:cs typeface="ＭＳ Ｐゴシック" charset="-128"/>
              </a:rPr>
              <a:t>Le merchandising</a:t>
            </a:r>
          </a:p>
        </p:txBody>
      </p:sp>
      <p:sp>
        <p:nvSpPr>
          <p:cNvPr id="427011" name="Rectangle 3"/>
          <p:cNvSpPr>
            <a:spLocks noGrp="1" noChangeArrowheads="1"/>
          </p:cNvSpPr>
          <p:nvPr>
            <p:ph type="body" idx="1"/>
          </p:nvPr>
        </p:nvSpPr>
        <p:spPr>
          <a:xfrm>
            <a:off x="3726094" y="1829656"/>
            <a:ext cx="7924800" cy="2514600"/>
          </a:xfrm>
        </p:spPr>
        <p:txBody>
          <a:bodyPr/>
          <a:lstStyle/>
          <a:p>
            <a:pPr eaLnBrk="1" hangingPunct="1">
              <a:spcBef>
                <a:spcPct val="80000"/>
              </a:spcBef>
            </a:pPr>
            <a:r>
              <a:rPr lang="fr-FR" altLang="fr-FR" sz="2400">
                <a:ea typeface="MS PGothic" charset="-128"/>
                <a:cs typeface="ＭＳ Ｐゴシック" charset="-128"/>
              </a:rPr>
              <a:t>Obtenir la bonne localisation en magasin</a:t>
            </a:r>
          </a:p>
          <a:p>
            <a:pPr eaLnBrk="1" hangingPunct="1">
              <a:spcBef>
                <a:spcPct val="80000"/>
              </a:spcBef>
            </a:pPr>
            <a:r>
              <a:rPr lang="fr-FR" altLang="fr-FR" sz="2400" dirty="0">
                <a:ea typeface="MS PGothic" charset="-128"/>
                <a:cs typeface="ＭＳ Ｐゴシック" charset="-128"/>
              </a:rPr>
              <a:t>Obtenir la bonne localisation en rayon</a:t>
            </a:r>
          </a:p>
          <a:p>
            <a:pPr eaLnBrk="1" hangingPunct="1">
              <a:spcBef>
                <a:spcPct val="80000"/>
              </a:spcBef>
            </a:pPr>
            <a:r>
              <a:rPr lang="fr-FR" altLang="fr-FR" sz="2400" dirty="0">
                <a:ea typeface="MS PGothic" charset="-128"/>
                <a:cs typeface="ＭＳ Ｐゴシック" charset="-128"/>
              </a:rPr>
              <a:t>Obtenir la bonne hauteur</a:t>
            </a:r>
          </a:p>
          <a:p>
            <a:pPr eaLnBrk="1" hangingPunct="1">
              <a:spcBef>
                <a:spcPct val="80000"/>
              </a:spcBef>
            </a:pPr>
            <a:r>
              <a:rPr lang="fr-FR" altLang="fr-FR" sz="2400" dirty="0">
                <a:ea typeface="MS PGothic" charset="-128"/>
                <a:cs typeface="ＭＳ Ｐゴシック" charset="-128"/>
              </a:rPr>
              <a:t>Obtenir le bon nombre de </a:t>
            </a:r>
            <a:r>
              <a:rPr lang="fr-FR" altLang="fr-FR" sz="2400" dirty="0" err="1">
                <a:ea typeface="MS PGothic" charset="-128"/>
                <a:cs typeface="ＭＳ Ｐゴシック" charset="-128"/>
              </a:rPr>
              <a:t>facings</a:t>
            </a:r>
            <a:endParaRPr lang="fr-FR" altLang="fr-FR" sz="2400" dirty="0">
              <a:ea typeface="MS PGothic" charset="-128"/>
              <a:cs typeface="ＭＳ Ｐゴシック" charset="-128"/>
            </a:endParaRPr>
          </a:p>
        </p:txBody>
      </p:sp>
    </p:spTree>
    <p:extLst>
      <p:ext uri="{BB962C8B-B14F-4D97-AF65-F5344CB8AC3E}">
        <p14:creationId xmlns:p14="http://schemas.microsoft.com/office/powerpoint/2010/main" val="2135378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7011">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ZOUM.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7011">
                                            <p:txEl>
                                              <p:pRg st="1" end="1"/>
                                            </p:txEl>
                                          </p:spTgt>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ZOUM.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27011">
                                            <p:txEl>
                                              <p:pRg st="2" end="2"/>
                                            </p:txEl>
                                          </p:spTgt>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ZOUM.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27011">
                                            <p:txEl>
                                              <p:pRg st="3" end="3"/>
                                            </p:txEl>
                                          </p:spTgt>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pPr eaLnBrk="1" hangingPunct="1"/>
            <a:r>
              <a:rPr lang="fr-FR" altLang="fr-FR">
                <a:ea typeface="MS PGothic" charset="-128"/>
                <a:cs typeface="ＭＳ Ｐゴシック" charset="-128"/>
              </a:rPr>
              <a:t>Le merchandising</a:t>
            </a:r>
          </a:p>
        </p:txBody>
      </p:sp>
      <p:sp>
        <p:nvSpPr>
          <p:cNvPr id="84994" name="Rectangle 3"/>
          <p:cNvSpPr>
            <a:spLocks noGrp="1" noChangeArrowheads="1"/>
          </p:cNvSpPr>
          <p:nvPr>
            <p:ph type="body" idx="1"/>
          </p:nvPr>
        </p:nvSpPr>
        <p:spPr/>
        <p:txBody>
          <a:bodyPr/>
          <a:lstStyle/>
          <a:p>
            <a:pPr eaLnBrk="1" hangingPunct="1"/>
            <a:r>
              <a:rPr lang="fr-FR" altLang="fr-FR">
                <a:ea typeface="MS PGothic" charset="-128"/>
                <a:cs typeface="ＭＳ Ｐゴシック" charset="-128"/>
              </a:rPr>
              <a:t>Etude de la meilleure présentation des produits dans le magasin</a:t>
            </a:r>
          </a:p>
          <a:p>
            <a:pPr eaLnBrk="1" hangingPunct="1"/>
            <a:r>
              <a:rPr lang="fr-FR" altLang="fr-FR">
                <a:ea typeface="MS PGothic" charset="-128"/>
                <a:cs typeface="ＭＳ Ｐゴシック" charset="-128"/>
              </a:rPr>
              <a:t>Recherche permanente d</a:t>
            </a:r>
            <a:r>
              <a:rPr lang="ja-JP" altLang="fr-FR">
                <a:ea typeface="MS PGothic" charset="-128"/>
                <a:cs typeface="ＭＳ Ｐゴシック" charset="-128"/>
              </a:rPr>
              <a:t>’</a:t>
            </a:r>
            <a:r>
              <a:rPr lang="fr-FR" altLang="ja-JP">
                <a:ea typeface="MS PGothic" charset="-128"/>
                <a:cs typeface="ＭＳ Ｐゴシック" charset="-128"/>
              </a:rPr>
              <a:t>une meilleure rentabilité des rayons ou d </a:t>
            </a:r>
            <a:r>
              <a:rPr lang="ja-JP" altLang="fr-FR">
                <a:ea typeface="MS PGothic" charset="-128"/>
                <a:cs typeface="ＭＳ Ｐゴシック" charset="-128"/>
              </a:rPr>
              <a:t>’</a:t>
            </a:r>
            <a:r>
              <a:rPr lang="fr-FR" altLang="ja-JP">
                <a:ea typeface="MS PGothic" charset="-128"/>
                <a:cs typeface="ＭＳ Ｐゴシック" charset="-128"/>
              </a:rPr>
              <a:t>un magasin</a:t>
            </a:r>
          </a:p>
          <a:p>
            <a:pPr eaLnBrk="1" hangingPunct="1"/>
            <a:r>
              <a:rPr lang="fr-FR" altLang="fr-FR">
                <a:ea typeface="MS PGothic" charset="-128"/>
                <a:cs typeface="ＭＳ Ｐゴシック" charset="-128"/>
              </a:rPr>
              <a:t>Technique qui permet de donner sa juste place à un produit dans les étalages</a:t>
            </a:r>
          </a:p>
          <a:p>
            <a:pPr lvl="2" eaLnBrk="1" hangingPunct="1"/>
            <a:r>
              <a:rPr lang="fr-FR" altLang="fr-FR">
                <a:ea typeface="MS PGothic" charset="-128"/>
              </a:rPr>
              <a:t>Nombreuses définitions</a:t>
            </a:r>
          </a:p>
          <a:p>
            <a:pPr lvl="2" eaLnBrk="1" hangingPunct="1"/>
            <a:r>
              <a:rPr lang="fr-FR" altLang="ja-JP">
                <a:ea typeface="MS PGothic" charset="-128"/>
              </a:rPr>
              <a:t>C’est le marketing du distributeur</a:t>
            </a:r>
            <a:endParaRPr lang="fr-FR" altLang="fr-FR">
              <a:ea typeface="MS PGothic" charset="-128"/>
            </a:endParaRPr>
          </a:p>
        </p:txBody>
      </p:sp>
    </p:spTree>
    <p:extLst>
      <p:ext uri="{BB962C8B-B14F-4D97-AF65-F5344CB8AC3E}">
        <p14:creationId xmlns:p14="http://schemas.microsoft.com/office/powerpoint/2010/main" val="2790813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fr-FR" altLang="fr-FR" sz="2800">
                <a:ea typeface="MS PGothic" charset="-128"/>
                <a:cs typeface="ＭＳ Ｐゴシック" charset="-128"/>
              </a:rPr>
              <a:t>1. Merchandising comme système d </a:t>
            </a:r>
            <a:r>
              <a:rPr lang="ja-JP" altLang="fr-FR" sz="2800">
                <a:ea typeface="MS PGothic" charset="-128"/>
                <a:cs typeface="ＭＳ Ｐゴシック" charset="-128"/>
              </a:rPr>
              <a:t>’</a:t>
            </a:r>
            <a:r>
              <a:rPr lang="fr-FR" altLang="ja-JP" sz="2800">
                <a:ea typeface="MS PGothic" charset="-128"/>
                <a:cs typeface="ＭＳ Ｐゴシック" charset="-128"/>
              </a:rPr>
              <a:t>optimisation des ventes</a:t>
            </a:r>
            <a:endParaRPr lang="fr-FR" altLang="fr-FR" sz="2800">
              <a:ea typeface="MS PGothic" charset="-128"/>
              <a:cs typeface="ＭＳ Ｐゴシック" charset="-128"/>
            </a:endParaRPr>
          </a:p>
        </p:txBody>
      </p:sp>
      <p:sp>
        <p:nvSpPr>
          <p:cNvPr id="87042" name="Rectangle 3"/>
          <p:cNvSpPr>
            <a:spLocks noGrp="1" noChangeArrowheads="1"/>
          </p:cNvSpPr>
          <p:nvPr>
            <p:ph type="body" idx="1"/>
          </p:nvPr>
        </p:nvSpPr>
        <p:spPr/>
        <p:txBody>
          <a:bodyPr/>
          <a:lstStyle/>
          <a:p>
            <a:pPr eaLnBrk="1" hangingPunct="1"/>
            <a:r>
              <a:rPr lang="fr-FR" altLang="fr-FR">
                <a:ea typeface="MS PGothic" charset="-128"/>
                <a:cs typeface="ＭＳ Ｐゴシック" charset="-128"/>
              </a:rPr>
              <a:t>Déterminer la taille de linéaire permettant la maximisation des ventes, donc des satisfaction des consos</a:t>
            </a:r>
          </a:p>
          <a:p>
            <a:pPr lvl="1" eaLnBrk="1" hangingPunct="1"/>
            <a:r>
              <a:rPr lang="fr-FR" altLang="fr-FR">
                <a:ea typeface="MS PGothic" charset="-128"/>
              </a:rPr>
              <a:t>Régle : part de marché = %alloué dans le linéaire</a:t>
            </a:r>
          </a:p>
        </p:txBody>
      </p:sp>
    </p:spTree>
    <p:extLst>
      <p:ext uri="{BB962C8B-B14F-4D97-AF65-F5344CB8AC3E}">
        <p14:creationId xmlns:p14="http://schemas.microsoft.com/office/powerpoint/2010/main" val="20720160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fr-FR" altLang="fr-FR" sz="2800">
                <a:ea typeface="MS PGothic" charset="-128"/>
                <a:cs typeface="ＭＳ Ｐゴシック" charset="-128"/>
              </a:rPr>
              <a:t>2. Objectifs des différents merchandising</a:t>
            </a:r>
          </a:p>
        </p:txBody>
      </p:sp>
      <p:sp>
        <p:nvSpPr>
          <p:cNvPr id="89090" name="Rectangle 3"/>
          <p:cNvSpPr>
            <a:spLocks noGrp="1" noChangeArrowheads="1"/>
          </p:cNvSpPr>
          <p:nvPr>
            <p:ph type="body" idx="1"/>
          </p:nvPr>
        </p:nvSpPr>
        <p:spPr/>
        <p:txBody>
          <a:bodyPr>
            <a:normAutofit lnSpcReduction="10000"/>
          </a:bodyPr>
          <a:lstStyle/>
          <a:p>
            <a:pPr eaLnBrk="1" hangingPunct="1"/>
            <a:r>
              <a:rPr lang="fr-FR" altLang="fr-FR" sz="2400">
                <a:ea typeface="MS PGothic" charset="-128"/>
                <a:cs typeface="ＭＳ Ｐゴシック" charset="-128"/>
              </a:rPr>
              <a:t>Merchandising d </a:t>
            </a:r>
            <a:r>
              <a:rPr lang="ja-JP" altLang="fr-FR" sz="2400">
                <a:ea typeface="MS PGothic" charset="-128"/>
                <a:cs typeface="ＭＳ Ｐゴシック" charset="-128"/>
              </a:rPr>
              <a:t>’</a:t>
            </a:r>
            <a:r>
              <a:rPr lang="fr-FR" altLang="ja-JP" sz="2400">
                <a:ea typeface="MS PGothic" charset="-128"/>
                <a:cs typeface="ＭＳ Ｐゴシック" charset="-128"/>
              </a:rPr>
              <a:t>organisation</a:t>
            </a:r>
          </a:p>
          <a:p>
            <a:pPr lvl="1" eaLnBrk="1" hangingPunct="1"/>
            <a:r>
              <a:rPr lang="fr-FR" altLang="fr-FR" sz="2000">
                <a:ea typeface="MS PGothic" charset="-128"/>
              </a:rPr>
              <a:t>le consommateur doit facilement trouver les produits</a:t>
            </a:r>
          </a:p>
          <a:p>
            <a:pPr lvl="1" eaLnBrk="1" hangingPunct="1"/>
            <a:r>
              <a:rPr lang="fr-FR" altLang="fr-FR" sz="2000">
                <a:ea typeface="MS PGothic" charset="-128"/>
              </a:rPr>
              <a:t>il doit visiter tout le magasin</a:t>
            </a:r>
          </a:p>
          <a:p>
            <a:pPr eaLnBrk="1" hangingPunct="1"/>
            <a:r>
              <a:rPr lang="fr-FR" altLang="fr-FR" sz="2400">
                <a:ea typeface="MS PGothic" charset="-128"/>
                <a:cs typeface="ＭＳ Ｐゴシック" charset="-128"/>
              </a:rPr>
              <a:t>Merchandising de gestion</a:t>
            </a:r>
          </a:p>
          <a:p>
            <a:pPr lvl="1" eaLnBrk="1" hangingPunct="1"/>
            <a:r>
              <a:rPr lang="fr-FR" altLang="fr-FR" sz="2000">
                <a:ea typeface="MS PGothic" charset="-128"/>
              </a:rPr>
              <a:t>choix de l </a:t>
            </a:r>
            <a:r>
              <a:rPr lang="ja-JP" altLang="fr-FR" sz="2000">
                <a:ea typeface="MS PGothic" charset="-128"/>
              </a:rPr>
              <a:t>’</a:t>
            </a:r>
            <a:r>
              <a:rPr lang="fr-FR" altLang="ja-JP" sz="2000">
                <a:ea typeface="MS PGothic" charset="-128"/>
              </a:rPr>
              <a:t>assortiment, allocation des linéaires, choix des présentations -&gt; détermine la rentabilité du point de vente</a:t>
            </a:r>
          </a:p>
          <a:p>
            <a:pPr eaLnBrk="1" hangingPunct="1"/>
            <a:r>
              <a:rPr lang="fr-FR" altLang="fr-FR" sz="2400">
                <a:ea typeface="MS PGothic" charset="-128"/>
                <a:cs typeface="ＭＳ Ｐゴシック" charset="-128"/>
              </a:rPr>
              <a:t>Merchandising de séduction</a:t>
            </a:r>
          </a:p>
          <a:p>
            <a:pPr lvl="1" eaLnBrk="1" hangingPunct="1"/>
            <a:r>
              <a:rPr lang="fr-FR" altLang="fr-FR" sz="2000">
                <a:ea typeface="MS PGothic" charset="-128"/>
              </a:rPr>
              <a:t>conception, choix du mobilier</a:t>
            </a:r>
          </a:p>
          <a:p>
            <a:pPr lvl="1" eaLnBrk="1" hangingPunct="1"/>
            <a:r>
              <a:rPr lang="fr-FR" altLang="fr-FR" sz="2000">
                <a:ea typeface="MS PGothic" charset="-128"/>
              </a:rPr>
              <a:t>travail étalagisme</a:t>
            </a:r>
          </a:p>
          <a:p>
            <a:pPr lvl="1" eaLnBrk="1" hangingPunct="1"/>
            <a:r>
              <a:rPr lang="fr-FR" altLang="fr-FR" sz="2000">
                <a:ea typeface="MS PGothic" charset="-128"/>
              </a:rPr>
              <a:t>ambiance</a:t>
            </a:r>
          </a:p>
          <a:p>
            <a:pPr lvl="1" eaLnBrk="1" hangingPunct="1"/>
            <a:r>
              <a:rPr lang="fr-FR" altLang="fr-FR" sz="2000">
                <a:ea typeface="MS PGothic" charset="-128"/>
              </a:rPr>
              <a:t>Ex légumes : on recrée une ambiance de marché</a:t>
            </a:r>
          </a:p>
        </p:txBody>
      </p:sp>
    </p:spTree>
    <p:extLst>
      <p:ext uri="{BB962C8B-B14F-4D97-AF65-F5344CB8AC3E}">
        <p14:creationId xmlns:p14="http://schemas.microsoft.com/office/powerpoint/2010/main" val="3441853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a:xfrm>
            <a:off x="243828" y="1846894"/>
            <a:ext cx="2900064" cy="1609344"/>
          </a:xfrm>
        </p:spPr>
        <p:txBody>
          <a:bodyPr>
            <a:normAutofit fontScale="90000"/>
          </a:bodyPr>
          <a:lstStyle/>
          <a:p>
            <a:pPr eaLnBrk="1" hangingPunct="1"/>
            <a:r>
              <a:rPr lang="fr-FR" altLang="fr-FR" sz="4400" dirty="0">
                <a:ea typeface="MS PGothic" charset="-128"/>
                <a:cs typeface="ＭＳ Ｐゴシック" charset="-128"/>
              </a:rPr>
              <a:t>Le choix </a:t>
            </a:r>
            <a:r>
              <a:rPr lang="fr-FR" altLang="fr-FR" sz="4400" dirty="0" smtClean="0">
                <a:ea typeface="MS PGothic" charset="-128"/>
                <a:cs typeface="ＭＳ Ｐゴシック" charset="-128"/>
              </a:rPr>
              <a:t>d’</a:t>
            </a:r>
            <a:r>
              <a:rPr lang="fr-FR" altLang="ja-JP" sz="4400" dirty="0" smtClean="0">
                <a:ea typeface="MS PGothic" charset="-128"/>
                <a:cs typeface="ＭＳ Ｐゴシック" charset="-128"/>
              </a:rPr>
              <a:t>une </a:t>
            </a:r>
            <a:r>
              <a:rPr lang="fr-FR" altLang="ja-JP" sz="4400" dirty="0">
                <a:ea typeface="MS PGothic" charset="-128"/>
                <a:cs typeface="ＭＳ Ｐゴシック" charset="-128"/>
              </a:rPr>
              <a:t>stratégie de distribution</a:t>
            </a:r>
            <a:endParaRPr lang="fr-FR" altLang="fr-FR" sz="4400" dirty="0">
              <a:ea typeface="MS PGothic" charset="-128"/>
              <a:cs typeface="ＭＳ Ｐゴシック" charset="-128"/>
            </a:endParaRPr>
          </a:p>
        </p:txBody>
      </p:sp>
      <p:sp>
        <p:nvSpPr>
          <p:cNvPr id="111618" name="Rectangle 3"/>
          <p:cNvSpPr>
            <a:spLocks noGrp="1" noChangeArrowheads="1"/>
          </p:cNvSpPr>
          <p:nvPr>
            <p:ph type="body" idx="1"/>
          </p:nvPr>
        </p:nvSpPr>
        <p:spPr>
          <a:xfrm>
            <a:off x="3686711" y="994026"/>
            <a:ext cx="8229600" cy="4924425"/>
          </a:xfrm>
        </p:spPr>
        <p:txBody>
          <a:bodyPr>
            <a:normAutofit lnSpcReduction="10000"/>
          </a:bodyPr>
          <a:lstStyle/>
          <a:p>
            <a:pPr eaLnBrk="1" hangingPunct="1">
              <a:lnSpc>
                <a:spcPct val="110000"/>
              </a:lnSpc>
            </a:pPr>
            <a:r>
              <a:rPr lang="fr-FR" altLang="fr-FR" sz="2400" dirty="0">
                <a:ea typeface="MS PGothic" charset="-128"/>
                <a:cs typeface="ＭＳ Ｐゴシック" charset="-128"/>
              </a:rPr>
              <a:t>Stratégie de distribution intensive</a:t>
            </a:r>
          </a:p>
          <a:p>
            <a:pPr lvl="1" eaLnBrk="1" hangingPunct="1">
              <a:lnSpc>
                <a:spcPct val="90000"/>
              </a:lnSpc>
            </a:pPr>
            <a:r>
              <a:rPr lang="fr-FR" altLang="fr-FR" sz="2000" dirty="0" smtClean="0">
                <a:ea typeface="MS PGothic" charset="-128"/>
              </a:rPr>
              <a:t>L’</a:t>
            </a:r>
            <a:r>
              <a:rPr lang="fr-FR" altLang="ja-JP" sz="2000" dirty="0" smtClean="0">
                <a:ea typeface="MS PGothic" charset="-128"/>
              </a:rPr>
              <a:t>entreprise </a:t>
            </a:r>
            <a:r>
              <a:rPr lang="fr-FR" altLang="ja-JP" sz="2000" dirty="0">
                <a:ea typeface="MS PGothic" charset="-128"/>
              </a:rPr>
              <a:t>recherche le plus grand nombre de points de vente pour faire distribuer son produit</a:t>
            </a:r>
          </a:p>
          <a:p>
            <a:pPr lvl="2" eaLnBrk="1" hangingPunct="1">
              <a:lnSpc>
                <a:spcPct val="90000"/>
              </a:lnSpc>
            </a:pPr>
            <a:r>
              <a:rPr lang="fr-FR" altLang="fr-FR" sz="1800" dirty="0">
                <a:ea typeface="MS PGothic" charset="-128"/>
              </a:rPr>
              <a:t>adoption de circuits longs et grand nombre d </a:t>
            </a:r>
            <a:r>
              <a:rPr lang="ja-JP" altLang="fr-FR" sz="1800" dirty="0">
                <a:ea typeface="MS PGothic" charset="-128"/>
              </a:rPr>
              <a:t>’</a:t>
            </a:r>
            <a:r>
              <a:rPr lang="fr-FR" altLang="ja-JP" sz="1800" dirty="0">
                <a:ea typeface="MS PGothic" charset="-128"/>
              </a:rPr>
              <a:t>intermédiaires</a:t>
            </a:r>
          </a:p>
          <a:p>
            <a:pPr eaLnBrk="1" hangingPunct="1">
              <a:lnSpc>
                <a:spcPct val="110000"/>
              </a:lnSpc>
            </a:pPr>
            <a:r>
              <a:rPr lang="fr-FR" altLang="fr-FR" sz="2400" dirty="0">
                <a:ea typeface="MS PGothic" charset="-128"/>
                <a:cs typeface="ＭＳ Ｐゴシック" charset="-128"/>
              </a:rPr>
              <a:t>Stratégie de distribution sélective</a:t>
            </a:r>
          </a:p>
          <a:p>
            <a:pPr lvl="1" eaLnBrk="1" hangingPunct="1">
              <a:lnSpc>
                <a:spcPct val="90000"/>
              </a:lnSpc>
            </a:pPr>
            <a:r>
              <a:rPr lang="fr-FR" altLang="fr-FR" sz="2000" dirty="0">
                <a:ea typeface="MS PGothic" charset="-128"/>
              </a:rPr>
              <a:t>Nombre restreint de distributeurs sélectionnés en fonction de la technicité, spécialité, emplacement géo, image, notoriété</a:t>
            </a:r>
          </a:p>
          <a:p>
            <a:pPr lvl="2" eaLnBrk="1" hangingPunct="1">
              <a:lnSpc>
                <a:spcPct val="90000"/>
              </a:lnSpc>
            </a:pPr>
            <a:r>
              <a:rPr lang="fr-FR" altLang="fr-FR" sz="1800" dirty="0">
                <a:ea typeface="MS PGothic" charset="-128"/>
              </a:rPr>
              <a:t>adoption de circuits courts : contrôle des distributeurs</a:t>
            </a:r>
          </a:p>
          <a:p>
            <a:pPr eaLnBrk="1" hangingPunct="1">
              <a:lnSpc>
                <a:spcPct val="110000"/>
              </a:lnSpc>
            </a:pPr>
            <a:r>
              <a:rPr lang="fr-FR" altLang="fr-FR" sz="2400" dirty="0">
                <a:ea typeface="MS PGothic" charset="-128"/>
                <a:cs typeface="ＭＳ Ｐゴシック" charset="-128"/>
              </a:rPr>
              <a:t>Stratégie de distribution exclusive</a:t>
            </a:r>
          </a:p>
          <a:p>
            <a:pPr lvl="1" eaLnBrk="1" hangingPunct="1">
              <a:lnSpc>
                <a:spcPct val="90000"/>
              </a:lnSpc>
            </a:pPr>
            <a:r>
              <a:rPr lang="fr-FR" altLang="fr-FR" sz="2000" dirty="0">
                <a:ea typeface="MS PGothic" charset="-128"/>
              </a:rPr>
              <a:t>contrat d </a:t>
            </a:r>
            <a:r>
              <a:rPr lang="ja-JP" altLang="fr-FR" sz="2000" dirty="0">
                <a:ea typeface="MS PGothic" charset="-128"/>
              </a:rPr>
              <a:t>’</a:t>
            </a:r>
            <a:r>
              <a:rPr lang="fr-FR" altLang="ja-JP" sz="2000" dirty="0">
                <a:ea typeface="MS PGothic" charset="-128"/>
              </a:rPr>
              <a:t>exclusivité avec distributeurs. Engagement de ne pas vendre des marques concurrentes (concession, franchise)</a:t>
            </a:r>
          </a:p>
          <a:p>
            <a:pPr lvl="2" eaLnBrk="1" hangingPunct="1">
              <a:lnSpc>
                <a:spcPct val="90000"/>
              </a:lnSpc>
            </a:pPr>
            <a:r>
              <a:rPr lang="fr-FR" altLang="fr-FR" sz="1800" dirty="0">
                <a:ea typeface="MS PGothic" charset="-128"/>
              </a:rPr>
              <a:t>circuits très courts : étroite association</a:t>
            </a:r>
          </a:p>
          <a:p>
            <a:pPr lvl="2" eaLnBrk="1" hangingPunct="1">
              <a:lnSpc>
                <a:spcPct val="90000"/>
              </a:lnSpc>
            </a:pPr>
            <a:r>
              <a:rPr lang="fr-FR" altLang="fr-FR" sz="1800" dirty="0">
                <a:ea typeface="MS PGothic" charset="-128"/>
              </a:rPr>
              <a:t>Il faut une notoriété très importante et 1 image très forte (ex : </a:t>
            </a:r>
            <a:r>
              <a:rPr lang="fr-FR" altLang="fr-FR" sz="1800" dirty="0" smtClean="0">
                <a:ea typeface="MS PGothic" charset="-128"/>
              </a:rPr>
              <a:t>Guerlain)</a:t>
            </a:r>
            <a:endParaRPr lang="fr-FR" altLang="fr-FR" sz="1800" dirty="0">
              <a:ea typeface="MS PGothic" charset="-128"/>
            </a:endParaRPr>
          </a:p>
        </p:txBody>
      </p:sp>
    </p:spTree>
    <p:extLst>
      <p:ext uri="{BB962C8B-B14F-4D97-AF65-F5344CB8AC3E}">
        <p14:creationId xmlns:p14="http://schemas.microsoft.com/office/powerpoint/2010/main" val="53936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re 1"/>
          <p:cNvSpPr>
            <a:spLocks noGrp="1"/>
          </p:cNvSpPr>
          <p:nvPr>
            <p:ph type="title"/>
          </p:nvPr>
        </p:nvSpPr>
        <p:spPr/>
        <p:txBody>
          <a:bodyPr/>
          <a:lstStyle/>
          <a:p>
            <a:r>
              <a:rPr lang="fr-FR" altLang="fr-FR">
                <a:ea typeface="ＭＳ Ｐゴシック" charset="-128"/>
              </a:rPr>
              <a:t>Les fonctions du packaging</a:t>
            </a:r>
          </a:p>
        </p:txBody>
      </p:sp>
      <p:pic>
        <p:nvPicPr>
          <p:cNvPr id="29698" name="Image 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98664" y="4343400"/>
            <a:ext cx="1963737"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Imag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19601" y="4419600"/>
            <a:ext cx="1998663"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Imag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010401" y="4495800"/>
            <a:ext cx="337026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Image 7"/>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795714" y="1676400"/>
            <a:ext cx="443388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9040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smtClean="0"/>
              <a:t>Commerce électronique</a:t>
            </a:r>
            <a:endParaRPr lang="fr-FR" sz="4000" dirty="0"/>
          </a:p>
        </p:txBody>
      </p:sp>
      <p:sp>
        <p:nvSpPr>
          <p:cNvPr id="3" name="Espace réservé du contenu 2"/>
          <p:cNvSpPr>
            <a:spLocks noGrp="1"/>
          </p:cNvSpPr>
          <p:nvPr>
            <p:ph idx="1"/>
          </p:nvPr>
        </p:nvSpPr>
        <p:spPr/>
        <p:txBody>
          <a:bodyPr/>
          <a:lstStyle/>
          <a:p>
            <a:r>
              <a:rPr lang="fr-FR" dirty="0" smtClean="0"/>
              <a:t>Progression de 20% / an du commerce électronique</a:t>
            </a:r>
          </a:p>
          <a:p>
            <a:r>
              <a:rPr lang="fr-FR" dirty="0" smtClean="0"/>
              <a:t>Amazon premier vendeur en ligne</a:t>
            </a:r>
          </a:p>
          <a:p>
            <a:r>
              <a:rPr lang="fr-FR" dirty="0" smtClean="0"/>
              <a:t>Pure </a:t>
            </a:r>
            <a:r>
              <a:rPr lang="fr-FR" dirty="0" err="1" smtClean="0"/>
              <a:t>players</a:t>
            </a:r>
            <a:r>
              <a:rPr lang="fr-FR" dirty="0" smtClean="0"/>
              <a:t> </a:t>
            </a:r>
            <a:r>
              <a:rPr lang="fr-FR" dirty="0" err="1" smtClean="0"/>
              <a:t>vc</a:t>
            </a:r>
            <a:r>
              <a:rPr lang="fr-FR" dirty="0" smtClean="0"/>
              <a:t> Click &amp; </a:t>
            </a:r>
            <a:r>
              <a:rPr lang="fr-FR" dirty="0" err="1" smtClean="0"/>
              <a:t>mortars</a:t>
            </a:r>
            <a:endParaRPr lang="fr-FR" dirty="0" smtClean="0"/>
          </a:p>
          <a:p>
            <a:r>
              <a:rPr lang="fr-FR" dirty="0" smtClean="0"/>
              <a:t>Tourisme et loisirs en premier</a:t>
            </a:r>
          </a:p>
          <a:p>
            <a:r>
              <a:rPr lang="fr-FR" dirty="0" smtClean="0"/>
              <a:t>Tout se joue sur la « landing page »</a:t>
            </a:r>
          </a:p>
          <a:p>
            <a:r>
              <a:rPr lang="fr-FR" dirty="0" smtClean="0"/>
              <a:t>Le e-merchandising est un science en </a:t>
            </a:r>
            <a:r>
              <a:rPr lang="fr-FR" dirty="0" err="1" smtClean="0"/>
              <a:t>developpement</a:t>
            </a:r>
            <a:endParaRPr lang="fr-FR" dirty="0"/>
          </a:p>
        </p:txBody>
      </p:sp>
    </p:spTree>
    <p:extLst>
      <p:ext uri="{BB962C8B-B14F-4D97-AF65-F5344CB8AC3E}">
        <p14:creationId xmlns:p14="http://schemas.microsoft.com/office/powerpoint/2010/main" val="3007866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975817" y="2584262"/>
            <a:ext cx="7772400" cy="1143000"/>
          </a:xfrm>
        </p:spPr>
        <p:txBody>
          <a:bodyPr>
            <a:normAutofit fontScale="90000"/>
          </a:bodyPr>
          <a:lstStyle/>
          <a:p>
            <a:r>
              <a:rPr lang="fr-FR" dirty="0"/>
              <a:t>La politique de communication</a:t>
            </a:r>
          </a:p>
        </p:txBody>
      </p:sp>
    </p:spTree>
    <p:extLst>
      <p:ext uri="{BB962C8B-B14F-4D97-AF65-F5344CB8AC3E}">
        <p14:creationId xmlns:p14="http://schemas.microsoft.com/office/powerpoint/2010/main" val="14514168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ctrTitle"/>
          </p:nvPr>
        </p:nvSpPr>
        <p:spPr>
          <a:xfrm>
            <a:off x="2047125" y="2545294"/>
            <a:ext cx="7772400" cy="1143000"/>
          </a:xfrm>
        </p:spPr>
        <p:txBody>
          <a:bodyPr>
            <a:normAutofit fontScale="90000"/>
          </a:bodyPr>
          <a:lstStyle/>
          <a:p>
            <a:r>
              <a:rPr lang="fr-FR" sz="7200" dirty="0"/>
              <a:t>La communication </a:t>
            </a:r>
            <a:r>
              <a:rPr lang="fr-FR" sz="7200" dirty="0" smtClean="0"/>
              <a:t>média</a:t>
            </a:r>
            <a:endParaRPr lang="fr-FR" sz="7200" dirty="0"/>
          </a:p>
        </p:txBody>
      </p:sp>
    </p:spTree>
    <p:extLst>
      <p:ext uri="{BB962C8B-B14F-4D97-AF65-F5344CB8AC3E}">
        <p14:creationId xmlns:p14="http://schemas.microsoft.com/office/powerpoint/2010/main" val="102080151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fr-FR"/>
              <a:t>Plan</a:t>
            </a:r>
          </a:p>
        </p:txBody>
      </p:sp>
      <p:sp>
        <p:nvSpPr>
          <p:cNvPr id="303107" name="Rectangle 3"/>
          <p:cNvSpPr>
            <a:spLocks noGrp="1" noChangeArrowheads="1"/>
          </p:cNvSpPr>
          <p:nvPr>
            <p:ph sz="quarter" idx="1"/>
          </p:nvPr>
        </p:nvSpPr>
        <p:spPr>
          <a:xfrm>
            <a:off x="3781746" y="1176528"/>
            <a:ext cx="7772400" cy="4495800"/>
          </a:xfrm>
        </p:spPr>
        <p:txBody>
          <a:bodyPr/>
          <a:lstStyle/>
          <a:p>
            <a:pPr>
              <a:buFontTx/>
              <a:buNone/>
            </a:pPr>
            <a:r>
              <a:rPr lang="fr-FR" sz="2400" b="1" dirty="0"/>
              <a:t>1.</a:t>
            </a:r>
            <a:r>
              <a:rPr lang="fr-FR" sz="2400" dirty="0"/>
              <a:t> La communication marketing dans l’entreprise</a:t>
            </a:r>
          </a:p>
          <a:p>
            <a:pPr lvl="1"/>
            <a:r>
              <a:rPr lang="fr-FR" dirty="0"/>
              <a:t>La communication dans l’entreprise</a:t>
            </a:r>
          </a:p>
          <a:p>
            <a:pPr lvl="1"/>
            <a:r>
              <a:rPr lang="fr-FR" dirty="0"/>
              <a:t>Les moyens de communication marketing</a:t>
            </a:r>
          </a:p>
          <a:p>
            <a:pPr lvl="1"/>
            <a:r>
              <a:rPr lang="fr-FR" dirty="0"/>
              <a:t>La formulation du mix de communication</a:t>
            </a:r>
          </a:p>
          <a:p>
            <a:pPr>
              <a:buFontTx/>
              <a:buNone/>
            </a:pPr>
            <a:r>
              <a:rPr lang="fr-FR" sz="2400" b="1" dirty="0"/>
              <a:t>2.</a:t>
            </a:r>
            <a:r>
              <a:rPr lang="fr-FR" sz="2400" dirty="0"/>
              <a:t> Le marché publicitaire</a:t>
            </a:r>
          </a:p>
          <a:p>
            <a:pPr lvl="1"/>
            <a:r>
              <a:rPr lang="fr-FR" dirty="0"/>
              <a:t>Caractéristiques de la publicité</a:t>
            </a:r>
          </a:p>
          <a:p>
            <a:pPr lvl="1"/>
            <a:r>
              <a:rPr lang="fr-FR" dirty="0"/>
              <a:t>Les acteurs</a:t>
            </a:r>
          </a:p>
          <a:p>
            <a:pPr>
              <a:buFontTx/>
              <a:buNone/>
            </a:pPr>
            <a:r>
              <a:rPr lang="fr-FR" sz="2400" b="1" dirty="0"/>
              <a:t>3.</a:t>
            </a:r>
            <a:r>
              <a:rPr lang="fr-FR" sz="2400" dirty="0"/>
              <a:t> La démarche de création publicitaire</a:t>
            </a:r>
          </a:p>
          <a:p>
            <a:pPr lvl="1"/>
            <a:r>
              <a:rPr lang="fr-FR" dirty="0"/>
              <a:t>Le </a:t>
            </a:r>
            <a:r>
              <a:rPr lang="fr-FR" dirty="0" err="1"/>
              <a:t>brief</a:t>
            </a:r>
            <a:r>
              <a:rPr lang="fr-FR" dirty="0"/>
              <a:t> agence</a:t>
            </a:r>
          </a:p>
          <a:p>
            <a:pPr lvl="1"/>
            <a:r>
              <a:rPr lang="fr-FR" dirty="0"/>
              <a:t>La conception de la campagne</a:t>
            </a:r>
          </a:p>
          <a:p>
            <a:pPr lvl="1"/>
            <a:r>
              <a:rPr lang="fr-FR" dirty="0"/>
              <a:t>Le choix des canaux de communication</a:t>
            </a:r>
          </a:p>
          <a:p>
            <a:pPr lvl="1"/>
            <a:r>
              <a:rPr lang="fr-FR" dirty="0"/>
              <a:t>Le contrôle de l’efficacité</a:t>
            </a:r>
          </a:p>
        </p:txBody>
      </p:sp>
    </p:spTree>
    <p:extLst>
      <p:ext uri="{BB962C8B-B14F-4D97-AF65-F5344CB8AC3E}">
        <p14:creationId xmlns:p14="http://schemas.microsoft.com/office/powerpoint/2010/main" val="132356236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1123837"/>
            <a:ext cx="4126523" cy="4601183"/>
          </a:xfrm>
        </p:spPr>
        <p:txBody>
          <a:bodyPr/>
          <a:lstStyle/>
          <a:p>
            <a:r>
              <a:rPr lang="fr-FR"/>
              <a:t>La communication dans l’entreprise</a:t>
            </a:r>
          </a:p>
        </p:txBody>
      </p:sp>
      <p:sp>
        <p:nvSpPr>
          <p:cNvPr id="13315" name="Rectangle 3"/>
          <p:cNvSpPr>
            <a:spLocks noGrp="1" noChangeArrowheads="1"/>
          </p:cNvSpPr>
          <p:nvPr>
            <p:ph sz="quarter" idx="1"/>
          </p:nvPr>
        </p:nvSpPr>
        <p:spPr>
          <a:xfrm>
            <a:off x="3863939" y="1212350"/>
            <a:ext cx="7696200" cy="4114800"/>
          </a:xfrm>
        </p:spPr>
        <p:txBody>
          <a:bodyPr/>
          <a:lstStyle/>
          <a:p>
            <a:r>
              <a:rPr lang="fr-FR" sz="2400"/>
              <a:t>Communiquer c’est transmettre des informations sur l’entreprise aux acteurs de son environnement dans le but d’influencer leurs attitudes et leurs comportements</a:t>
            </a:r>
          </a:p>
          <a:p>
            <a:endParaRPr lang="fr-FR" sz="2400" dirty="0"/>
          </a:p>
          <a:p>
            <a:r>
              <a:rPr lang="fr-FR" sz="2400" dirty="0"/>
              <a:t>Les publics de la communication sont multiples :</a:t>
            </a:r>
          </a:p>
          <a:p>
            <a:pPr lvl="1"/>
            <a:r>
              <a:rPr lang="fr-FR" dirty="0"/>
              <a:t>Salariés = communication interne</a:t>
            </a:r>
          </a:p>
          <a:p>
            <a:pPr lvl="1"/>
            <a:r>
              <a:rPr lang="fr-FR" dirty="0"/>
              <a:t>Pouvoirs publics = lobbying</a:t>
            </a:r>
          </a:p>
          <a:p>
            <a:pPr lvl="1"/>
            <a:r>
              <a:rPr lang="fr-FR" dirty="0"/>
              <a:t>Investisseurs = communication financière</a:t>
            </a:r>
          </a:p>
          <a:p>
            <a:pPr lvl="1"/>
            <a:r>
              <a:rPr lang="fr-FR" dirty="0"/>
              <a:t>Distributeurs et consommateurs = </a:t>
            </a:r>
            <a:r>
              <a:rPr lang="fr-FR" b="1" dirty="0"/>
              <a:t>communication marketing</a:t>
            </a:r>
          </a:p>
        </p:txBody>
      </p:sp>
    </p:spTree>
    <p:extLst>
      <p:ext uri="{BB962C8B-B14F-4D97-AF65-F5344CB8AC3E}">
        <p14:creationId xmlns:p14="http://schemas.microsoft.com/office/powerpoint/2010/main" val="206510203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252919" y="1123837"/>
            <a:ext cx="3086182" cy="4601183"/>
          </a:xfrm>
        </p:spPr>
        <p:txBody>
          <a:bodyPr/>
          <a:lstStyle/>
          <a:p>
            <a:r>
              <a:rPr lang="fr-FR"/>
              <a:t>La communication interne</a:t>
            </a:r>
          </a:p>
        </p:txBody>
      </p:sp>
      <p:graphicFrame>
        <p:nvGraphicFramePr>
          <p:cNvPr id="292869" name="Object 5"/>
          <p:cNvGraphicFramePr>
            <a:graphicFrameLocks noChangeAspect="1"/>
          </p:cNvGraphicFramePr>
          <p:nvPr/>
        </p:nvGraphicFramePr>
        <p:xfrm>
          <a:off x="4572000" y="1785938"/>
          <a:ext cx="3498850" cy="4919662"/>
        </p:xfrm>
        <a:graphic>
          <a:graphicData uri="http://schemas.openxmlformats.org/presentationml/2006/ole">
            <mc:AlternateContent xmlns:mc="http://schemas.openxmlformats.org/markup-compatibility/2006">
              <mc:Choice xmlns:v="urn:schemas-microsoft-com:vml" Requires="v">
                <p:oleObj spid="_x0000_s44035" name="Image bitmap" r:id="rId4" imgW="3638095" imgH="5114286" progId="PBrush">
                  <p:embed/>
                </p:oleObj>
              </mc:Choice>
              <mc:Fallback>
                <p:oleObj name="Image bitmap" r:id="rId4" imgW="3638095" imgH="5114286"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785938"/>
                        <a:ext cx="3498850" cy="4919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7895387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a:xfrm>
            <a:off x="252919" y="1123837"/>
            <a:ext cx="3075908" cy="4601183"/>
          </a:xfrm>
        </p:spPr>
        <p:txBody>
          <a:bodyPr/>
          <a:lstStyle/>
          <a:p>
            <a:r>
              <a:rPr lang="fr-FR"/>
              <a:t>La communication financière</a:t>
            </a:r>
          </a:p>
        </p:txBody>
      </p:sp>
      <p:graphicFrame>
        <p:nvGraphicFramePr>
          <p:cNvPr id="291845" name="Object 5"/>
          <p:cNvGraphicFramePr>
            <a:graphicFrameLocks noChangeAspect="1"/>
          </p:cNvGraphicFramePr>
          <p:nvPr>
            <p:extLst/>
          </p:nvPr>
        </p:nvGraphicFramePr>
        <p:xfrm>
          <a:off x="8236449" y="741363"/>
          <a:ext cx="3200400" cy="2306638"/>
        </p:xfrm>
        <a:graphic>
          <a:graphicData uri="http://schemas.openxmlformats.org/presentationml/2006/ole">
            <mc:AlternateContent xmlns:mc="http://schemas.openxmlformats.org/markup-compatibility/2006">
              <mc:Choice xmlns:v="urn:schemas-microsoft-com:vml" Requires="v">
                <p:oleObj spid="_x0000_s45063" name="Image bitmap" r:id="rId4" imgW="3000000" imgH="2161905" progId="PBrush">
                  <p:embed/>
                </p:oleObj>
              </mc:Choice>
              <mc:Fallback>
                <p:oleObj name="Image bitmap" r:id="rId4" imgW="3000000" imgH="216190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6449" y="741363"/>
                        <a:ext cx="3200400" cy="2306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91846" name="Object 6"/>
          <p:cNvGraphicFramePr>
            <a:graphicFrameLocks noChangeAspect="1"/>
          </p:cNvGraphicFramePr>
          <p:nvPr/>
        </p:nvGraphicFramePr>
        <p:xfrm>
          <a:off x="6705601" y="4322764"/>
          <a:ext cx="3228975" cy="2306637"/>
        </p:xfrm>
        <a:graphic>
          <a:graphicData uri="http://schemas.openxmlformats.org/presentationml/2006/ole">
            <mc:AlternateContent xmlns:mc="http://schemas.openxmlformats.org/markup-compatibility/2006">
              <mc:Choice xmlns:v="urn:schemas-microsoft-com:vml" Requires="v">
                <p:oleObj spid="_x0000_s45064" name="Image bitmap" r:id="rId6" imgW="3000000" imgH="2142857" progId="PBrush">
                  <p:embed/>
                </p:oleObj>
              </mc:Choice>
              <mc:Fallback>
                <p:oleObj name="Image bitmap" r:id="rId6" imgW="3000000" imgH="2142857"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1" y="4322764"/>
                        <a:ext cx="3228975" cy="2306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91847" name="Object 7"/>
          <p:cNvGraphicFramePr>
            <a:graphicFrameLocks noChangeAspect="1"/>
          </p:cNvGraphicFramePr>
          <p:nvPr>
            <p:extLst/>
          </p:nvPr>
        </p:nvGraphicFramePr>
        <p:xfrm>
          <a:off x="4350250" y="1681538"/>
          <a:ext cx="2971800" cy="2162175"/>
        </p:xfrm>
        <a:graphic>
          <a:graphicData uri="http://schemas.openxmlformats.org/presentationml/2006/ole">
            <mc:AlternateContent xmlns:mc="http://schemas.openxmlformats.org/markup-compatibility/2006">
              <mc:Choice xmlns:v="urn:schemas-microsoft-com:vml" Requires="v">
                <p:oleObj spid="_x0000_s45065" name="Image bitmap" r:id="rId8" imgW="2971429" imgH="2161905" progId="PBrush">
                  <p:embed/>
                </p:oleObj>
              </mc:Choice>
              <mc:Fallback>
                <p:oleObj name="Image bitmap" r:id="rId8" imgW="2971429" imgH="2161905"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0250" y="1681538"/>
                        <a:ext cx="2971800" cy="2162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6275299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 y="2323108"/>
            <a:ext cx="3411020" cy="1609344"/>
          </a:xfrm>
        </p:spPr>
        <p:txBody>
          <a:bodyPr>
            <a:noAutofit/>
          </a:bodyPr>
          <a:lstStyle/>
          <a:p>
            <a:r>
              <a:rPr lang="fr-FR"/>
              <a:t>Communication marketing : </a:t>
            </a:r>
            <a:r>
              <a:rPr lang="fr-FR" dirty="0" err="1"/>
              <a:t>corporate</a:t>
            </a:r>
            <a:r>
              <a:rPr lang="fr-FR" dirty="0"/>
              <a:t> et produits</a:t>
            </a:r>
          </a:p>
        </p:txBody>
      </p:sp>
      <p:pic>
        <p:nvPicPr>
          <p:cNvPr id="189446" name="Picture 6" descr="visuel"/>
          <p:cNvPicPr>
            <a:picLocks noChangeAspect="1" noChangeArrowheads="1"/>
          </p:cNvPicPr>
          <p:nvPr/>
        </p:nvPicPr>
        <p:blipFill>
          <a:blip r:embed="rId4" cstate="print"/>
          <a:srcRect/>
          <a:stretch>
            <a:fillRect/>
          </a:stretch>
        </p:blipFill>
        <p:spPr bwMode="auto">
          <a:xfrm>
            <a:off x="7098586" y="2933700"/>
            <a:ext cx="4572000" cy="2989263"/>
          </a:xfrm>
          <a:prstGeom prst="rect">
            <a:avLst/>
          </a:prstGeom>
          <a:noFill/>
        </p:spPr>
      </p:pic>
      <p:sp>
        <p:nvSpPr>
          <p:cNvPr id="189447" name="Text Box 7"/>
          <p:cNvSpPr txBox="1">
            <a:spLocks noChangeArrowheads="1"/>
          </p:cNvSpPr>
          <p:nvPr/>
        </p:nvSpPr>
        <p:spPr bwMode="auto">
          <a:xfrm>
            <a:off x="7369995" y="2206376"/>
            <a:ext cx="4572000" cy="369332"/>
          </a:xfrm>
          <a:prstGeom prst="rect">
            <a:avLst/>
          </a:prstGeom>
          <a:noFill/>
          <a:ln w="9525">
            <a:noFill/>
            <a:miter lim="800000"/>
            <a:headEnd/>
            <a:tailEnd/>
          </a:ln>
          <a:effectLst/>
        </p:spPr>
        <p:txBody>
          <a:bodyPr>
            <a:spAutoFit/>
          </a:bodyPr>
          <a:lstStyle/>
          <a:p>
            <a:pPr algn="ctr">
              <a:spcBef>
                <a:spcPct val="50000"/>
              </a:spcBef>
            </a:pPr>
            <a:r>
              <a:rPr lang="fr-FR"/>
              <a:t>Communication produit</a:t>
            </a:r>
          </a:p>
        </p:txBody>
      </p:sp>
      <p:sp>
        <p:nvSpPr>
          <p:cNvPr id="189448" name="Text Box 8"/>
          <p:cNvSpPr txBox="1">
            <a:spLocks noChangeArrowheads="1"/>
          </p:cNvSpPr>
          <p:nvPr/>
        </p:nvSpPr>
        <p:spPr bwMode="auto">
          <a:xfrm>
            <a:off x="2619054" y="1712333"/>
            <a:ext cx="4572000" cy="369332"/>
          </a:xfrm>
          <a:prstGeom prst="rect">
            <a:avLst/>
          </a:prstGeom>
          <a:noFill/>
          <a:ln w="9525">
            <a:noFill/>
            <a:miter lim="800000"/>
            <a:headEnd/>
            <a:tailEnd/>
          </a:ln>
          <a:effectLst/>
        </p:spPr>
        <p:txBody>
          <a:bodyPr>
            <a:spAutoFit/>
          </a:bodyPr>
          <a:lstStyle/>
          <a:p>
            <a:pPr algn="ctr">
              <a:spcBef>
                <a:spcPct val="50000"/>
              </a:spcBef>
            </a:pPr>
            <a:r>
              <a:rPr lang="fr-FR"/>
              <a:t>Communication </a:t>
            </a:r>
            <a:r>
              <a:rPr lang="fr-FR" dirty="0" err="1"/>
              <a:t>corporate</a:t>
            </a:r>
            <a:endParaRPr lang="fr-FR" dirty="0"/>
          </a:p>
        </p:txBody>
      </p:sp>
      <p:graphicFrame>
        <p:nvGraphicFramePr>
          <p:cNvPr id="189449" name="Object 9"/>
          <p:cNvGraphicFramePr>
            <a:graphicFrameLocks noChangeAspect="1"/>
          </p:cNvGraphicFramePr>
          <p:nvPr>
            <p:extLst/>
          </p:nvPr>
        </p:nvGraphicFramePr>
        <p:xfrm>
          <a:off x="3565989" y="2175280"/>
          <a:ext cx="2952750" cy="1905000"/>
        </p:xfrm>
        <a:graphic>
          <a:graphicData uri="http://schemas.openxmlformats.org/presentationml/2006/ole">
            <mc:AlternateContent xmlns:mc="http://schemas.openxmlformats.org/markup-compatibility/2006">
              <mc:Choice xmlns:v="urn:schemas-microsoft-com:vml" Requires="v">
                <p:oleObj spid="_x0000_s46085" name="Image bitmap" r:id="rId5" imgW="2952381" imgH="1905266" progId="PBrush">
                  <p:embed/>
                </p:oleObj>
              </mc:Choice>
              <mc:Fallback>
                <p:oleObj name="Image bitmap" r:id="rId5" imgW="2952381" imgH="1905266"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989" y="2175280"/>
                        <a:ext cx="2952750"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89450" name="Object 10"/>
          <p:cNvGraphicFramePr>
            <a:graphicFrameLocks noChangeAspect="1"/>
          </p:cNvGraphicFramePr>
          <p:nvPr>
            <p:extLst/>
          </p:nvPr>
        </p:nvGraphicFramePr>
        <p:xfrm>
          <a:off x="3565990" y="4308880"/>
          <a:ext cx="2981325" cy="1733550"/>
        </p:xfrm>
        <a:graphic>
          <a:graphicData uri="http://schemas.openxmlformats.org/presentationml/2006/ole">
            <mc:AlternateContent xmlns:mc="http://schemas.openxmlformats.org/markup-compatibility/2006">
              <mc:Choice xmlns:v="urn:schemas-microsoft-com:vml" Requires="v">
                <p:oleObj spid="_x0000_s46086" name="Image bitmap" r:id="rId7" imgW="2980952" imgH="1733333" progId="PBrush">
                  <p:embed/>
                </p:oleObj>
              </mc:Choice>
              <mc:Fallback>
                <p:oleObj name="Image bitmap" r:id="rId7" imgW="2980952" imgH="1733333"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5990" y="4308880"/>
                        <a:ext cx="2981325" cy="1733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7213234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a:xfrm>
            <a:off x="184935" y="2492375"/>
            <a:ext cx="3175569" cy="1609344"/>
          </a:xfrm>
        </p:spPr>
        <p:txBody>
          <a:bodyPr>
            <a:normAutofit fontScale="90000"/>
          </a:bodyPr>
          <a:lstStyle/>
          <a:p>
            <a:r>
              <a:rPr lang="fr-FR" sz="4000" dirty="0"/>
              <a:t>Communication marketing : </a:t>
            </a:r>
            <a:r>
              <a:rPr lang="fr-FR" sz="4000" dirty="0" err="1"/>
              <a:t>corporate</a:t>
            </a:r>
            <a:r>
              <a:rPr lang="fr-FR" sz="4000" dirty="0"/>
              <a:t> et produits</a:t>
            </a:r>
          </a:p>
        </p:txBody>
      </p:sp>
      <p:sp>
        <p:nvSpPr>
          <p:cNvPr id="294916" name="Text Box 4"/>
          <p:cNvSpPr txBox="1">
            <a:spLocks noChangeArrowheads="1"/>
          </p:cNvSpPr>
          <p:nvPr/>
        </p:nvSpPr>
        <p:spPr bwMode="auto">
          <a:xfrm>
            <a:off x="7503560" y="1629897"/>
            <a:ext cx="4572000" cy="369332"/>
          </a:xfrm>
          <a:prstGeom prst="rect">
            <a:avLst/>
          </a:prstGeom>
          <a:noFill/>
          <a:ln w="9525">
            <a:noFill/>
            <a:miter lim="800000"/>
            <a:headEnd/>
            <a:tailEnd/>
          </a:ln>
          <a:effectLst/>
        </p:spPr>
        <p:txBody>
          <a:bodyPr>
            <a:spAutoFit/>
          </a:bodyPr>
          <a:lstStyle/>
          <a:p>
            <a:pPr algn="ctr">
              <a:spcBef>
                <a:spcPct val="50000"/>
              </a:spcBef>
            </a:pPr>
            <a:r>
              <a:rPr lang="fr-FR"/>
              <a:t>Communication produit</a:t>
            </a:r>
          </a:p>
        </p:txBody>
      </p:sp>
      <p:sp>
        <p:nvSpPr>
          <p:cNvPr id="294917" name="Text Box 5"/>
          <p:cNvSpPr txBox="1">
            <a:spLocks noChangeArrowheads="1"/>
          </p:cNvSpPr>
          <p:nvPr/>
        </p:nvSpPr>
        <p:spPr bwMode="auto">
          <a:xfrm>
            <a:off x="3321977" y="1629897"/>
            <a:ext cx="4572000" cy="369332"/>
          </a:xfrm>
          <a:prstGeom prst="rect">
            <a:avLst/>
          </a:prstGeom>
          <a:noFill/>
          <a:ln w="9525">
            <a:noFill/>
            <a:miter lim="800000"/>
            <a:headEnd/>
            <a:tailEnd/>
          </a:ln>
          <a:effectLst/>
        </p:spPr>
        <p:txBody>
          <a:bodyPr>
            <a:spAutoFit/>
          </a:bodyPr>
          <a:lstStyle/>
          <a:p>
            <a:pPr algn="ctr">
              <a:spcBef>
                <a:spcPct val="50000"/>
              </a:spcBef>
            </a:pPr>
            <a:r>
              <a:rPr lang="fr-FR"/>
              <a:t>Communication </a:t>
            </a:r>
            <a:r>
              <a:rPr lang="fr-FR" dirty="0" err="1"/>
              <a:t>corporate</a:t>
            </a:r>
            <a:endParaRPr lang="fr-FR" dirty="0"/>
          </a:p>
        </p:txBody>
      </p:sp>
      <p:pic>
        <p:nvPicPr>
          <p:cNvPr id="294920" name="Picture 8" descr="visuel"/>
          <p:cNvPicPr>
            <a:picLocks noChangeAspect="1" noChangeArrowheads="1"/>
          </p:cNvPicPr>
          <p:nvPr/>
        </p:nvPicPr>
        <p:blipFill>
          <a:blip r:embed="rId3" cstate="print"/>
          <a:srcRect/>
          <a:stretch>
            <a:fillRect/>
          </a:stretch>
        </p:blipFill>
        <p:spPr bwMode="auto">
          <a:xfrm>
            <a:off x="3550577" y="2492375"/>
            <a:ext cx="4343400" cy="3070225"/>
          </a:xfrm>
          <a:prstGeom prst="rect">
            <a:avLst/>
          </a:prstGeom>
          <a:noFill/>
        </p:spPr>
      </p:pic>
      <p:pic>
        <p:nvPicPr>
          <p:cNvPr id="294922" name="Picture 10" descr="1978_pub_fana107"/>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84050" y="2343944"/>
            <a:ext cx="3648075" cy="3367088"/>
          </a:xfrm>
          <a:prstGeom prst="rect">
            <a:avLst/>
          </a:prstGeom>
          <a:noFill/>
        </p:spPr>
      </p:pic>
    </p:spTree>
    <p:extLst>
      <p:ext uri="{BB962C8B-B14F-4D97-AF65-F5344CB8AC3E}">
        <p14:creationId xmlns:p14="http://schemas.microsoft.com/office/powerpoint/2010/main" val="142784394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245162" y="2681555"/>
            <a:ext cx="3063117" cy="1143000"/>
          </a:xfrm>
          <a:noFill/>
          <a:ln/>
        </p:spPr>
        <p:txBody>
          <a:bodyPr vert="horz" lIns="90488" tIns="44450" rIns="90488" bIns="44450" rtlCol="0" anchor="ctr">
            <a:normAutofit/>
          </a:bodyPr>
          <a:lstStyle/>
          <a:p>
            <a:r>
              <a:rPr lang="fr-FR" sz="3200" dirty="0"/>
              <a:t>Les objectifs de communication</a:t>
            </a:r>
          </a:p>
        </p:txBody>
      </p:sp>
      <p:sp>
        <p:nvSpPr>
          <p:cNvPr id="311299" name="Rectangle 3"/>
          <p:cNvSpPr>
            <a:spLocks noGrp="1" noChangeArrowheads="1"/>
          </p:cNvSpPr>
          <p:nvPr>
            <p:ph sz="quarter" idx="1"/>
          </p:nvPr>
        </p:nvSpPr>
        <p:spPr>
          <a:xfrm>
            <a:off x="3872501" y="1143000"/>
            <a:ext cx="7162800" cy="4800600"/>
          </a:xfrm>
          <a:noFill/>
          <a:ln/>
        </p:spPr>
        <p:txBody>
          <a:bodyPr vert="horz" lIns="90488" tIns="44450" rIns="90488" bIns="44450" rtlCol="0">
            <a:normAutofit/>
          </a:bodyPr>
          <a:lstStyle/>
          <a:p>
            <a:r>
              <a:rPr lang="fr-FR" dirty="0"/>
              <a:t>Faire connaître</a:t>
            </a:r>
          </a:p>
          <a:p>
            <a:pPr lvl="1"/>
            <a:r>
              <a:rPr lang="fr-FR" dirty="0"/>
              <a:t>Notoriété (top of </a:t>
            </a:r>
            <a:r>
              <a:rPr lang="fr-FR" dirty="0" err="1"/>
              <a:t>mind</a:t>
            </a:r>
            <a:r>
              <a:rPr lang="fr-FR" dirty="0"/>
              <a:t>, spontanée, assistée)</a:t>
            </a:r>
          </a:p>
          <a:p>
            <a:pPr lvl="1">
              <a:buFontTx/>
              <a:buNone/>
            </a:pPr>
            <a:endParaRPr lang="fr-FR" dirty="0"/>
          </a:p>
          <a:p>
            <a:r>
              <a:rPr lang="fr-FR" dirty="0"/>
              <a:t>Faire aimer</a:t>
            </a:r>
          </a:p>
          <a:p>
            <a:pPr lvl="1"/>
            <a:r>
              <a:rPr lang="fr-FR" dirty="0"/>
              <a:t>Image positive</a:t>
            </a:r>
          </a:p>
          <a:p>
            <a:pPr lvl="1"/>
            <a:r>
              <a:rPr lang="fr-FR" dirty="0"/>
              <a:t>Préférence par rapport aux concurrents </a:t>
            </a:r>
          </a:p>
          <a:p>
            <a:pPr lvl="1"/>
            <a:r>
              <a:rPr lang="fr-FR" dirty="0"/>
              <a:t>Intention d'achat</a:t>
            </a:r>
          </a:p>
          <a:p>
            <a:pPr lvl="1">
              <a:buFontTx/>
              <a:buNone/>
            </a:pPr>
            <a:endParaRPr lang="fr-FR" dirty="0"/>
          </a:p>
          <a:p>
            <a:r>
              <a:rPr lang="fr-FR" dirty="0"/>
              <a:t>Faire agir</a:t>
            </a:r>
          </a:p>
          <a:p>
            <a:pPr lvl="1"/>
            <a:r>
              <a:rPr lang="fr-FR" dirty="0"/>
              <a:t>Provoquer l’achat</a:t>
            </a:r>
          </a:p>
        </p:txBody>
      </p:sp>
    </p:spTree>
    <p:extLst>
      <p:ext uri="{BB962C8B-B14F-4D97-AF65-F5344CB8AC3E}">
        <p14:creationId xmlns:p14="http://schemas.microsoft.com/office/powerpoint/2010/main" val="157523525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clés d’un bon packaging</a:t>
            </a:r>
            <a:endParaRPr lang="fr-FR" dirty="0"/>
          </a:p>
        </p:txBody>
      </p:sp>
      <p:sp>
        <p:nvSpPr>
          <p:cNvPr id="3" name="Espace réservé du contenu 2"/>
          <p:cNvSpPr>
            <a:spLocks noGrp="1"/>
          </p:cNvSpPr>
          <p:nvPr>
            <p:ph idx="1"/>
          </p:nvPr>
        </p:nvSpPr>
        <p:spPr/>
        <p:txBody>
          <a:bodyPr>
            <a:normAutofit/>
          </a:bodyPr>
          <a:lstStyle/>
          <a:p>
            <a:r>
              <a:rPr lang="fr-FR" sz="2800" dirty="0" smtClean="0"/>
              <a:t>Etre pragmatique</a:t>
            </a:r>
          </a:p>
          <a:p>
            <a:r>
              <a:rPr lang="fr-FR" sz="2800" dirty="0" smtClean="0"/>
              <a:t>Etre économique</a:t>
            </a:r>
          </a:p>
          <a:p>
            <a:r>
              <a:rPr lang="fr-FR" sz="2800" dirty="0" smtClean="0"/>
              <a:t>Etre en ligne avec le positionnement</a:t>
            </a:r>
          </a:p>
          <a:p>
            <a:r>
              <a:rPr lang="fr-FR" sz="2800" dirty="0" smtClean="0"/>
              <a:t>Etre différenciant</a:t>
            </a:r>
          </a:p>
          <a:p>
            <a:r>
              <a:rPr lang="fr-FR" sz="2800" dirty="0" smtClean="0"/>
              <a:t>Prendre en compte la distribution</a:t>
            </a:r>
          </a:p>
          <a:p>
            <a:r>
              <a:rPr lang="fr-FR" sz="2800" dirty="0" smtClean="0"/>
              <a:t>Etre esthétique</a:t>
            </a:r>
            <a:endParaRPr lang="fr-FR" sz="2800" dirty="0"/>
          </a:p>
        </p:txBody>
      </p:sp>
      <p:pic>
        <p:nvPicPr>
          <p:cNvPr id="256002" name="Picture 2" descr="ésultat de recherche d'images pour &quot;gel douche en canette&quo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733317" y="1020725"/>
            <a:ext cx="1812851" cy="1812851"/>
          </a:xfrm>
          <a:prstGeom prst="rect">
            <a:avLst/>
          </a:prstGeom>
          <a:noFill/>
          <a:extLst>
            <a:ext uri="{909E8E84-426E-40DD-AFC4-6F175D3DCCD1}">
              <a14:hiddenFill xmlns:a14="http://schemas.microsoft.com/office/drawing/2010/main">
                <a:solidFill>
                  <a:srgbClr val="FFFFFF"/>
                </a:solidFill>
              </a14:hiddenFill>
            </a:ext>
          </a:extLst>
        </p:spPr>
      </p:pic>
      <p:pic>
        <p:nvPicPr>
          <p:cNvPr id="256004" name="Picture 4" descr="ésultat de recherche d'images pour &quot;shampoing flacon en cristal&quo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68591" y="1897578"/>
            <a:ext cx="1871995" cy="1871995"/>
          </a:xfrm>
          <a:prstGeom prst="rect">
            <a:avLst/>
          </a:prstGeom>
          <a:noFill/>
          <a:extLst>
            <a:ext uri="{909E8E84-426E-40DD-AFC4-6F175D3DCCD1}">
              <a14:hiddenFill xmlns:a14="http://schemas.microsoft.com/office/drawing/2010/main">
                <a:solidFill>
                  <a:srgbClr val="FFFFFF"/>
                </a:solidFill>
              </a14:hiddenFill>
            </a:ext>
          </a:extLst>
        </p:spPr>
      </p:pic>
      <p:pic>
        <p:nvPicPr>
          <p:cNvPr id="256006" name="Picture 6" descr="ésultat de recherche d'images pour &quot;bière 86&quo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32243" y="1614377"/>
            <a:ext cx="1907746" cy="3060181"/>
          </a:xfrm>
          <a:prstGeom prst="rect">
            <a:avLst/>
          </a:prstGeom>
          <a:noFill/>
          <a:extLst>
            <a:ext uri="{909E8E84-426E-40DD-AFC4-6F175D3DCCD1}">
              <a14:hiddenFill xmlns:a14="http://schemas.microsoft.com/office/drawing/2010/main">
                <a:solidFill>
                  <a:srgbClr val="FFFFFF"/>
                </a:solidFill>
              </a14:hiddenFill>
            </a:ext>
          </a:extLst>
        </p:spPr>
      </p:pic>
      <p:pic>
        <p:nvPicPr>
          <p:cNvPr id="256008" name="Picture 8" descr="ésultat de recherche d'images pour &quot;sucre daddy&quot;"/>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198453" y="72426"/>
            <a:ext cx="2015200" cy="2015200"/>
          </a:xfrm>
          <a:prstGeom prst="rect">
            <a:avLst/>
          </a:prstGeom>
          <a:noFill/>
          <a:extLst>
            <a:ext uri="{909E8E84-426E-40DD-AFC4-6F175D3DCCD1}">
              <a14:hiddenFill xmlns:a14="http://schemas.microsoft.com/office/drawing/2010/main">
                <a:solidFill>
                  <a:srgbClr val="FFFFFF"/>
                </a:solidFill>
              </a14:hiddenFill>
            </a:ext>
          </a:extLst>
        </p:spPr>
      </p:pic>
      <p:pic>
        <p:nvPicPr>
          <p:cNvPr id="256010" name="Picture 10" descr="ésultat de recherche d'images pour &quot;goutte d'eau evian&quo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08713" y="4045354"/>
            <a:ext cx="2020420" cy="2020420"/>
          </a:xfrm>
          <a:prstGeom prst="rect">
            <a:avLst/>
          </a:prstGeom>
          <a:noFill/>
          <a:extLst>
            <a:ext uri="{909E8E84-426E-40DD-AFC4-6F175D3DCCD1}">
              <a14:hiddenFill xmlns:a14="http://schemas.microsoft.com/office/drawing/2010/main">
                <a:solidFill>
                  <a:srgbClr val="FFFFFF"/>
                </a:solidFill>
              </a14:hiddenFill>
            </a:ext>
          </a:extLst>
        </p:spPr>
      </p:pic>
      <p:pic>
        <p:nvPicPr>
          <p:cNvPr id="256012" name="Picture 12" descr="ésultat de recherche d'images pour &quot;packaging moche&quot;"/>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337853" y="2917195"/>
            <a:ext cx="37433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70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a:xfrm>
            <a:off x="478182" y="1884773"/>
            <a:ext cx="7715250" cy="1143000"/>
          </a:xfrm>
        </p:spPr>
        <p:txBody>
          <a:bodyPr/>
          <a:lstStyle/>
          <a:p>
            <a:r>
              <a:rPr lang="fr-FR" b="0" dirty="0">
                <a:cs typeface="Arial" charset="0"/>
              </a:rPr>
              <a:t>Faire aimer</a:t>
            </a:r>
          </a:p>
        </p:txBody>
      </p:sp>
      <p:pic>
        <p:nvPicPr>
          <p:cNvPr id="4" name="Espace réservé du contenu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3853300" y="696199"/>
            <a:ext cx="4473696" cy="5465601"/>
          </a:xfrm>
        </p:spPr>
      </p:pic>
    </p:spTree>
    <p:extLst>
      <p:ext uri="{BB962C8B-B14F-4D97-AF65-F5344CB8AC3E}">
        <p14:creationId xmlns:p14="http://schemas.microsoft.com/office/powerpoint/2010/main" val="135644731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a:xfrm>
            <a:off x="275690" y="2212440"/>
            <a:ext cx="7715250" cy="1143000"/>
          </a:xfrm>
        </p:spPr>
        <p:txBody>
          <a:bodyPr/>
          <a:lstStyle/>
          <a:p>
            <a:r>
              <a:rPr lang="fr-FR" b="0">
                <a:cs typeface="Arial" charset="0"/>
              </a:rPr>
              <a:t>Faire connaître</a:t>
            </a:r>
          </a:p>
        </p:txBody>
      </p:sp>
      <p:pic>
        <p:nvPicPr>
          <p:cNvPr id="2" name="Imag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8887" y="971254"/>
            <a:ext cx="3439719" cy="4982490"/>
          </a:xfrm>
          <a:prstGeom prst="rect">
            <a:avLst/>
          </a:prstGeom>
        </p:spPr>
      </p:pic>
    </p:spTree>
    <p:extLst>
      <p:ext uri="{BB962C8B-B14F-4D97-AF65-F5344CB8AC3E}">
        <p14:creationId xmlns:p14="http://schemas.microsoft.com/office/powerpoint/2010/main" val="117647032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fr-FR" b="0"/>
              <a:t>Faire agir</a:t>
            </a:r>
          </a:p>
        </p:txBody>
      </p:sp>
      <p:pic>
        <p:nvPicPr>
          <p:cNvPr id="2" name="Image 1"/>
          <p:cNvPicPr>
            <a:picLocks noChangeAspect="1"/>
          </p:cNvPicPr>
          <p:nvPr/>
        </p:nvPicPr>
        <p:blipFill>
          <a:blip r:embed="rId3"/>
          <a:stretch>
            <a:fillRect/>
          </a:stretch>
        </p:blipFill>
        <p:spPr>
          <a:xfrm>
            <a:off x="4696047" y="981524"/>
            <a:ext cx="3816424" cy="5391456"/>
          </a:xfrm>
          <a:prstGeom prst="rect">
            <a:avLst/>
          </a:prstGeom>
        </p:spPr>
      </p:pic>
    </p:spTree>
    <p:extLst>
      <p:ext uri="{BB962C8B-B14F-4D97-AF65-F5344CB8AC3E}">
        <p14:creationId xmlns:p14="http://schemas.microsoft.com/office/powerpoint/2010/main" val="20872651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160676" y="2508904"/>
            <a:ext cx="3147603" cy="1609344"/>
          </a:xfrm>
        </p:spPr>
        <p:txBody>
          <a:bodyPr>
            <a:normAutofit fontScale="90000"/>
          </a:bodyPr>
          <a:lstStyle/>
          <a:p>
            <a:r>
              <a:rPr lang="fr-FR"/>
              <a:t>Les moyens de la communication</a:t>
            </a:r>
          </a:p>
        </p:txBody>
      </p:sp>
      <p:sp>
        <p:nvSpPr>
          <p:cNvPr id="296967" name="Rectangle 7"/>
          <p:cNvSpPr>
            <a:spLocks noGrp="1" noChangeArrowheads="1"/>
          </p:cNvSpPr>
          <p:nvPr>
            <p:ph sz="quarter" idx="1"/>
          </p:nvPr>
        </p:nvSpPr>
        <p:spPr>
          <a:xfrm>
            <a:off x="1524000" y="2060848"/>
            <a:ext cx="8856984" cy="4114800"/>
          </a:xfrm>
          <a:noFill/>
          <a:ln/>
        </p:spPr>
        <p:txBody>
          <a:bodyPr/>
          <a:lstStyle/>
          <a:p>
            <a:pPr lvl="1"/>
            <a:endParaRPr lang="fr-FR" dirty="0"/>
          </a:p>
          <a:p>
            <a:pPr marL="0" indent="0">
              <a:buNone/>
            </a:pPr>
            <a:r>
              <a:rPr lang="fr-FR" dirty="0" smtClean="0"/>
              <a:t>	</a:t>
            </a:r>
            <a:r>
              <a:rPr lang="fr-FR" dirty="0"/>
              <a:t>	</a:t>
            </a:r>
            <a:endParaRPr lang="fr-FR" i="1" dirty="0"/>
          </a:p>
        </p:txBody>
      </p:sp>
      <p:sp>
        <p:nvSpPr>
          <p:cNvPr id="296966" name="Rectangle 6"/>
          <p:cNvSpPr>
            <a:spLocks noChangeArrowheads="1"/>
          </p:cNvSpPr>
          <p:nvPr/>
        </p:nvSpPr>
        <p:spPr bwMode="auto">
          <a:xfrm>
            <a:off x="3509121" y="1058367"/>
            <a:ext cx="8534400" cy="1169551"/>
          </a:xfrm>
          <a:prstGeom prst="rect">
            <a:avLst/>
          </a:prstGeom>
          <a:noFill/>
          <a:ln w="9525">
            <a:noFill/>
            <a:miter lim="800000"/>
            <a:headEnd/>
            <a:tailEnd/>
          </a:ln>
          <a:effectLst/>
        </p:spPr>
        <p:txBody>
          <a:bodyPr>
            <a:spAutoFit/>
          </a:bodyPr>
          <a:lstStyle/>
          <a:p>
            <a:pPr>
              <a:spcBef>
                <a:spcPct val="50000"/>
              </a:spcBef>
              <a:buFontTx/>
              <a:buChar char="•"/>
            </a:pPr>
            <a:r>
              <a:rPr lang="fr-FR" sz="2800" dirty="0"/>
              <a:t> La communication médias : </a:t>
            </a:r>
            <a:r>
              <a:rPr lang="fr-FR" sz="2000" dirty="0"/>
              <a:t> 35% des investissements</a:t>
            </a:r>
          </a:p>
          <a:p>
            <a:pPr>
              <a:spcBef>
                <a:spcPct val="50000"/>
              </a:spcBef>
              <a:buFontTx/>
              <a:buChar char="•"/>
            </a:pPr>
            <a:r>
              <a:rPr lang="fr-FR" sz="2800" dirty="0">
                <a:cs typeface="Arial"/>
              </a:rPr>
              <a:t>La communication hors-médias </a:t>
            </a:r>
            <a:r>
              <a:rPr lang="fr-FR" sz="2000" dirty="0"/>
              <a:t>: </a:t>
            </a:r>
            <a:r>
              <a:rPr lang="fr-FR" sz="2000" dirty="0">
                <a:cs typeface="Arial"/>
              </a:rPr>
              <a:t>65% des investissements  </a:t>
            </a:r>
            <a:r>
              <a:rPr lang="fr-FR" sz="2000" dirty="0"/>
              <a:t>	</a:t>
            </a:r>
            <a:endParaRPr lang="fr-FR" sz="2000" i="1"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234" y="0"/>
            <a:ext cx="5892750" cy="68580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100" y="1841500"/>
            <a:ext cx="3975100" cy="3175000"/>
          </a:xfrm>
          <a:prstGeom prst="rect">
            <a:avLst/>
          </a:prstGeom>
        </p:spPr>
      </p:pic>
    </p:spTree>
    <p:extLst>
      <p:ext uri="{BB962C8B-B14F-4D97-AF65-F5344CB8AC3E}">
        <p14:creationId xmlns:p14="http://schemas.microsoft.com/office/powerpoint/2010/main" val="83606448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52918" y="1135560"/>
            <a:ext cx="3399701" cy="4601183"/>
          </a:xfrm>
        </p:spPr>
        <p:txBody>
          <a:bodyPr>
            <a:normAutofit/>
          </a:bodyPr>
          <a:lstStyle/>
          <a:p>
            <a:r>
              <a:rPr lang="fr-FR" dirty="0"/>
              <a:t>Exemples de communication par </a:t>
            </a:r>
            <a:r>
              <a:rPr lang="fr-FR" dirty="0" smtClean="0"/>
              <a:t>l’évènement</a:t>
            </a:r>
            <a:endParaRPr lang="fr-FR" dirty="0"/>
          </a:p>
        </p:txBody>
      </p:sp>
      <p:grpSp>
        <p:nvGrpSpPr>
          <p:cNvPr id="9255" name="Group 39"/>
          <p:cNvGrpSpPr>
            <a:grpSpLocks/>
          </p:cNvGrpSpPr>
          <p:nvPr/>
        </p:nvGrpSpPr>
        <p:grpSpPr bwMode="auto">
          <a:xfrm>
            <a:off x="3753736" y="-43655"/>
            <a:ext cx="2843213" cy="3581400"/>
            <a:chOff x="1089" y="1968"/>
            <a:chExt cx="1791" cy="2256"/>
          </a:xfrm>
        </p:grpSpPr>
        <p:pic>
          <p:nvPicPr>
            <p:cNvPr id="9252" name="Picture 36" descr="affiche_fra"/>
            <p:cNvPicPr>
              <a:picLocks noChangeAspect="1" noChangeArrowheads="1"/>
            </p:cNvPicPr>
            <p:nvPr/>
          </p:nvPicPr>
          <p:blipFill>
            <a:blip r:embed="rId3" cstate="print"/>
            <a:srcRect/>
            <a:stretch>
              <a:fillRect/>
            </a:stretch>
          </p:blipFill>
          <p:spPr bwMode="auto">
            <a:xfrm>
              <a:off x="1089" y="2256"/>
              <a:ext cx="1407" cy="1968"/>
            </a:xfrm>
            <a:prstGeom prst="rect">
              <a:avLst/>
            </a:prstGeom>
            <a:noFill/>
          </p:spPr>
        </p:pic>
        <p:sp>
          <p:nvSpPr>
            <p:cNvPr id="9253" name="Text Box 37"/>
            <p:cNvSpPr txBox="1">
              <a:spLocks noChangeArrowheads="1"/>
            </p:cNvSpPr>
            <p:nvPr/>
          </p:nvSpPr>
          <p:spPr bwMode="auto">
            <a:xfrm>
              <a:off x="1392" y="1968"/>
              <a:ext cx="1488" cy="233"/>
            </a:xfrm>
            <a:prstGeom prst="rect">
              <a:avLst/>
            </a:prstGeom>
            <a:noFill/>
            <a:ln w="9525">
              <a:noFill/>
              <a:miter lim="800000"/>
              <a:headEnd/>
              <a:tailEnd/>
            </a:ln>
            <a:effectLst/>
          </p:spPr>
          <p:txBody>
            <a:bodyPr>
              <a:spAutoFit/>
            </a:bodyPr>
            <a:lstStyle/>
            <a:p>
              <a:pPr>
                <a:spcBef>
                  <a:spcPct val="50000"/>
                </a:spcBef>
              </a:pPr>
              <a:r>
                <a:rPr lang="fr-FR"/>
                <a:t>Mécénat</a:t>
              </a:r>
            </a:p>
          </p:txBody>
        </p:sp>
      </p:grpSp>
      <p:grpSp>
        <p:nvGrpSpPr>
          <p:cNvPr id="9256" name="Group 40"/>
          <p:cNvGrpSpPr>
            <a:grpSpLocks/>
          </p:cNvGrpSpPr>
          <p:nvPr/>
        </p:nvGrpSpPr>
        <p:grpSpPr bwMode="auto">
          <a:xfrm>
            <a:off x="3962400" y="3726095"/>
            <a:ext cx="3276600" cy="2824163"/>
            <a:chOff x="2731" y="2304"/>
            <a:chExt cx="2789" cy="1779"/>
          </a:xfrm>
        </p:grpSpPr>
        <p:pic>
          <p:nvPicPr>
            <p:cNvPr id="9251" name="Picture 35" descr="040425-ag2r-3484"/>
            <p:cNvPicPr>
              <a:picLocks noChangeAspect="1" noChangeArrowheads="1"/>
            </p:cNvPicPr>
            <p:nvPr/>
          </p:nvPicPr>
          <p:blipFill>
            <a:blip r:embed="rId4" cstate="print"/>
            <a:srcRect/>
            <a:stretch>
              <a:fillRect/>
            </a:stretch>
          </p:blipFill>
          <p:spPr bwMode="auto">
            <a:xfrm>
              <a:off x="2731" y="2688"/>
              <a:ext cx="2789" cy="1395"/>
            </a:xfrm>
            <a:prstGeom prst="rect">
              <a:avLst/>
            </a:prstGeom>
            <a:noFill/>
          </p:spPr>
        </p:pic>
        <p:sp>
          <p:nvSpPr>
            <p:cNvPr id="9254" name="Text Box 38"/>
            <p:cNvSpPr txBox="1">
              <a:spLocks noChangeArrowheads="1"/>
            </p:cNvSpPr>
            <p:nvPr/>
          </p:nvSpPr>
          <p:spPr bwMode="auto">
            <a:xfrm>
              <a:off x="3504" y="2304"/>
              <a:ext cx="1488" cy="233"/>
            </a:xfrm>
            <a:prstGeom prst="rect">
              <a:avLst/>
            </a:prstGeom>
            <a:noFill/>
            <a:ln w="9525">
              <a:noFill/>
              <a:miter lim="800000"/>
              <a:headEnd/>
              <a:tailEnd/>
            </a:ln>
            <a:effectLst/>
          </p:spPr>
          <p:txBody>
            <a:bodyPr>
              <a:spAutoFit/>
            </a:bodyPr>
            <a:lstStyle/>
            <a:p>
              <a:pPr>
                <a:spcBef>
                  <a:spcPct val="50000"/>
                </a:spcBef>
              </a:pPr>
              <a:r>
                <a:rPr lang="fr-FR"/>
                <a:t>Sponsoring</a:t>
              </a:r>
            </a:p>
          </p:txBody>
        </p:sp>
      </p:grpSp>
      <p:pic>
        <p:nvPicPr>
          <p:cNvPr id="9258" name="Picture 42" descr="2BuchmesseFrankfurt_big"/>
          <p:cNvPicPr>
            <a:picLocks noChangeAspect="1" noChangeArrowheads="1"/>
          </p:cNvPicPr>
          <p:nvPr/>
        </p:nvPicPr>
        <p:blipFill>
          <a:blip r:embed="rId5" cstate="print"/>
          <a:srcRect/>
          <a:stretch>
            <a:fillRect/>
          </a:stretch>
        </p:blipFill>
        <p:spPr bwMode="auto">
          <a:xfrm>
            <a:off x="7836614" y="1666125"/>
            <a:ext cx="2343150" cy="3124200"/>
          </a:xfrm>
          <a:prstGeom prst="rect">
            <a:avLst/>
          </a:prstGeom>
          <a:noFill/>
        </p:spPr>
      </p:pic>
      <p:sp>
        <p:nvSpPr>
          <p:cNvPr id="9259" name="Text Box 43"/>
          <p:cNvSpPr txBox="1">
            <a:spLocks noChangeArrowheads="1"/>
          </p:cNvSpPr>
          <p:nvPr/>
        </p:nvSpPr>
        <p:spPr bwMode="auto">
          <a:xfrm>
            <a:off x="8284289" y="939171"/>
            <a:ext cx="1447800" cy="369332"/>
          </a:xfrm>
          <a:prstGeom prst="rect">
            <a:avLst/>
          </a:prstGeom>
          <a:noFill/>
          <a:ln w="9525">
            <a:noFill/>
            <a:miter lim="800000"/>
            <a:headEnd/>
            <a:tailEnd/>
          </a:ln>
          <a:effectLst/>
        </p:spPr>
        <p:txBody>
          <a:bodyPr>
            <a:spAutoFit/>
          </a:bodyPr>
          <a:lstStyle/>
          <a:p>
            <a:pPr>
              <a:spcBef>
                <a:spcPct val="50000"/>
              </a:spcBef>
            </a:pPr>
            <a:r>
              <a:rPr lang="fr-FR"/>
              <a:t>Foire</a:t>
            </a:r>
          </a:p>
        </p:txBody>
      </p:sp>
    </p:spTree>
    <p:extLst>
      <p:ext uri="{BB962C8B-B14F-4D97-AF65-F5344CB8AC3E}">
        <p14:creationId xmlns:p14="http://schemas.microsoft.com/office/powerpoint/2010/main" val="95405493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90488" y="2463345"/>
            <a:ext cx="3361629" cy="1609344"/>
          </a:xfrm>
        </p:spPr>
        <p:txBody>
          <a:bodyPr>
            <a:normAutofit fontScale="90000"/>
          </a:bodyPr>
          <a:lstStyle/>
          <a:p>
            <a:r>
              <a:rPr lang="fr-FR"/>
              <a:t>La formulation du mix de communication</a:t>
            </a:r>
          </a:p>
        </p:txBody>
      </p:sp>
      <p:sp>
        <p:nvSpPr>
          <p:cNvPr id="146437" name="Rectangle 5"/>
          <p:cNvSpPr>
            <a:spLocks noGrp="1" noChangeArrowheads="1"/>
          </p:cNvSpPr>
          <p:nvPr>
            <p:ph sz="quarter" idx="1"/>
          </p:nvPr>
        </p:nvSpPr>
        <p:spPr>
          <a:xfrm>
            <a:off x="3658457" y="1315092"/>
            <a:ext cx="7772400" cy="4724400"/>
          </a:xfrm>
          <a:noFill/>
          <a:ln/>
        </p:spPr>
        <p:txBody>
          <a:bodyPr/>
          <a:lstStyle/>
          <a:p>
            <a:pPr algn="just"/>
            <a:r>
              <a:rPr lang="fr-FR"/>
              <a:t>La charte de communication de l’entreprise</a:t>
            </a:r>
          </a:p>
          <a:p>
            <a:pPr algn="just"/>
            <a:endParaRPr lang="fr-FR" dirty="0"/>
          </a:p>
          <a:p>
            <a:pPr algn="just"/>
            <a:r>
              <a:rPr lang="fr-FR" dirty="0"/>
              <a:t>Le budget global de communication :</a:t>
            </a:r>
          </a:p>
          <a:p>
            <a:pPr lvl="1" algn="just">
              <a:spcBef>
                <a:spcPct val="40000"/>
              </a:spcBef>
            </a:pPr>
            <a:r>
              <a:rPr lang="fr-FR" sz="2200" dirty="0"/>
              <a:t>En fonction des ressources disponibles</a:t>
            </a:r>
          </a:p>
          <a:p>
            <a:pPr lvl="1" algn="just">
              <a:spcBef>
                <a:spcPct val="40000"/>
              </a:spcBef>
            </a:pPr>
            <a:r>
              <a:rPr lang="fr-FR" sz="2200" dirty="0"/>
              <a:t>Comme un % des ventes en fonction des habitudes de l’entreprise et des pratiques du secteur</a:t>
            </a:r>
          </a:p>
          <a:p>
            <a:pPr lvl="1" algn="just">
              <a:spcBef>
                <a:spcPct val="40000"/>
              </a:spcBef>
            </a:pPr>
            <a:r>
              <a:rPr lang="fr-FR" sz="2200" dirty="0"/>
              <a:t>Par rapport à la concurrence : la part de voix</a:t>
            </a:r>
          </a:p>
          <a:p>
            <a:pPr algn="just"/>
            <a:endParaRPr lang="fr-FR" dirty="0"/>
          </a:p>
          <a:p>
            <a:pPr algn="just"/>
            <a:r>
              <a:rPr lang="fr-FR" dirty="0"/>
              <a:t>La répartition du budget</a:t>
            </a:r>
          </a:p>
        </p:txBody>
      </p:sp>
    </p:spTree>
    <p:extLst>
      <p:ext uri="{BB962C8B-B14F-4D97-AF65-F5344CB8AC3E}">
        <p14:creationId xmlns:p14="http://schemas.microsoft.com/office/powerpoint/2010/main" val="10417449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91792" y="-179184"/>
            <a:ext cx="8909407" cy="4601183"/>
          </a:xfrm>
        </p:spPr>
        <p:txBody>
          <a:bodyPr/>
          <a:lstStyle/>
          <a:p>
            <a:r>
              <a:rPr lang="fr-FR"/>
              <a:t>Caractéristiques de la publicité</a:t>
            </a:r>
          </a:p>
        </p:txBody>
      </p:sp>
      <p:sp>
        <p:nvSpPr>
          <p:cNvPr id="39939" name="Rectangle 3"/>
          <p:cNvSpPr>
            <a:spLocks noGrp="1" noChangeArrowheads="1"/>
          </p:cNvSpPr>
          <p:nvPr>
            <p:ph sz="quarter" idx="1"/>
          </p:nvPr>
        </p:nvSpPr>
        <p:spPr>
          <a:xfrm>
            <a:off x="1011233" y="2684115"/>
            <a:ext cx="10058400" cy="4050792"/>
          </a:xfrm>
        </p:spPr>
        <p:txBody>
          <a:bodyPr/>
          <a:lstStyle/>
          <a:p>
            <a:r>
              <a:rPr lang="fr-FR" dirty="0"/>
              <a:t>La publicité est une communication payante, unilatérale et impersonnelle par l’intermédiaire de médias et supports, en faveur d’un produit, d’une marque ou d’une cause</a:t>
            </a:r>
          </a:p>
          <a:p>
            <a:endParaRPr lang="fr-FR" dirty="0"/>
          </a:p>
        </p:txBody>
      </p:sp>
    </p:spTree>
    <p:extLst>
      <p:ext uri="{BB962C8B-B14F-4D97-AF65-F5344CB8AC3E}">
        <p14:creationId xmlns:p14="http://schemas.microsoft.com/office/powerpoint/2010/main" val="55537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2"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fr-FR"/>
              <a:t>Les annonceurs</a:t>
            </a:r>
          </a:p>
        </p:txBody>
      </p:sp>
      <p:sp>
        <p:nvSpPr>
          <p:cNvPr id="43011" name="Rectangle 3"/>
          <p:cNvSpPr>
            <a:spLocks noGrp="1" noChangeArrowheads="1"/>
          </p:cNvSpPr>
          <p:nvPr>
            <p:ph sz="quarter" idx="1"/>
          </p:nvPr>
        </p:nvSpPr>
        <p:spPr>
          <a:xfrm>
            <a:off x="3720101" y="1367028"/>
            <a:ext cx="7772400" cy="4114800"/>
          </a:xfrm>
        </p:spPr>
        <p:txBody>
          <a:bodyPr>
            <a:normAutofit lnSpcReduction="10000"/>
          </a:bodyPr>
          <a:lstStyle/>
          <a:p>
            <a:pPr>
              <a:lnSpc>
                <a:spcPct val="90000"/>
              </a:lnSpc>
            </a:pPr>
            <a:r>
              <a:rPr lang="fr-FR" sz="2400"/>
              <a:t>Les annonceurs : toute organisation qui souhaite s’engager dans une campagne de communication</a:t>
            </a:r>
          </a:p>
          <a:p>
            <a:pPr>
              <a:lnSpc>
                <a:spcPct val="90000"/>
              </a:lnSpc>
            </a:pPr>
            <a:endParaRPr lang="fr-FR" sz="2400" dirty="0"/>
          </a:p>
          <a:p>
            <a:pPr>
              <a:lnSpc>
                <a:spcPct val="90000"/>
              </a:lnSpc>
            </a:pPr>
            <a:r>
              <a:rPr lang="fr-FR" sz="2400" dirty="0"/>
              <a:t>La concentration est forte :</a:t>
            </a:r>
          </a:p>
          <a:p>
            <a:pPr lvl="1">
              <a:lnSpc>
                <a:spcPct val="90000"/>
              </a:lnSpc>
            </a:pPr>
            <a:r>
              <a:rPr lang="fr-FR" dirty="0"/>
              <a:t>Les 100 premiers annonceurs réalisent à eux seuls 50% des investissements publicitaires</a:t>
            </a:r>
          </a:p>
          <a:p>
            <a:pPr>
              <a:lnSpc>
                <a:spcPct val="90000"/>
              </a:lnSpc>
            </a:pPr>
            <a:endParaRPr lang="fr-FR" sz="2400" dirty="0"/>
          </a:p>
          <a:p>
            <a:pPr>
              <a:lnSpc>
                <a:spcPct val="90000"/>
              </a:lnSpc>
            </a:pPr>
            <a:r>
              <a:rPr lang="fr-FR" sz="2400" dirty="0"/>
              <a:t>Les secteurs de l’alimentation, l’automobile, la téléphonie mobile, la distribution, la banque et les produits de soin et beauté représentent 50% des investissements publicitaires</a:t>
            </a:r>
          </a:p>
        </p:txBody>
      </p:sp>
    </p:spTree>
    <p:extLst>
      <p:ext uri="{BB962C8B-B14F-4D97-AF65-F5344CB8AC3E}">
        <p14:creationId xmlns:p14="http://schemas.microsoft.com/office/powerpoint/2010/main" val="107129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0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30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30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fr-FR"/>
              <a:t>Les grands annonceurs</a:t>
            </a:r>
          </a:p>
        </p:txBody>
      </p:sp>
      <p:pic>
        <p:nvPicPr>
          <p:cNvPr id="3" name="Image 2"/>
          <p:cNvPicPr>
            <a:picLocks noChangeAspect="1"/>
          </p:cNvPicPr>
          <p:nvPr/>
        </p:nvPicPr>
        <p:blipFill>
          <a:blip r:embed="rId3"/>
          <a:stretch>
            <a:fillRect/>
          </a:stretch>
        </p:blipFill>
        <p:spPr>
          <a:xfrm>
            <a:off x="4050007" y="1710275"/>
            <a:ext cx="5969688" cy="3428306"/>
          </a:xfrm>
          <a:prstGeom prst="rect">
            <a:avLst/>
          </a:prstGeom>
        </p:spPr>
      </p:pic>
    </p:spTree>
    <p:extLst>
      <p:ext uri="{BB962C8B-B14F-4D97-AF65-F5344CB8AC3E}">
        <p14:creationId xmlns:p14="http://schemas.microsoft.com/office/powerpoint/2010/main" val="21377749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grands annonceurs dans le monde</a:t>
            </a:r>
            <a:endParaRPr lang="fr-FR" dirty="0"/>
          </a:p>
        </p:txBody>
      </p:sp>
      <p:sp>
        <p:nvSpPr>
          <p:cNvPr id="3" name="Espace réservé du contenu 2"/>
          <p:cNvSpPr>
            <a:spLocks noGrp="1"/>
          </p:cNvSpPr>
          <p:nvPr>
            <p:ph sz="quarter" idx="1"/>
          </p:nvPr>
        </p:nvSpPr>
        <p:spPr/>
        <p:txBody>
          <a:bodyPr/>
          <a:lstStyle/>
          <a:p>
            <a:endParaRPr lang="fr-FR"/>
          </a:p>
        </p:txBody>
      </p:sp>
      <p:pic>
        <p:nvPicPr>
          <p:cNvPr id="4" name="Image 3"/>
          <p:cNvPicPr>
            <a:picLocks noChangeAspect="1"/>
          </p:cNvPicPr>
          <p:nvPr/>
        </p:nvPicPr>
        <p:blipFill>
          <a:blip r:embed="rId2"/>
          <a:stretch>
            <a:fillRect/>
          </a:stretch>
        </p:blipFill>
        <p:spPr>
          <a:xfrm>
            <a:off x="3598930" y="1422810"/>
            <a:ext cx="8094775" cy="3673004"/>
          </a:xfrm>
          <a:prstGeom prst="rect">
            <a:avLst/>
          </a:prstGeom>
        </p:spPr>
      </p:pic>
    </p:spTree>
    <p:extLst>
      <p:ext uri="{BB962C8B-B14F-4D97-AF65-F5344CB8AC3E}">
        <p14:creationId xmlns:p14="http://schemas.microsoft.com/office/powerpoint/2010/main" val="2137723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gestion du produit</a:t>
            </a:r>
            <a:endParaRPr lang="fr-FR" dirty="0"/>
          </a:p>
        </p:txBody>
      </p:sp>
      <p:sp>
        <p:nvSpPr>
          <p:cNvPr id="3" name="Espace réservé du texte 2"/>
          <p:cNvSpPr>
            <a:spLocks noGrp="1"/>
          </p:cNvSpPr>
          <p:nvPr>
            <p:ph type="body" idx="1"/>
          </p:nvPr>
        </p:nvSpPr>
        <p:spPr/>
        <p:txBody>
          <a:bodyPr/>
          <a:lstStyle/>
          <a:p>
            <a:r>
              <a:rPr lang="fr-FR" dirty="0" smtClean="0"/>
              <a:t>Réactive / Proactive</a:t>
            </a:r>
            <a:endParaRPr lang="fr-FR" dirty="0"/>
          </a:p>
        </p:txBody>
      </p:sp>
    </p:spTree>
    <p:extLst>
      <p:ext uri="{BB962C8B-B14F-4D97-AF65-F5344CB8AC3E}">
        <p14:creationId xmlns:p14="http://schemas.microsoft.com/office/powerpoint/2010/main" val="120527468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grands secteurs</a:t>
            </a:r>
            <a:endParaRPr lang="fr-FR" dirty="0"/>
          </a:p>
        </p:txBody>
      </p:sp>
      <p:pic>
        <p:nvPicPr>
          <p:cNvPr id="4" name="Espace réservé du contenu 3" descr="Capture d’écran 2015-05-04 à 10.27.52.png"/>
          <p:cNvPicPr>
            <a:picLocks noGrp="1" noChangeAspect="1"/>
          </p:cNvPicPr>
          <p:nvPr>
            <p:ph sz="quarter" idx="1"/>
          </p:nvPr>
        </p:nvPicPr>
        <p:blipFill>
          <a:blip r:embed="rId2" cstate="screen">
            <a:extLst>
              <a:ext uri="{28A0092B-C50C-407E-A947-70E740481C1C}">
                <a14:useLocalDpi xmlns:a14="http://schemas.microsoft.com/office/drawing/2010/main"/>
              </a:ext>
            </a:extLst>
          </a:blip>
          <a:srcRect l="4932" r="4932"/>
          <a:stretch>
            <a:fillRect/>
          </a:stretch>
        </p:blipFill>
        <p:spPr/>
      </p:pic>
    </p:spTree>
    <p:extLst>
      <p:ext uri="{BB962C8B-B14F-4D97-AF65-F5344CB8AC3E}">
        <p14:creationId xmlns:p14="http://schemas.microsoft.com/office/powerpoint/2010/main" val="13113492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252919" y="1123837"/>
            <a:ext cx="3065634" cy="4601183"/>
          </a:xfrm>
        </p:spPr>
        <p:txBody>
          <a:bodyPr/>
          <a:lstStyle/>
          <a:p>
            <a:r>
              <a:rPr lang="fr-FR"/>
              <a:t>Les agences de communication (1)</a:t>
            </a:r>
          </a:p>
        </p:txBody>
      </p:sp>
      <p:sp>
        <p:nvSpPr>
          <p:cNvPr id="195587" name="Rectangle 3"/>
          <p:cNvSpPr>
            <a:spLocks noGrp="1" noChangeArrowheads="1"/>
          </p:cNvSpPr>
          <p:nvPr>
            <p:ph sz="quarter" idx="1"/>
          </p:nvPr>
        </p:nvSpPr>
        <p:spPr>
          <a:xfrm>
            <a:off x="3200401" y="1367028"/>
            <a:ext cx="8229600" cy="4114800"/>
          </a:xfrm>
        </p:spPr>
        <p:txBody>
          <a:bodyPr>
            <a:normAutofit fontScale="92500" lnSpcReduction="10000"/>
          </a:bodyPr>
          <a:lstStyle/>
          <a:p>
            <a:pPr lvl="2">
              <a:lnSpc>
                <a:spcPct val="90000"/>
              </a:lnSpc>
            </a:pPr>
            <a:r>
              <a:rPr lang="fr-FR" sz="2400" dirty="0"/>
              <a:t>Quelques grands groupes </a:t>
            </a:r>
            <a:r>
              <a:rPr lang="fr-FR" sz="2400" dirty="0" smtClean="0"/>
              <a:t>mondiaux </a:t>
            </a:r>
            <a:r>
              <a:rPr lang="fr-FR" sz="2400" dirty="0"/>
              <a:t>:</a:t>
            </a:r>
          </a:p>
          <a:p>
            <a:pPr lvl="2">
              <a:lnSpc>
                <a:spcPct val="90000"/>
              </a:lnSpc>
              <a:buFontTx/>
              <a:buNone/>
            </a:pPr>
            <a:r>
              <a:rPr lang="fr-FR" sz="1800" dirty="0"/>
              <a:t>- </a:t>
            </a:r>
            <a:r>
              <a:rPr lang="fr-FR" sz="1800" dirty="0" err="1"/>
              <a:t>Interpublic</a:t>
            </a:r>
            <a:r>
              <a:rPr lang="fr-FR" sz="1800" dirty="0"/>
              <a:t> Groupe</a:t>
            </a:r>
          </a:p>
          <a:p>
            <a:pPr lvl="2">
              <a:lnSpc>
                <a:spcPct val="90000"/>
              </a:lnSpc>
              <a:buFontTx/>
              <a:buNone/>
            </a:pPr>
            <a:r>
              <a:rPr lang="fr-FR" sz="1800" dirty="0"/>
              <a:t>- </a:t>
            </a:r>
            <a:r>
              <a:rPr lang="fr-FR" sz="1800" dirty="0" err="1"/>
              <a:t>Omnicom</a:t>
            </a:r>
            <a:r>
              <a:rPr lang="fr-FR" sz="1800" dirty="0"/>
              <a:t> Groupe</a:t>
            </a:r>
          </a:p>
          <a:p>
            <a:pPr lvl="2">
              <a:lnSpc>
                <a:spcPct val="90000"/>
              </a:lnSpc>
              <a:buFontTx/>
              <a:buChar char="-"/>
            </a:pPr>
            <a:r>
              <a:rPr lang="fr-FR" sz="1800" dirty="0"/>
              <a:t>WPP Groupe </a:t>
            </a:r>
          </a:p>
          <a:p>
            <a:pPr lvl="2">
              <a:lnSpc>
                <a:spcPct val="90000"/>
              </a:lnSpc>
              <a:buFontTx/>
              <a:buChar char="-"/>
            </a:pPr>
            <a:r>
              <a:rPr lang="fr-FR" sz="1800" dirty="0"/>
              <a:t>Publicis Groupe</a:t>
            </a:r>
          </a:p>
          <a:p>
            <a:pPr>
              <a:lnSpc>
                <a:spcPct val="90000"/>
              </a:lnSpc>
            </a:pPr>
            <a:endParaRPr lang="fr-FR" sz="2400" dirty="0"/>
          </a:p>
          <a:p>
            <a:pPr>
              <a:lnSpc>
                <a:spcPct val="90000"/>
              </a:lnSpc>
            </a:pPr>
            <a:endParaRPr lang="fr-FR" sz="2400" dirty="0"/>
          </a:p>
          <a:p>
            <a:pPr>
              <a:lnSpc>
                <a:spcPct val="90000"/>
              </a:lnSpc>
            </a:pPr>
            <a:endParaRPr lang="fr-FR" sz="2400" dirty="0"/>
          </a:p>
          <a:p>
            <a:pPr>
              <a:lnSpc>
                <a:spcPct val="90000"/>
              </a:lnSpc>
            </a:pPr>
            <a:endParaRPr lang="fr-FR" sz="2400" dirty="0"/>
          </a:p>
          <a:p>
            <a:pPr lvl="2">
              <a:lnSpc>
                <a:spcPct val="90000"/>
              </a:lnSpc>
            </a:pPr>
            <a:r>
              <a:rPr lang="fr-FR" sz="2400" dirty="0"/>
              <a:t>Quelques grandes agences en France </a:t>
            </a:r>
          </a:p>
          <a:p>
            <a:pPr lvl="2">
              <a:lnSpc>
                <a:spcPct val="90000"/>
              </a:lnSpc>
              <a:buFontTx/>
              <a:buNone/>
            </a:pPr>
            <a:r>
              <a:rPr lang="fr-FR" sz="1800" dirty="0"/>
              <a:t>- Euro RSCG		</a:t>
            </a:r>
            <a:r>
              <a:rPr lang="fr-FR" sz="1800" dirty="0" smtClean="0"/>
              <a:t>	- </a:t>
            </a:r>
            <a:r>
              <a:rPr lang="fr-FR" sz="1800" dirty="0"/>
              <a:t>Ogilvy</a:t>
            </a:r>
          </a:p>
          <a:p>
            <a:pPr lvl="2">
              <a:lnSpc>
                <a:spcPct val="90000"/>
              </a:lnSpc>
              <a:buFontTx/>
              <a:buNone/>
            </a:pPr>
            <a:r>
              <a:rPr lang="fr-FR" sz="1800" dirty="0"/>
              <a:t>- Publicis				 - Mc </a:t>
            </a:r>
            <a:r>
              <a:rPr lang="fr-FR" sz="1800" dirty="0" err="1"/>
              <a:t>Cann</a:t>
            </a:r>
            <a:endParaRPr lang="fr-FR" sz="1800" dirty="0"/>
          </a:p>
          <a:p>
            <a:pPr lvl="2">
              <a:lnSpc>
                <a:spcPct val="90000"/>
              </a:lnSpc>
            </a:pPr>
            <a:endParaRPr lang="fr-FR" sz="1800" dirty="0"/>
          </a:p>
          <a:p>
            <a:pPr lvl="2">
              <a:lnSpc>
                <a:spcPct val="90000"/>
              </a:lnSpc>
            </a:pPr>
            <a:endParaRPr lang="fr-FR" sz="1800" dirty="0"/>
          </a:p>
        </p:txBody>
      </p:sp>
      <p:pic>
        <p:nvPicPr>
          <p:cNvPr id="195588" name="Picture 4" descr="fig4_page22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45654" y="1367028"/>
            <a:ext cx="2972532" cy="2603370"/>
          </a:xfrm>
          <a:prstGeom prst="rect">
            <a:avLst/>
          </a:prstGeom>
          <a:noFill/>
        </p:spPr>
      </p:pic>
    </p:spTree>
    <p:extLst>
      <p:ext uri="{BB962C8B-B14F-4D97-AF65-F5344CB8AC3E}">
        <p14:creationId xmlns:p14="http://schemas.microsoft.com/office/powerpoint/2010/main" val="2221587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52919" y="1123837"/>
            <a:ext cx="3086182" cy="4601183"/>
          </a:xfrm>
        </p:spPr>
        <p:txBody>
          <a:bodyPr/>
          <a:lstStyle/>
          <a:p>
            <a:r>
              <a:rPr lang="fr-FR"/>
              <a:t>Les agences de communication (2)</a:t>
            </a:r>
          </a:p>
        </p:txBody>
      </p:sp>
      <p:sp>
        <p:nvSpPr>
          <p:cNvPr id="198659" name="Rectangle 3"/>
          <p:cNvSpPr>
            <a:spLocks noGrp="1" noChangeArrowheads="1"/>
          </p:cNvSpPr>
          <p:nvPr>
            <p:ph sz="quarter" idx="1"/>
          </p:nvPr>
        </p:nvSpPr>
        <p:spPr>
          <a:xfrm>
            <a:off x="3925584" y="1367028"/>
            <a:ext cx="7772400" cy="4114800"/>
          </a:xfrm>
        </p:spPr>
        <p:txBody>
          <a:bodyPr>
            <a:normAutofit/>
          </a:bodyPr>
          <a:lstStyle/>
          <a:p>
            <a:r>
              <a:rPr lang="fr-FR"/>
              <a:t>Les fonctions des agences :</a:t>
            </a:r>
          </a:p>
          <a:p>
            <a:pPr lvl="1"/>
            <a:r>
              <a:rPr lang="fr-FR" dirty="0"/>
              <a:t>Stratégie de communication</a:t>
            </a:r>
          </a:p>
          <a:p>
            <a:pPr lvl="1"/>
            <a:r>
              <a:rPr lang="fr-FR" dirty="0"/>
              <a:t>Conception des messages</a:t>
            </a:r>
          </a:p>
          <a:p>
            <a:pPr lvl="1"/>
            <a:r>
              <a:rPr lang="fr-FR" dirty="0"/>
              <a:t>Proposition de plans médias</a:t>
            </a:r>
          </a:p>
          <a:p>
            <a:pPr lvl="1"/>
            <a:r>
              <a:rPr lang="fr-FR" dirty="0"/>
              <a:t>Achat d’espace en qualité de mandataire de l’annonceur</a:t>
            </a:r>
          </a:p>
          <a:p>
            <a:pPr lvl="1"/>
            <a:r>
              <a:rPr lang="fr-FR" dirty="0"/>
              <a:t>Exécution et contrôle des campagnes</a:t>
            </a:r>
          </a:p>
          <a:p>
            <a:r>
              <a:rPr lang="fr-FR" dirty="0"/>
              <a:t>Les principaux métiers dans l’agence :</a:t>
            </a:r>
          </a:p>
          <a:p>
            <a:pPr lvl="1"/>
            <a:r>
              <a:rPr lang="fr-FR" dirty="0"/>
              <a:t>Le service commercial</a:t>
            </a:r>
          </a:p>
          <a:p>
            <a:pPr lvl="1"/>
            <a:r>
              <a:rPr lang="fr-FR" dirty="0"/>
              <a:t>Le team créatif (DA et concepteur-rédacteur)</a:t>
            </a:r>
          </a:p>
          <a:p>
            <a:pPr lvl="1"/>
            <a:r>
              <a:rPr lang="fr-FR" dirty="0"/>
              <a:t>La fonction média (média-planneur et acheteur d’espace)</a:t>
            </a:r>
          </a:p>
        </p:txBody>
      </p:sp>
    </p:spTree>
    <p:extLst>
      <p:ext uri="{BB962C8B-B14F-4D97-AF65-F5344CB8AC3E}">
        <p14:creationId xmlns:p14="http://schemas.microsoft.com/office/powerpoint/2010/main" val="17198334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117254" y="2260315"/>
            <a:ext cx="1882800" cy="1609344"/>
          </a:xfrm>
        </p:spPr>
        <p:txBody>
          <a:bodyPr>
            <a:normAutofit fontScale="90000"/>
          </a:bodyPr>
          <a:lstStyle/>
          <a:p>
            <a:r>
              <a:rPr lang="fr-FR"/>
              <a:t>Les grands médias</a:t>
            </a:r>
          </a:p>
        </p:txBody>
      </p:sp>
      <p:sp>
        <p:nvSpPr>
          <p:cNvPr id="200707" name="Rectangle 3"/>
          <p:cNvSpPr>
            <a:spLocks noGrp="1" noChangeArrowheads="1"/>
          </p:cNvSpPr>
          <p:nvPr>
            <p:ph sz="quarter" idx="1"/>
          </p:nvPr>
        </p:nvSpPr>
        <p:spPr/>
        <p:txBody>
          <a:bodyPr/>
          <a:lstStyle/>
          <a:p>
            <a:pPr>
              <a:buFontTx/>
              <a:buNone/>
            </a:pPr>
            <a:r>
              <a:rPr lang="fr-FR" sz="1200"/>
              <a:t>Source IREP</a:t>
            </a:r>
          </a:p>
          <a:p>
            <a:endParaRPr lang="fr-FR" sz="1200"/>
          </a:p>
        </p:txBody>
      </p:sp>
      <p:pic>
        <p:nvPicPr>
          <p:cNvPr id="2" name="Image 1"/>
          <p:cNvPicPr>
            <a:picLocks noChangeAspect="1"/>
          </p:cNvPicPr>
          <p:nvPr/>
        </p:nvPicPr>
        <p:blipFill>
          <a:blip r:embed="rId3"/>
          <a:stretch>
            <a:fillRect/>
          </a:stretch>
        </p:blipFill>
        <p:spPr>
          <a:xfrm>
            <a:off x="3944958" y="1102816"/>
            <a:ext cx="7858125" cy="4991100"/>
          </a:xfrm>
          <a:prstGeom prst="rect">
            <a:avLst/>
          </a:prstGeom>
        </p:spPr>
      </p:pic>
    </p:spTree>
    <p:extLst>
      <p:ext uri="{BB962C8B-B14F-4D97-AF65-F5344CB8AC3E}">
        <p14:creationId xmlns:p14="http://schemas.microsoft.com/office/powerpoint/2010/main" val="14436519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452063" y="2281428"/>
            <a:ext cx="2631106" cy="1143000"/>
          </a:xfrm>
        </p:spPr>
        <p:txBody>
          <a:bodyPr>
            <a:normAutofit fontScale="90000"/>
          </a:bodyPr>
          <a:lstStyle/>
          <a:p>
            <a:r>
              <a:rPr lang="fr-FR"/>
              <a:t>Des nouveaux médias : les médias tactiques</a:t>
            </a:r>
          </a:p>
        </p:txBody>
      </p:sp>
      <p:sp>
        <p:nvSpPr>
          <p:cNvPr id="338947" name="Rectangle 3"/>
          <p:cNvSpPr>
            <a:spLocks noGrp="1" noChangeArrowheads="1"/>
          </p:cNvSpPr>
          <p:nvPr>
            <p:ph sz="quarter" idx="1"/>
          </p:nvPr>
        </p:nvSpPr>
        <p:spPr/>
        <p:txBody>
          <a:bodyPr/>
          <a:lstStyle/>
          <a:p>
            <a:endParaRPr lang="fr-FR"/>
          </a:p>
        </p:txBody>
      </p:sp>
      <p:pic>
        <p:nvPicPr>
          <p:cNvPr id="338948" name="Picture 4" descr="pub sur voiture"/>
          <p:cNvPicPr>
            <a:picLocks noChangeAspect="1" noChangeArrowheads="1"/>
          </p:cNvPicPr>
          <p:nvPr/>
        </p:nvPicPr>
        <p:blipFill>
          <a:blip r:embed="rId3" cstate="print"/>
          <a:srcRect/>
          <a:stretch>
            <a:fillRect/>
          </a:stretch>
        </p:blipFill>
        <p:spPr bwMode="auto">
          <a:xfrm>
            <a:off x="3560764" y="1860551"/>
            <a:ext cx="5354637" cy="4016375"/>
          </a:xfrm>
          <a:prstGeom prst="rect">
            <a:avLst/>
          </a:prstGeom>
          <a:noFill/>
        </p:spPr>
      </p:pic>
    </p:spTree>
    <p:extLst>
      <p:ext uri="{BB962C8B-B14F-4D97-AF65-F5344CB8AC3E}">
        <p14:creationId xmlns:p14="http://schemas.microsoft.com/office/powerpoint/2010/main" val="3057149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fr-FR" dirty="0"/>
              <a:t>Les grands médias </a:t>
            </a:r>
            <a:r>
              <a:rPr lang="fr-FR" dirty="0" smtClean="0"/>
              <a:t>(1)</a:t>
            </a:r>
            <a:endParaRPr lang="fr-FR" dirty="0"/>
          </a:p>
        </p:txBody>
      </p:sp>
      <p:sp>
        <p:nvSpPr>
          <p:cNvPr id="201731" name="Rectangle 3"/>
          <p:cNvSpPr>
            <a:spLocks noGrp="1" noChangeArrowheads="1"/>
          </p:cNvSpPr>
          <p:nvPr>
            <p:ph sz="quarter" idx="1"/>
          </p:nvPr>
        </p:nvSpPr>
        <p:spPr/>
        <p:txBody>
          <a:bodyPr/>
          <a:lstStyle/>
          <a:p>
            <a:r>
              <a:rPr lang="fr-FR"/>
              <a:t>Patrick Le Lay (TF1) :</a:t>
            </a:r>
          </a:p>
          <a:p>
            <a:pPr>
              <a:buFontTx/>
              <a:buNone/>
            </a:pPr>
            <a:r>
              <a:rPr lang="fr-FR" i="1"/>
              <a:t>« Il y a beaucoup de façons de parler de la télévision. Mais dans une perspective business, soyons réaliste : à la base, le métier de TF1, c’est d’aider Coca-Cola, par exemple, à vendre son produit […] Ce que nous vendons à Coca-Cola, c’est du temps de cerveau humain disponible. »</a:t>
            </a:r>
          </a:p>
        </p:txBody>
      </p:sp>
    </p:spTree>
    <p:extLst>
      <p:ext uri="{BB962C8B-B14F-4D97-AF65-F5344CB8AC3E}">
        <p14:creationId xmlns:p14="http://schemas.microsoft.com/office/powerpoint/2010/main" val="13792011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fr-FR" dirty="0"/>
              <a:t>Les grands médias </a:t>
            </a:r>
            <a:r>
              <a:rPr lang="fr-FR" dirty="0" smtClean="0"/>
              <a:t>(2)</a:t>
            </a:r>
            <a:endParaRPr lang="fr-FR" dirty="0"/>
          </a:p>
        </p:txBody>
      </p:sp>
      <p:sp>
        <p:nvSpPr>
          <p:cNvPr id="202755" name="Rectangle 3"/>
          <p:cNvSpPr>
            <a:spLocks noGrp="1" noChangeArrowheads="1"/>
          </p:cNvSpPr>
          <p:nvPr>
            <p:ph sz="quarter" idx="1"/>
          </p:nvPr>
        </p:nvSpPr>
        <p:spPr/>
        <p:txBody>
          <a:bodyPr/>
          <a:lstStyle/>
          <a:p>
            <a:r>
              <a:rPr lang="fr-FR"/>
              <a:t>Mesure de la fréquentation des médias :</a:t>
            </a:r>
          </a:p>
          <a:p>
            <a:pPr lvl="1"/>
            <a:r>
              <a:rPr lang="fr-FR"/>
              <a:t>Audience = ensemble des lecteurs, auditeurs ou spectateurs des principaux supports</a:t>
            </a:r>
          </a:p>
          <a:p>
            <a:pPr lvl="1"/>
            <a:r>
              <a:rPr lang="fr-FR"/>
              <a:t>Médiamétrie, AEPM, Affimétrie…</a:t>
            </a:r>
          </a:p>
          <a:p>
            <a:pPr>
              <a:buFontTx/>
              <a:buNone/>
            </a:pPr>
            <a:endParaRPr lang="fr-FR"/>
          </a:p>
          <a:p>
            <a:endParaRPr lang="fr-FR"/>
          </a:p>
        </p:txBody>
      </p:sp>
      <p:sp>
        <p:nvSpPr>
          <p:cNvPr id="202756" name="Text Box 4"/>
          <p:cNvSpPr txBox="1">
            <a:spLocks noChangeArrowheads="1"/>
          </p:cNvSpPr>
          <p:nvPr/>
        </p:nvSpPr>
        <p:spPr bwMode="auto">
          <a:xfrm>
            <a:off x="3488268" y="3758630"/>
            <a:ext cx="7696200" cy="1477328"/>
          </a:xfrm>
          <a:prstGeom prst="rect">
            <a:avLst/>
          </a:prstGeom>
          <a:solidFill>
            <a:srgbClr val="EAEAEA"/>
          </a:solidFill>
          <a:ln w="28575">
            <a:solidFill>
              <a:srgbClr val="CC3300"/>
            </a:solidFill>
            <a:miter lim="800000"/>
            <a:headEnd/>
            <a:tailEnd/>
          </a:ln>
          <a:effectLst/>
        </p:spPr>
        <p:txBody>
          <a:bodyPr>
            <a:spAutoFit/>
          </a:bodyPr>
          <a:lstStyle/>
          <a:p>
            <a:pPr algn="ctr">
              <a:spcBef>
                <a:spcPct val="50000"/>
              </a:spcBef>
            </a:pPr>
            <a:r>
              <a:rPr lang="fr-FR" b="1"/>
              <a:t>Exemple : 75000+ Radio de Médiamétrie :</a:t>
            </a:r>
          </a:p>
          <a:p>
            <a:pPr>
              <a:spcBef>
                <a:spcPct val="50000"/>
              </a:spcBef>
              <a:buFont typeface="Wingdings" pitchFamily="2" charset="2"/>
              <a:buChar char="è"/>
            </a:pPr>
            <a:r>
              <a:rPr lang="fr-FR">
                <a:sym typeface="Wingdings" pitchFamily="2" charset="2"/>
              </a:rPr>
              <a:t>Enquête de référence sur l’audience de la radio sur les dernières 24h00</a:t>
            </a:r>
          </a:p>
          <a:p>
            <a:pPr>
              <a:spcBef>
                <a:spcPct val="50000"/>
              </a:spcBef>
              <a:buFont typeface="Wingdings" pitchFamily="2" charset="2"/>
              <a:buChar char="è"/>
            </a:pPr>
            <a:r>
              <a:rPr lang="fr-FR"/>
              <a:t>4 parutions par an</a:t>
            </a:r>
          </a:p>
        </p:txBody>
      </p:sp>
    </p:spTree>
    <p:extLst>
      <p:ext uri="{BB962C8B-B14F-4D97-AF65-F5344CB8AC3E}">
        <p14:creationId xmlns:p14="http://schemas.microsoft.com/office/powerpoint/2010/main" val="6577033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fr-FR" b="0"/>
              <a:t>Le brief agence</a:t>
            </a:r>
          </a:p>
        </p:txBody>
      </p:sp>
      <p:sp>
        <p:nvSpPr>
          <p:cNvPr id="45089" name="Rectangle 33"/>
          <p:cNvSpPr>
            <a:spLocks noGrp="1" noChangeArrowheads="1"/>
          </p:cNvSpPr>
          <p:nvPr>
            <p:ph sz="quarter" idx="1"/>
          </p:nvPr>
        </p:nvSpPr>
        <p:spPr/>
        <p:txBody>
          <a:bodyPr/>
          <a:lstStyle/>
          <a:p>
            <a:r>
              <a:rPr lang="fr-FR"/>
              <a:t>L’annonceur rédige un document qui contient toutes les informations et orientations dont l’agence a besoin pour travailler efficacement à la conception de la campagne :</a:t>
            </a:r>
          </a:p>
          <a:p>
            <a:pPr lvl="1"/>
            <a:r>
              <a:rPr lang="fr-FR"/>
              <a:t>Contexte produit-marché</a:t>
            </a:r>
          </a:p>
          <a:p>
            <a:pPr lvl="1"/>
            <a:r>
              <a:rPr lang="fr-FR"/>
              <a:t>Stratégie marketing de l’annonceur</a:t>
            </a:r>
          </a:p>
          <a:p>
            <a:pPr lvl="1"/>
            <a:r>
              <a:rPr lang="fr-FR"/>
              <a:t>Orientations générales de la campagne</a:t>
            </a:r>
          </a:p>
        </p:txBody>
      </p:sp>
    </p:spTree>
    <p:extLst>
      <p:ext uri="{BB962C8B-B14F-4D97-AF65-F5344CB8AC3E}">
        <p14:creationId xmlns:p14="http://schemas.microsoft.com/office/powerpoint/2010/main" val="12229395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47817" y="-207029"/>
            <a:ext cx="10058400" cy="1609344"/>
          </a:xfrm>
        </p:spPr>
        <p:txBody>
          <a:bodyPr/>
          <a:lstStyle/>
          <a:p>
            <a:r>
              <a:rPr lang="fr-FR" sz="3200" dirty="0"/>
              <a:t>Exemple de </a:t>
            </a:r>
            <a:r>
              <a:rPr lang="fr-FR" sz="3200" dirty="0" err="1"/>
              <a:t>Brief</a:t>
            </a:r>
            <a:r>
              <a:rPr lang="fr-FR" sz="3200" dirty="0"/>
              <a:t> : Ariel Style</a:t>
            </a:r>
          </a:p>
        </p:txBody>
      </p:sp>
      <p:sp>
        <p:nvSpPr>
          <p:cNvPr id="315395" name="Rectangle 3"/>
          <p:cNvSpPr>
            <a:spLocks noGrp="1" noChangeArrowheads="1"/>
          </p:cNvSpPr>
          <p:nvPr>
            <p:ph sz="quarter" idx="1"/>
          </p:nvPr>
        </p:nvSpPr>
        <p:spPr>
          <a:xfrm>
            <a:off x="3642189" y="1123837"/>
            <a:ext cx="7791450" cy="4840288"/>
          </a:xfrm>
        </p:spPr>
        <p:txBody>
          <a:bodyPr/>
          <a:lstStyle/>
          <a:p>
            <a:pPr>
              <a:lnSpc>
                <a:spcPct val="80000"/>
              </a:lnSpc>
            </a:pPr>
            <a:r>
              <a:rPr lang="fr-FR" sz="2400"/>
              <a:t>Contexte produit marché</a:t>
            </a:r>
          </a:p>
          <a:p>
            <a:pPr lvl="1">
              <a:lnSpc>
                <a:spcPct val="80000"/>
              </a:lnSpc>
            </a:pPr>
            <a:r>
              <a:rPr lang="fr-FR" dirty="0"/>
              <a:t>Un marché très disputé (22 marques)</a:t>
            </a:r>
          </a:p>
          <a:p>
            <a:pPr lvl="1">
              <a:lnSpc>
                <a:spcPct val="80000"/>
              </a:lnSpc>
            </a:pPr>
            <a:r>
              <a:rPr lang="fr-FR" dirty="0"/>
              <a:t>Marque leader (22% PDM devant Skip)</a:t>
            </a:r>
          </a:p>
          <a:p>
            <a:pPr lvl="1">
              <a:lnSpc>
                <a:spcPct val="80000"/>
              </a:lnSpc>
            </a:pPr>
            <a:r>
              <a:rPr lang="fr-FR" dirty="0"/>
              <a:t>Fort taux de pénétration</a:t>
            </a:r>
          </a:p>
          <a:p>
            <a:pPr lvl="1">
              <a:lnSpc>
                <a:spcPct val="80000"/>
              </a:lnSpc>
            </a:pPr>
            <a:r>
              <a:rPr lang="fr-FR" dirty="0"/>
              <a:t>Nécessité d’innover</a:t>
            </a:r>
          </a:p>
          <a:p>
            <a:pPr lvl="1">
              <a:lnSpc>
                <a:spcPct val="80000"/>
              </a:lnSpc>
            </a:pPr>
            <a:r>
              <a:rPr lang="fr-FR" dirty="0"/>
              <a:t>Ariel Style n’est pas pionnier sur l’argument de la préservation des formes et des couleurs</a:t>
            </a:r>
          </a:p>
          <a:p>
            <a:pPr lvl="1">
              <a:lnSpc>
                <a:spcPct val="80000"/>
              </a:lnSpc>
              <a:buFontTx/>
              <a:buNone/>
            </a:pPr>
            <a:endParaRPr lang="fr-FR" dirty="0"/>
          </a:p>
          <a:p>
            <a:pPr>
              <a:lnSpc>
                <a:spcPct val="80000"/>
              </a:lnSpc>
            </a:pPr>
            <a:r>
              <a:rPr lang="fr-FR" sz="2400" dirty="0"/>
              <a:t>Stratégie marketing</a:t>
            </a:r>
            <a:endParaRPr lang="fr-FR" dirty="0"/>
          </a:p>
          <a:p>
            <a:pPr lvl="1">
              <a:lnSpc>
                <a:spcPct val="80000"/>
              </a:lnSpc>
            </a:pPr>
            <a:r>
              <a:rPr lang="fr-FR" dirty="0"/>
              <a:t>Toucher des femmes plus jeunes (25-35 ans), urbaines et soucieuses de mode.</a:t>
            </a:r>
          </a:p>
          <a:p>
            <a:pPr lvl="1">
              <a:lnSpc>
                <a:spcPct val="80000"/>
              </a:lnSpc>
            </a:pPr>
            <a:endParaRPr lang="fr-FR" dirty="0"/>
          </a:p>
          <a:p>
            <a:pPr>
              <a:lnSpc>
                <a:spcPct val="80000"/>
              </a:lnSpc>
            </a:pPr>
            <a:r>
              <a:rPr lang="fr-FR" sz="2400" dirty="0"/>
              <a:t>Orientation générale de la campagne</a:t>
            </a:r>
          </a:p>
          <a:p>
            <a:pPr lvl="1">
              <a:lnSpc>
                <a:spcPct val="80000"/>
              </a:lnSpc>
            </a:pPr>
            <a:r>
              <a:rPr lang="fr-FR" dirty="0"/>
              <a:t>Faire connaître le nouveau produit</a:t>
            </a:r>
          </a:p>
          <a:p>
            <a:pPr lvl="1">
              <a:lnSpc>
                <a:spcPct val="80000"/>
              </a:lnSpc>
            </a:pPr>
            <a:endParaRPr lang="fr-FR" dirty="0"/>
          </a:p>
        </p:txBody>
      </p:sp>
    </p:spTree>
    <p:extLst>
      <p:ext uri="{BB962C8B-B14F-4D97-AF65-F5344CB8AC3E}">
        <p14:creationId xmlns:p14="http://schemas.microsoft.com/office/powerpoint/2010/main" val="207436228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normAutofit/>
          </a:bodyPr>
          <a:lstStyle/>
          <a:p>
            <a:r>
              <a:rPr lang="fr-FR" sz="3200" i="1"/>
              <a:t>Exemple de campagne : Ariel Style</a:t>
            </a:r>
            <a:r>
              <a:rPr lang="fr-FR" sz="3200"/>
              <a:t> </a:t>
            </a:r>
            <a:r>
              <a:rPr lang="fr-FR" sz="3200" i="1"/>
              <a:t>Choix des médias</a:t>
            </a:r>
            <a:endParaRPr lang="fr-FR" sz="3200"/>
          </a:p>
        </p:txBody>
      </p:sp>
      <p:sp>
        <p:nvSpPr>
          <p:cNvPr id="316419" name="Rectangle 3"/>
          <p:cNvSpPr>
            <a:spLocks noGrp="1" noChangeArrowheads="1"/>
          </p:cNvSpPr>
          <p:nvPr>
            <p:ph sz="quarter" idx="1"/>
          </p:nvPr>
        </p:nvSpPr>
        <p:spPr>
          <a:xfrm>
            <a:off x="3668730" y="1973584"/>
            <a:ext cx="7772400" cy="3255962"/>
          </a:xfrm>
        </p:spPr>
        <p:txBody>
          <a:bodyPr/>
          <a:lstStyle/>
          <a:p>
            <a:r>
              <a:rPr lang="fr-FR"/>
              <a:t>Mailing auprès de 35 000 leaders d’opinion</a:t>
            </a:r>
          </a:p>
          <a:p>
            <a:r>
              <a:rPr lang="fr-FR" dirty="0"/>
              <a:t>Film de 40 s en N&amp;B (700 k€)</a:t>
            </a:r>
          </a:p>
          <a:p>
            <a:r>
              <a:rPr lang="fr-FR" dirty="0"/>
              <a:t>Affichage (744 k€)</a:t>
            </a:r>
          </a:p>
          <a:p>
            <a:r>
              <a:rPr lang="fr-FR" dirty="0"/>
              <a:t>Presse (64k€)</a:t>
            </a:r>
          </a:p>
          <a:p>
            <a:pPr>
              <a:buFontTx/>
              <a:buNone/>
            </a:pPr>
            <a:endParaRPr lang="fr-FR" dirty="0"/>
          </a:p>
          <a:p>
            <a:endParaRPr lang="fr-FR" dirty="0"/>
          </a:p>
        </p:txBody>
      </p:sp>
      <p:sp>
        <p:nvSpPr>
          <p:cNvPr id="316420" name="Rectangle 4"/>
          <p:cNvSpPr>
            <a:spLocks noChangeArrowheads="1"/>
          </p:cNvSpPr>
          <p:nvPr/>
        </p:nvSpPr>
        <p:spPr bwMode="auto">
          <a:xfrm>
            <a:off x="5791201" y="4800600"/>
            <a:ext cx="3260725" cy="336550"/>
          </a:xfrm>
          <a:prstGeom prst="rect">
            <a:avLst/>
          </a:prstGeom>
          <a:noFill/>
          <a:ln w="9525">
            <a:noFill/>
            <a:miter lim="800000"/>
            <a:headEnd/>
            <a:tailEnd/>
          </a:ln>
          <a:effectLst/>
        </p:spPr>
        <p:txBody>
          <a:bodyPr wrap="none">
            <a:spAutoFit/>
          </a:bodyPr>
          <a:lstStyle/>
          <a:p>
            <a:pPr>
              <a:lnSpc>
                <a:spcPct val="80000"/>
              </a:lnSpc>
              <a:spcBef>
                <a:spcPct val="20000"/>
              </a:spcBef>
            </a:pPr>
            <a:r>
              <a:rPr lang="fr-FR" sz="2000" i="1">
                <a:latin typeface="Arial" charset="0"/>
              </a:rPr>
              <a:t>Agence : Saatchi &amp; Saatchi</a:t>
            </a:r>
          </a:p>
        </p:txBody>
      </p:sp>
    </p:spTree>
    <p:extLst>
      <p:ext uri="{BB962C8B-B14F-4D97-AF65-F5344CB8AC3E}">
        <p14:creationId xmlns:p14="http://schemas.microsoft.com/office/powerpoint/2010/main" val="15175200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663430" y="76166"/>
            <a:ext cx="9601200" cy="1485900"/>
          </a:xfrm>
        </p:spPr>
        <p:txBody>
          <a:bodyPr>
            <a:normAutofit/>
          </a:bodyPr>
          <a:lstStyle/>
          <a:p>
            <a:pPr algn="ctr"/>
            <a:r>
              <a:rPr lang="fr-FR" altLang="fr-FR" sz="2800">
                <a:ea typeface="ＭＳ Ｐゴシック" charset="-128"/>
              </a:rPr>
              <a:t>Du rôle du marketing à la gestion des produits</a:t>
            </a:r>
          </a:p>
        </p:txBody>
      </p:sp>
      <p:sp>
        <p:nvSpPr>
          <p:cNvPr id="19458" name="Rectangle 3"/>
          <p:cNvSpPr>
            <a:spLocks noChangeArrowheads="1"/>
          </p:cNvSpPr>
          <p:nvPr/>
        </p:nvSpPr>
        <p:spPr bwMode="auto">
          <a:xfrm>
            <a:off x="2209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buFontTx/>
              <a:buChar char="•"/>
            </a:pPr>
            <a:r>
              <a:rPr lang="fr-FR" altLang="fr-FR">
                <a:latin typeface="Arial" charset="0"/>
              </a:rPr>
              <a:t>Marketing entrepreneurial</a:t>
            </a:r>
          </a:p>
          <a:p>
            <a:pPr>
              <a:spcBef>
                <a:spcPct val="20000"/>
              </a:spcBef>
            </a:pPr>
            <a:endParaRPr lang="fr-FR" altLang="fr-FR" sz="2000">
              <a:latin typeface="Arial" charset="0"/>
              <a:sym typeface="Symbol" charset="2"/>
            </a:endParaRPr>
          </a:p>
          <a:p>
            <a:pPr>
              <a:spcBef>
                <a:spcPct val="20000"/>
              </a:spcBef>
              <a:buFont typeface="Symbol" charset="2"/>
              <a:buChar char="Þ"/>
            </a:pPr>
            <a:r>
              <a:rPr lang="fr-FR" altLang="fr-FR" sz="2000" i="1">
                <a:latin typeface="Arial" charset="0"/>
                <a:sym typeface="Symbol" charset="2"/>
              </a:rPr>
              <a:t>Politique de produit latente</a:t>
            </a:r>
          </a:p>
          <a:p>
            <a:pPr>
              <a:spcBef>
                <a:spcPct val="20000"/>
              </a:spcBef>
              <a:buFont typeface="Symbol" charset="2"/>
              <a:buChar char="Þ"/>
            </a:pPr>
            <a:endParaRPr lang="fr-FR" altLang="fr-FR" sz="2000" i="1">
              <a:latin typeface="Arial" charset="0"/>
            </a:endParaRPr>
          </a:p>
          <a:p>
            <a:pPr>
              <a:spcBef>
                <a:spcPct val="20000"/>
              </a:spcBef>
              <a:buFontTx/>
              <a:buChar char="•"/>
            </a:pPr>
            <a:endParaRPr lang="fr-FR" altLang="fr-FR" sz="400" i="1">
              <a:latin typeface="Arial" charset="0"/>
            </a:endParaRPr>
          </a:p>
          <a:p>
            <a:pPr>
              <a:spcBef>
                <a:spcPct val="20000"/>
              </a:spcBef>
              <a:buFontTx/>
              <a:buChar char="•"/>
            </a:pPr>
            <a:endParaRPr lang="fr-FR" altLang="fr-FR" sz="400" i="1">
              <a:latin typeface="Arial" charset="0"/>
            </a:endParaRPr>
          </a:p>
          <a:p>
            <a:pPr>
              <a:spcBef>
                <a:spcPct val="20000"/>
              </a:spcBef>
              <a:buFontTx/>
              <a:buChar char="•"/>
            </a:pPr>
            <a:endParaRPr lang="fr-FR" altLang="fr-FR" sz="400" i="1">
              <a:latin typeface="Arial" charset="0"/>
            </a:endParaRPr>
          </a:p>
          <a:p>
            <a:pPr>
              <a:spcBef>
                <a:spcPct val="20000"/>
              </a:spcBef>
              <a:buFontTx/>
              <a:buChar char="•"/>
            </a:pPr>
            <a:endParaRPr lang="fr-FR" altLang="fr-FR" sz="400" i="1">
              <a:latin typeface="Arial" charset="0"/>
            </a:endParaRPr>
          </a:p>
          <a:p>
            <a:pPr>
              <a:spcBef>
                <a:spcPct val="20000"/>
              </a:spcBef>
              <a:buFontTx/>
              <a:buChar char="•"/>
            </a:pPr>
            <a:endParaRPr lang="fr-FR" altLang="fr-FR" sz="400" i="1">
              <a:latin typeface="Arial" charset="0"/>
            </a:endParaRPr>
          </a:p>
          <a:p>
            <a:pPr>
              <a:spcBef>
                <a:spcPct val="20000"/>
              </a:spcBef>
              <a:buFontTx/>
              <a:buChar char="•"/>
            </a:pPr>
            <a:r>
              <a:rPr lang="fr-FR" altLang="fr-FR">
                <a:latin typeface="Arial" charset="0"/>
              </a:rPr>
              <a:t>Le marketing codifié</a:t>
            </a:r>
          </a:p>
          <a:p>
            <a:pPr>
              <a:spcBef>
                <a:spcPct val="20000"/>
              </a:spcBef>
            </a:pPr>
            <a:endParaRPr lang="fr-FR" altLang="fr-FR" sz="2000">
              <a:latin typeface="Arial" charset="0"/>
              <a:sym typeface="Symbol" charset="2"/>
            </a:endParaRPr>
          </a:p>
          <a:p>
            <a:pPr>
              <a:spcBef>
                <a:spcPct val="20000"/>
              </a:spcBef>
              <a:buFont typeface="Symbol" charset="2"/>
              <a:buChar char="Þ"/>
            </a:pPr>
            <a:r>
              <a:rPr lang="fr-FR" altLang="fr-FR" sz="2000" i="1">
                <a:latin typeface="Arial" charset="0"/>
                <a:sym typeface="Symbol" charset="2"/>
              </a:rPr>
              <a:t>Politique de produit réactive</a:t>
            </a:r>
          </a:p>
          <a:p>
            <a:pPr>
              <a:spcBef>
                <a:spcPct val="20000"/>
              </a:spcBef>
              <a:buFont typeface="Symbol" charset="2"/>
              <a:buChar char="Þ"/>
            </a:pPr>
            <a:endParaRPr lang="fr-FR" altLang="fr-FR" sz="2000" i="1">
              <a:latin typeface="Arial" charset="0"/>
            </a:endParaRPr>
          </a:p>
          <a:p>
            <a:pPr>
              <a:spcBef>
                <a:spcPct val="20000"/>
              </a:spcBef>
              <a:buFont typeface="Symbol" charset="2"/>
              <a:buChar char="Þ"/>
            </a:pPr>
            <a:endParaRPr lang="fr-FR" altLang="fr-FR" sz="2000" i="1">
              <a:latin typeface="Arial" charset="0"/>
            </a:endParaRPr>
          </a:p>
          <a:p>
            <a:pPr>
              <a:spcBef>
                <a:spcPct val="20000"/>
              </a:spcBef>
            </a:pPr>
            <a:endParaRPr lang="fr-FR" altLang="fr-FR" sz="400" i="1">
              <a:latin typeface="Arial" charset="0"/>
            </a:endParaRPr>
          </a:p>
          <a:p>
            <a:pPr>
              <a:spcBef>
                <a:spcPct val="20000"/>
              </a:spcBef>
              <a:buFontTx/>
              <a:buChar char="•"/>
            </a:pPr>
            <a:r>
              <a:rPr lang="fr-FR" altLang="fr-FR">
                <a:latin typeface="Arial" charset="0"/>
              </a:rPr>
              <a:t>Le marketing intrapreneurial</a:t>
            </a:r>
            <a:endParaRPr lang="fr-FR" altLang="fr-FR" sz="2000">
              <a:latin typeface="Arial" charset="0"/>
            </a:endParaRPr>
          </a:p>
          <a:p>
            <a:pPr>
              <a:spcBef>
                <a:spcPct val="20000"/>
              </a:spcBef>
            </a:pPr>
            <a:endParaRPr lang="fr-FR" altLang="fr-FR" sz="2000">
              <a:latin typeface="Arial" charset="0"/>
              <a:sym typeface="Symbol" charset="2"/>
            </a:endParaRPr>
          </a:p>
          <a:p>
            <a:pPr>
              <a:spcBef>
                <a:spcPct val="20000"/>
              </a:spcBef>
            </a:pPr>
            <a:r>
              <a:rPr lang="fr-FR" altLang="fr-FR" sz="2000">
                <a:latin typeface="Arial" charset="0"/>
                <a:sym typeface="Symbol" charset="2"/>
              </a:rPr>
              <a:t> </a:t>
            </a:r>
            <a:r>
              <a:rPr lang="fr-FR" altLang="fr-FR" sz="2000" i="1">
                <a:latin typeface="Arial" charset="0"/>
                <a:sym typeface="Symbol" charset="2"/>
              </a:rPr>
              <a:t>Politique de produit proactive</a:t>
            </a:r>
            <a:endParaRPr lang="fr-FR" altLang="fr-FR" sz="2000" i="1">
              <a:latin typeface="Arial" charset="0"/>
            </a:endParaRPr>
          </a:p>
          <a:p>
            <a:pPr>
              <a:spcBef>
                <a:spcPct val="20000"/>
              </a:spcBef>
              <a:buFontTx/>
              <a:buChar char="-"/>
            </a:pPr>
            <a:endParaRPr lang="fr-FR" altLang="fr-FR" sz="2000" i="1">
              <a:latin typeface="Arial" charset="0"/>
            </a:endParaRPr>
          </a:p>
          <a:p>
            <a:pPr>
              <a:spcBef>
                <a:spcPct val="20000"/>
              </a:spcBef>
            </a:pPr>
            <a:endParaRPr lang="fr-FR" altLang="fr-FR" sz="2000">
              <a:latin typeface="Arial" charset="0"/>
            </a:endParaRPr>
          </a:p>
        </p:txBody>
      </p:sp>
      <p:pic>
        <p:nvPicPr>
          <p:cNvPr id="19459" name="Picture 5" descr="dyson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1601" y="1447800"/>
            <a:ext cx="124777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6" descr="proct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10600" y="30480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7" descr="r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10401" y="5248276"/>
            <a:ext cx="320516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Imag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69026" y="3505200"/>
            <a:ext cx="18319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Image 10"/>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72200" y="3276600"/>
            <a:ext cx="1828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Image 11"/>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6934200" y="5943601"/>
            <a:ext cx="20510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Image 12"/>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9290050" y="5943601"/>
            <a:ext cx="122555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Image 13"/>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39000" y="1420814"/>
            <a:ext cx="109220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8890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317445" name="Picture 5" descr="SAAS_01591_0034022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66146" y="1506050"/>
            <a:ext cx="5811838" cy="4359275"/>
          </a:xfrm>
          <a:prstGeom prst="rect">
            <a:avLst/>
          </a:prstGeom>
          <a:noFill/>
        </p:spPr>
      </p:pic>
      <p:sp>
        <p:nvSpPr>
          <p:cNvPr id="317446" name="Text Box 6"/>
          <p:cNvSpPr txBox="1">
            <a:spLocks noChangeArrowheads="1"/>
          </p:cNvSpPr>
          <p:nvPr/>
        </p:nvSpPr>
        <p:spPr bwMode="auto">
          <a:xfrm>
            <a:off x="114390" y="2728457"/>
            <a:ext cx="2546617" cy="1077218"/>
          </a:xfrm>
          <a:prstGeom prst="rect">
            <a:avLst/>
          </a:prstGeom>
          <a:noFill/>
          <a:ln w="9525">
            <a:noFill/>
            <a:miter lim="800000"/>
            <a:headEnd/>
            <a:tailEnd/>
          </a:ln>
          <a:effectLst/>
        </p:spPr>
        <p:txBody>
          <a:bodyPr wrap="square">
            <a:spAutoFit/>
          </a:bodyPr>
          <a:lstStyle/>
          <a:p>
            <a:pPr>
              <a:spcBef>
                <a:spcPct val="50000"/>
              </a:spcBef>
            </a:pPr>
            <a:r>
              <a:rPr lang="fr-FR" sz="3200">
                <a:solidFill>
                  <a:schemeClr val="bg1"/>
                </a:solidFill>
                <a:latin typeface="Arial" charset="0"/>
                <a:cs typeface="Arial" charset="0"/>
              </a:rPr>
              <a:t>Ariel Style : la campagne</a:t>
            </a:r>
          </a:p>
        </p:txBody>
      </p:sp>
    </p:spTree>
    <p:extLst>
      <p:ext uri="{BB962C8B-B14F-4D97-AF65-F5344CB8AC3E}">
        <p14:creationId xmlns:p14="http://schemas.microsoft.com/office/powerpoint/2010/main" val="20861618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491" name="Picture 3" descr="SAAS_01591_0034023A"/>
          <p:cNvPicPr>
            <a:picLocks noGrp="1" noChangeAspect="1" noChangeArrowheads="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4038209" y="1392613"/>
            <a:ext cx="5616575" cy="4213225"/>
          </a:xfrm>
          <a:noFill/>
          <a:ln/>
        </p:spPr>
      </p:pic>
    </p:spTree>
    <p:extLst>
      <p:ext uri="{BB962C8B-B14F-4D97-AF65-F5344CB8AC3E}">
        <p14:creationId xmlns:p14="http://schemas.microsoft.com/office/powerpoint/2010/main" val="126192472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fr-FR" b="0"/>
              <a:t>La conception de la campagne</a:t>
            </a:r>
          </a:p>
        </p:txBody>
      </p:sp>
      <p:sp>
        <p:nvSpPr>
          <p:cNvPr id="46083" name="Rectangle 3"/>
          <p:cNvSpPr>
            <a:spLocks noGrp="1" noChangeArrowheads="1"/>
          </p:cNvSpPr>
          <p:nvPr>
            <p:ph sz="quarter" idx="1"/>
          </p:nvPr>
        </p:nvSpPr>
        <p:spPr/>
        <p:txBody>
          <a:bodyPr/>
          <a:lstStyle/>
          <a:p>
            <a:r>
              <a:rPr lang="fr-FR"/>
              <a:t>Première étape : l’élaboration des messages (copy stratégie)</a:t>
            </a:r>
          </a:p>
          <a:p>
            <a:endParaRPr lang="fr-FR"/>
          </a:p>
          <a:p>
            <a:r>
              <a:rPr lang="fr-FR"/>
              <a:t>Deuxième étape : le jugement de la création</a:t>
            </a:r>
          </a:p>
          <a:p>
            <a:endParaRPr lang="fr-FR"/>
          </a:p>
          <a:p>
            <a:r>
              <a:rPr lang="fr-FR"/>
              <a:t>Troisième étape : l’exécution</a:t>
            </a:r>
            <a:endParaRPr lang="fr-FR" sz="3200"/>
          </a:p>
        </p:txBody>
      </p:sp>
    </p:spTree>
    <p:extLst>
      <p:ext uri="{BB962C8B-B14F-4D97-AF65-F5344CB8AC3E}">
        <p14:creationId xmlns:p14="http://schemas.microsoft.com/office/powerpoint/2010/main" val="129605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0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0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3"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fr-FR" b="0"/>
              <a:t>La copy stratégie</a:t>
            </a:r>
          </a:p>
        </p:txBody>
      </p:sp>
      <p:sp>
        <p:nvSpPr>
          <p:cNvPr id="207875" name="Rectangle 3"/>
          <p:cNvSpPr>
            <a:spLocks noGrp="1" noChangeArrowheads="1"/>
          </p:cNvSpPr>
          <p:nvPr>
            <p:ph sz="quarter" idx="1"/>
          </p:nvPr>
        </p:nvSpPr>
        <p:spPr/>
        <p:txBody>
          <a:bodyPr/>
          <a:lstStyle/>
          <a:p>
            <a:r>
              <a:rPr lang="fr-FR"/>
              <a:t>Document de travail donné aux créatifs :</a:t>
            </a:r>
          </a:p>
          <a:p>
            <a:pPr lvl="1"/>
            <a:r>
              <a:rPr lang="fr-FR"/>
              <a:t>Le fait principal</a:t>
            </a:r>
          </a:p>
          <a:p>
            <a:pPr lvl="1"/>
            <a:r>
              <a:rPr lang="fr-FR"/>
              <a:t>Les cibles publicitaires et les objectifs publicitaires pour chaque cible</a:t>
            </a:r>
          </a:p>
          <a:p>
            <a:pPr lvl="1"/>
            <a:r>
              <a:rPr lang="fr-FR"/>
              <a:t>La promesse</a:t>
            </a:r>
          </a:p>
          <a:p>
            <a:pPr lvl="1"/>
            <a:r>
              <a:rPr lang="fr-FR"/>
              <a:t>Les preuves</a:t>
            </a:r>
          </a:p>
          <a:p>
            <a:pPr lvl="1"/>
            <a:r>
              <a:rPr lang="fr-FR"/>
              <a:t>Le ton</a:t>
            </a:r>
          </a:p>
          <a:p>
            <a:pPr lvl="1"/>
            <a:r>
              <a:rPr lang="fr-FR"/>
              <a:t>Les contraintes</a:t>
            </a:r>
          </a:p>
        </p:txBody>
      </p:sp>
    </p:spTree>
    <p:extLst>
      <p:ext uri="{BB962C8B-B14F-4D97-AF65-F5344CB8AC3E}">
        <p14:creationId xmlns:p14="http://schemas.microsoft.com/office/powerpoint/2010/main" val="16409178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1640441"/>
            <a:ext cx="2465798" cy="1143000"/>
          </a:xfrm>
        </p:spPr>
        <p:txBody>
          <a:bodyPr>
            <a:normAutofit fontScale="90000"/>
          </a:bodyPr>
          <a:lstStyle/>
          <a:p>
            <a:r>
              <a:rPr lang="fr-FR" b="0"/>
              <a:t>Copy stratégie simplifiée pour </a:t>
            </a:r>
            <a:r>
              <a:rPr lang="fr-FR" b="0" dirty="0" err="1"/>
              <a:t>Lindt</a:t>
            </a:r>
            <a:endParaRPr lang="fr-FR" b="0" dirty="0"/>
          </a:p>
        </p:txBody>
      </p:sp>
      <p:pic>
        <p:nvPicPr>
          <p:cNvPr id="208904" name="Picture 8" descr="lindt"/>
          <p:cNvPicPr>
            <a:picLocks noGrp="1" noChangeAspect="1" noChangeArrowheads="1"/>
          </p:cNvPicPr>
          <p:nvPr>
            <p:ph type="clipArt" sz="half" idx="1"/>
          </p:nvPr>
        </p:nvPicPr>
        <p:blipFill>
          <a:blip r:embed="rId3" cstate="screen">
            <a:extLst>
              <a:ext uri="{28A0092B-C50C-407E-A947-70E740481C1C}">
                <a14:useLocalDpi xmlns:a14="http://schemas.microsoft.com/office/drawing/2010/main"/>
              </a:ext>
            </a:extLst>
          </a:blip>
          <a:stretch>
            <a:fillRect/>
          </a:stretch>
        </p:blipFill>
        <p:spPr>
          <a:xfrm>
            <a:off x="3472101" y="606175"/>
            <a:ext cx="2888166" cy="4114800"/>
          </a:xfrm>
          <a:noFill/>
          <a:ln/>
        </p:spPr>
      </p:pic>
      <p:sp>
        <p:nvSpPr>
          <p:cNvPr id="208902" name="Rectangle 6"/>
          <p:cNvSpPr>
            <a:spLocks noGrp="1" noChangeArrowheads="1"/>
          </p:cNvSpPr>
          <p:nvPr>
            <p:ph type="body" sz="half" idx="2"/>
          </p:nvPr>
        </p:nvSpPr>
        <p:spPr>
          <a:xfrm>
            <a:off x="6752404" y="1640441"/>
            <a:ext cx="5080000" cy="4114800"/>
          </a:xfrm>
          <a:noFill/>
          <a:ln/>
        </p:spPr>
        <p:txBody>
          <a:bodyPr/>
          <a:lstStyle/>
          <a:p>
            <a:pPr>
              <a:lnSpc>
                <a:spcPct val="90000"/>
              </a:lnSpc>
              <a:buFontTx/>
              <a:buNone/>
            </a:pPr>
            <a:r>
              <a:rPr lang="fr-FR" sz="2400"/>
              <a:t>Promesse: un chocolat traditionnel aux qualités ancestrales préservées</a:t>
            </a:r>
          </a:p>
          <a:p>
            <a:pPr>
              <a:lnSpc>
                <a:spcPct val="90000"/>
              </a:lnSpc>
              <a:buFontTx/>
              <a:buNone/>
            </a:pPr>
            <a:endParaRPr lang="fr-FR" sz="2400" dirty="0"/>
          </a:p>
          <a:p>
            <a:pPr>
              <a:lnSpc>
                <a:spcPct val="90000"/>
              </a:lnSpc>
              <a:buFontTx/>
              <a:buNone/>
            </a:pPr>
            <a:r>
              <a:rPr lang="fr-FR" sz="2400" dirty="0"/>
              <a:t>Preuve : la présence de M </a:t>
            </a:r>
            <a:r>
              <a:rPr lang="fr-FR" sz="2400" dirty="0" err="1"/>
              <a:t>Lindt</a:t>
            </a:r>
            <a:r>
              <a:rPr lang="fr-FR" sz="2400" dirty="0"/>
              <a:t> qui surveille ses marmitons </a:t>
            </a:r>
          </a:p>
          <a:p>
            <a:pPr>
              <a:lnSpc>
                <a:spcPct val="90000"/>
              </a:lnSpc>
              <a:buFontTx/>
              <a:buNone/>
            </a:pPr>
            <a:endParaRPr lang="fr-FR" sz="2400" dirty="0"/>
          </a:p>
          <a:p>
            <a:pPr>
              <a:lnSpc>
                <a:spcPct val="90000"/>
              </a:lnSpc>
              <a:buFontTx/>
              <a:buNone/>
            </a:pPr>
            <a:r>
              <a:rPr lang="fr-FR" sz="2400" dirty="0"/>
              <a:t>Ton : sérieux, authentique</a:t>
            </a:r>
          </a:p>
        </p:txBody>
      </p:sp>
    </p:spTree>
    <p:extLst>
      <p:ext uri="{BB962C8B-B14F-4D97-AF65-F5344CB8AC3E}">
        <p14:creationId xmlns:p14="http://schemas.microsoft.com/office/powerpoint/2010/main" val="4102069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fr-FR" b="0"/>
              <a:t>Le jugement de la création</a:t>
            </a:r>
          </a:p>
        </p:txBody>
      </p:sp>
      <p:sp>
        <p:nvSpPr>
          <p:cNvPr id="209923" name="Rectangle 3"/>
          <p:cNvSpPr>
            <a:spLocks noGrp="1" noChangeArrowheads="1"/>
          </p:cNvSpPr>
          <p:nvPr>
            <p:ph sz="quarter" idx="1"/>
          </p:nvPr>
        </p:nvSpPr>
        <p:spPr/>
        <p:txBody>
          <a:bodyPr/>
          <a:lstStyle/>
          <a:p>
            <a:r>
              <a:rPr lang="fr-FR"/>
              <a:t>Étape décisive mais complexe</a:t>
            </a:r>
          </a:p>
          <a:p>
            <a:r>
              <a:rPr lang="fr-FR"/>
              <a:t>Une bonne création :</a:t>
            </a:r>
          </a:p>
          <a:p>
            <a:pPr lvl="1"/>
            <a:r>
              <a:rPr lang="fr-FR"/>
              <a:t>Est conforme à la copy-stratégie</a:t>
            </a:r>
          </a:p>
          <a:p>
            <a:pPr lvl="1"/>
            <a:r>
              <a:rPr lang="fr-FR"/>
              <a:t>Doit attirer l’attention</a:t>
            </a:r>
          </a:p>
        </p:txBody>
      </p:sp>
    </p:spTree>
    <p:extLst>
      <p:ext uri="{BB962C8B-B14F-4D97-AF65-F5344CB8AC3E}">
        <p14:creationId xmlns:p14="http://schemas.microsoft.com/office/powerpoint/2010/main" val="88405371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fr-FR" b="0"/>
              <a:t>Attirer l’attention : la nudité</a:t>
            </a:r>
          </a:p>
        </p:txBody>
      </p:sp>
      <p:pic>
        <p:nvPicPr>
          <p:cNvPr id="216067" name="Picture 3"/>
          <p:cNvPicPr>
            <a:picLocks noChangeAspect="1" noChangeArrowheads="1"/>
          </p:cNvPicPr>
          <p:nvPr/>
        </p:nvPicPr>
        <p:blipFill>
          <a:blip r:embed="rId3" cstate="print"/>
          <a:srcRect/>
          <a:stretch>
            <a:fillRect/>
          </a:stretch>
        </p:blipFill>
        <p:spPr bwMode="auto">
          <a:xfrm>
            <a:off x="4291014" y="1752600"/>
            <a:ext cx="3609975" cy="4876800"/>
          </a:xfrm>
          <a:prstGeom prst="rect">
            <a:avLst/>
          </a:prstGeom>
          <a:noFill/>
          <a:ln w="9525">
            <a:noFill/>
            <a:miter lim="800000"/>
            <a:headEnd/>
            <a:tailEnd/>
          </a:ln>
          <a:effectLst/>
        </p:spPr>
      </p:pic>
      <p:sp>
        <p:nvSpPr>
          <p:cNvPr id="216068" name="Rectangle 4"/>
          <p:cNvSpPr>
            <a:spLocks noChangeArrowheads="1"/>
          </p:cNvSpPr>
          <p:nvPr/>
        </p:nvSpPr>
        <p:spPr bwMode="auto">
          <a:xfrm>
            <a:off x="6672263" y="5734050"/>
            <a:ext cx="431800" cy="431800"/>
          </a:xfrm>
          <a:prstGeom prst="rect">
            <a:avLst/>
          </a:prstGeom>
          <a:solidFill>
            <a:schemeClr val="bg1"/>
          </a:solidFill>
          <a:ln w="9525">
            <a:solidFill>
              <a:schemeClr val="tx1"/>
            </a:solidFill>
            <a:miter lim="800000"/>
            <a:headEnd/>
            <a:tailEnd/>
          </a:ln>
          <a:effectLst/>
        </p:spPr>
        <p:txBody>
          <a:bodyPr wrap="none" anchor="ctr"/>
          <a:lstStyle/>
          <a:p>
            <a:endParaRPr lang="fr-FR"/>
          </a:p>
        </p:txBody>
      </p:sp>
    </p:spTree>
    <p:extLst>
      <p:ext uri="{BB962C8B-B14F-4D97-AF65-F5344CB8AC3E}">
        <p14:creationId xmlns:p14="http://schemas.microsoft.com/office/powerpoint/2010/main" val="29916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checkerboard(across)">
                                      <p:cBhvr>
                                        <p:cTn id="7" dur="500"/>
                                        <p:tgtEl>
                                          <p:spTgt spid="216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fr-FR" b="0"/>
              <a:t>Attirer l’attention : les stars</a:t>
            </a:r>
          </a:p>
        </p:txBody>
      </p:sp>
      <p:pic>
        <p:nvPicPr>
          <p:cNvPr id="1026" name="Picture 2" descr="fficher l'image d'origin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35875" y="1924240"/>
            <a:ext cx="8105775"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6506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fr-FR" b="0"/>
              <a:t>Attirer l’attention : les effets d’optique</a:t>
            </a:r>
          </a:p>
        </p:txBody>
      </p:sp>
      <p:pic>
        <p:nvPicPr>
          <p:cNvPr id="218115" name="Picture 3"/>
          <p:cNvPicPr>
            <a:picLocks noChangeAspect="1" noChangeArrowheads="1"/>
          </p:cNvPicPr>
          <p:nvPr/>
        </p:nvPicPr>
        <p:blipFill>
          <a:blip r:embed="rId3" cstate="print"/>
          <a:srcRect/>
          <a:stretch>
            <a:fillRect/>
          </a:stretch>
        </p:blipFill>
        <p:spPr bwMode="auto">
          <a:xfrm>
            <a:off x="4723544" y="1838820"/>
            <a:ext cx="5334000" cy="3886200"/>
          </a:xfrm>
          <a:prstGeom prst="rect">
            <a:avLst/>
          </a:prstGeom>
          <a:noFill/>
          <a:ln w="9525">
            <a:noFill/>
            <a:miter lim="800000"/>
            <a:headEnd/>
            <a:tailEnd/>
          </a:ln>
          <a:effectLst/>
        </p:spPr>
      </p:pic>
    </p:spTree>
    <p:extLst>
      <p:ext uri="{BB962C8B-B14F-4D97-AF65-F5344CB8AC3E}">
        <p14:creationId xmlns:p14="http://schemas.microsoft.com/office/powerpoint/2010/main" val="190646360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3" cstate="print"/>
          <a:srcRect/>
          <a:stretch>
            <a:fillRect/>
          </a:stretch>
        </p:blipFill>
        <p:spPr bwMode="auto">
          <a:xfrm>
            <a:off x="3648076" y="1814513"/>
            <a:ext cx="5059363" cy="4494212"/>
          </a:xfrm>
          <a:prstGeom prst="rect">
            <a:avLst/>
          </a:prstGeom>
          <a:noFill/>
          <a:ln w="9525">
            <a:noFill/>
            <a:miter lim="800000"/>
            <a:headEnd/>
            <a:tailEnd/>
          </a:ln>
          <a:effectLst/>
        </p:spPr>
      </p:pic>
    </p:spTree>
    <p:extLst>
      <p:ext uri="{BB962C8B-B14F-4D97-AF65-F5344CB8AC3E}">
        <p14:creationId xmlns:p14="http://schemas.microsoft.com/office/powerpoint/2010/main" val="1045198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Gestion réactive des produits ou gestion proactive ?</a:t>
            </a:r>
            <a:endParaRPr lang="fr-FR" dirty="0"/>
          </a:p>
        </p:txBody>
      </p:sp>
      <p:sp>
        <p:nvSpPr>
          <p:cNvPr id="5" name="Espace réservé du contenu 4"/>
          <p:cNvSpPr>
            <a:spLocks noGrp="1"/>
          </p:cNvSpPr>
          <p:nvPr>
            <p:ph idx="1"/>
          </p:nvPr>
        </p:nvSpPr>
        <p:spPr/>
        <p:txBody>
          <a:bodyPr/>
          <a:lstStyle/>
          <a:p>
            <a:r>
              <a:rPr lang="fr-FR" dirty="0" smtClean="0"/>
              <a:t>Le chef de produit répond à l’environnement : gestion réactive</a:t>
            </a:r>
          </a:p>
          <a:p>
            <a:r>
              <a:rPr lang="fr-FR" dirty="0" smtClean="0"/>
              <a:t>Le chef de produit anticipe : gestion proactive</a:t>
            </a:r>
          </a:p>
          <a:p>
            <a:r>
              <a:rPr lang="fr-FR" dirty="0" smtClean="0"/>
              <a:t>Les deux font partie du métier du chef de produit</a:t>
            </a:r>
            <a:endParaRPr lang="fr-FR" dirty="0"/>
          </a:p>
        </p:txBody>
      </p:sp>
    </p:spTree>
    <p:extLst>
      <p:ext uri="{BB962C8B-B14F-4D97-AF65-F5344CB8AC3E}">
        <p14:creationId xmlns:p14="http://schemas.microsoft.com/office/powerpoint/2010/main" val="96324842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fr-FR" b="0"/>
              <a:t>Attirer l’attention : jeux de mise en page</a:t>
            </a:r>
          </a:p>
        </p:txBody>
      </p:sp>
      <p:pic>
        <p:nvPicPr>
          <p:cNvPr id="221187" name="Picture 3"/>
          <p:cNvPicPr>
            <a:picLocks noChangeAspect="1" noChangeArrowheads="1"/>
          </p:cNvPicPr>
          <p:nvPr/>
        </p:nvPicPr>
        <p:blipFill>
          <a:blip r:embed="rId3" cstate="print"/>
          <a:srcRect/>
          <a:stretch>
            <a:fillRect/>
          </a:stretch>
        </p:blipFill>
        <p:spPr bwMode="auto">
          <a:xfrm>
            <a:off x="4623478" y="1810245"/>
            <a:ext cx="5924550" cy="3914775"/>
          </a:xfrm>
          <a:prstGeom prst="rect">
            <a:avLst/>
          </a:prstGeom>
          <a:noFill/>
          <a:ln w="9525">
            <a:noFill/>
            <a:miter lim="800000"/>
            <a:headEnd/>
            <a:tailEnd/>
          </a:ln>
          <a:effectLst/>
        </p:spPr>
      </p:pic>
    </p:spTree>
    <p:extLst>
      <p:ext uri="{BB962C8B-B14F-4D97-AF65-F5344CB8AC3E}">
        <p14:creationId xmlns:p14="http://schemas.microsoft.com/office/powerpoint/2010/main" val="200065171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fr-FR" b="0"/>
              <a:t>Attirer l’attention : images chocs</a:t>
            </a:r>
          </a:p>
        </p:txBody>
      </p:sp>
      <p:pic>
        <p:nvPicPr>
          <p:cNvPr id="222211" name="Picture 3"/>
          <p:cNvPicPr>
            <a:picLocks noChangeAspect="1" noChangeArrowheads="1"/>
          </p:cNvPicPr>
          <p:nvPr/>
        </p:nvPicPr>
        <p:blipFill>
          <a:blip r:embed="rId3" cstate="print"/>
          <a:srcRect/>
          <a:stretch>
            <a:fillRect/>
          </a:stretch>
        </p:blipFill>
        <p:spPr bwMode="auto">
          <a:xfrm>
            <a:off x="4512495" y="1709577"/>
            <a:ext cx="5715000" cy="4362450"/>
          </a:xfrm>
          <a:prstGeom prst="rect">
            <a:avLst/>
          </a:prstGeom>
          <a:noFill/>
          <a:ln w="9525">
            <a:noFill/>
            <a:miter lim="800000"/>
            <a:headEnd/>
            <a:tailEnd/>
          </a:ln>
          <a:effectLst/>
        </p:spPr>
      </p:pic>
    </p:spTree>
    <p:extLst>
      <p:ext uri="{BB962C8B-B14F-4D97-AF65-F5344CB8AC3E}">
        <p14:creationId xmlns:p14="http://schemas.microsoft.com/office/powerpoint/2010/main" val="93615728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3" cstate="print"/>
          <a:srcRect/>
          <a:stretch>
            <a:fillRect/>
          </a:stretch>
        </p:blipFill>
        <p:spPr bwMode="auto">
          <a:xfrm>
            <a:off x="2514600" y="1752600"/>
            <a:ext cx="3233738" cy="4724400"/>
          </a:xfrm>
          <a:prstGeom prst="rect">
            <a:avLst/>
          </a:prstGeom>
          <a:noFill/>
          <a:ln w="9525">
            <a:noFill/>
            <a:miter lim="800000"/>
            <a:headEnd/>
            <a:tailEnd/>
          </a:ln>
          <a:effectLst/>
        </p:spPr>
      </p:pic>
      <p:pic>
        <p:nvPicPr>
          <p:cNvPr id="223235" name="Picture 3" descr="mobalpa 1"/>
          <p:cNvPicPr>
            <a:picLocks noChangeAspect="1" noChangeArrowheads="1"/>
          </p:cNvPicPr>
          <p:nvPr/>
        </p:nvPicPr>
        <p:blipFill>
          <a:blip r:embed="rId4" cstate="print"/>
          <a:srcRect/>
          <a:stretch>
            <a:fillRect/>
          </a:stretch>
        </p:blipFill>
        <p:spPr bwMode="auto">
          <a:xfrm>
            <a:off x="6400800" y="1752600"/>
            <a:ext cx="3765550" cy="4724400"/>
          </a:xfrm>
          <a:prstGeom prst="rect">
            <a:avLst/>
          </a:prstGeom>
          <a:noFill/>
        </p:spPr>
      </p:pic>
      <p:sp>
        <p:nvSpPr>
          <p:cNvPr id="223236" name="Rectangle 4"/>
          <p:cNvSpPr>
            <a:spLocks noChangeArrowheads="1"/>
          </p:cNvSpPr>
          <p:nvPr/>
        </p:nvSpPr>
        <p:spPr bwMode="auto">
          <a:xfrm>
            <a:off x="1828800" y="304800"/>
            <a:ext cx="8610600" cy="1143000"/>
          </a:xfrm>
          <a:prstGeom prst="rect">
            <a:avLst/>
          </a:prstGeom>
          <a:noFill/>
          <a:ln w="9525">
            <a:noFill/>
            <a:miter lim="800000"/>
            <a:headEnd/>
            <a:tailEnd/>
          </a:ln>
          <a:effectLst/>
        </p:spPr>
        <p:txBody>
          <a:bodyPr anchor="ctr"/>
          <a:lstStyle/>
          <a:p>
            <a:pPr algn="ctr"/>
            <a:r>
              <a:rPr lang="fr-FR" sz="3600">
                <a:solidFill>
                  <a:schemeClr val="tx2"/>
                </a:solidFill>
                <a:latin typeface="Arial" charset="0"/>
              </a:rPr>
              <a:t>Attirer l’attention : images chocs</a:t>
            </a:r>
          </a:p>
        </p:txBody>
      </p:sp>
    </p:spTree>
    <p:extLst>
      <p:ext uri="{BB962C8B-B14F-4D97-AF65-F5344CB8AC3E}">
        <p14:creationId xmlns:p14="http://schemas.microsoft.com/office/powerpoint/2010/main" val="3784953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fr-FR" b="0"/>
              <a:t>Attirer l’attention : tabous mis en scène</a:t>
            </a:r>
          </a:p>
        </p:txBody>
      </p:sp>
      <p:pic>
        <p:nvPicPr>
          <p:cNvPr id="224259" name="Picture 3"/>
          <p:cNvPicPr>
            <a:picLocks noChangeAspect="1" noChangeArrowheads="1"/>
          </p:cNvPicPr>
          <p:nvPr/>
        </p:nvPicPr>
        <p:blipFill>
          <a:blip r:embed="rId3" cstate="print"/>
          <a:srcRect/>
          <a:stretch>
            <a:fillRect/>
          </a:stretch>
        </p:blipFill>
        <p:spPr bwMode="auto">
          <a:xfrm>
            <a:off x="3503487" y="2971800"/>
            <a:ext cx="3962400" cy="2724150"/>
          </a:xfrm>
          <a:prstGeom prst="rect">
            <a:avLst/>
          </a:prstGeom>
          <a:noFill/>
          <a:ln w="9525">
            <a:noFill/>
            <a:miter lim="800000"/>
            <a:headEnd/>
            <a:tailEnd/>
          </a:ln>
          <a:effectLst/>
        </p:spPr>
      </p:pic>
      <p:pic>
        <p:nvPicPr>
          <p:cNvPr id="224260" name="Picture 4"/>
          <p:cNvPicPr>
            <a:picLocks noChangeAspect="1" noChangeArrowheads="1"/>
          </p:cNvPicPr>
          <p:nvPr/>
        </p:nvPicPr>
        <p:blipFill>
          <a:blip r:embed="rId4" cstate="print"/>
          <a:srcRect/>
          <a:stretch>
            <a:fillRect/>
          </a:stretch>
        </p:blipFill>
        <p:spPr bwMode="auto">
          <a:xfrm>
            <a:off x="7770687" y="2952750"/>
            <a:ext cx="4114800" cy="2762250"/>
          </a:xfrm>
          <a:prstGeom prst="rect">
            <a:avLst/>
          </a:prstGeom>
          <a:noFill/>
          <a:ln w="9525">
            <a:noFill/>
            <a:miter lim="800000"/>
            <a:headEnd/>
            <a:tailEnd/>
          </a:ln>
          <a:effectLst/>
        </p:spPr>
      </p:pic>
    </p:spTree>
    <p:extLst>
      <p:ext uri="{BB962C8B-B14F-4D97-AF65-F5344CB8AC3E}">
        <p14:creationId xmlns:p14="http://schemas.microsoft.com/office/powerpoint/2010/main" val="23843183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1026"/>
          <p:cNvSpPr>
            <a:spLocks noGrp="1" noChangeArrowheads="1"/>
          </p:cNvSpPr>
          <p:nvPr>
            <p:ph type="title"/>
          </p:nvPr>
        </p:nvSpPr>
        <p:spPr/>
        <p:txBody>
          <a:bodyPr/>
          <a:lstStyle/>
          <a:p>
            <a:r>
              <a:rPr lang="fr-FR" b="0"/>
              <a:t>Attirer l’attention : l’insolite</a:t>
            </a:r>
          </a:p>
        </p:txBody>
      </p:sp>
      <p:pic>
        <p:nvPicPr>
          <p:cNvPr id="310276" name="Picture 1028" descr="schweppes"/>
          <p:cNvPicPr>
            <a:picLocks noChangeAspect="1" noChangeArrowheads="1"/>
          </p:cNvPicPr>
          <p:nvPr/>
        </p:nvPicPr>
        <p:blipFill>
          <a:blip r:embed="rId3" cstate="print"/>
          <a:srcRect/>
          <a:stretch>
            <a:fillRect/>
          </a:stretch>
        </p:blipFill>
        <p:spPr bwMode="auto">
          <a:xfrm>
            <a:off x="4613561" y="1688007"/>
            <a:ext cx="5834063" cy="4037013"/>
          </a:xfrm>
          <a:prstGeom prst="rect">
            <a:avLst/>
          </a:prstGeom>
          <a:noFill/>
        </p:spPr>
      </p:pic>
    </p:spTree>
    <p:extLst>
      <p:ext uri="{BB962C8B-B14F-4D97-AF65-F5344CB8AC3E}">
        <p14:creationId xmlns:p14="http://schemas.microsoft.com/office/powerpoint/2010/main" val="70943015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fr-FR" b="0"/>
              <a:t>Le jugement de la création</a:t>
            </a:r>
          </a:p>
        </p:txBody>
      </p:sp>
      <p:sp>
        <p:nvSpPr>
          <p:cNvPr id="225283" name="Rectangle 3"/>
          <p:cNvSpPr>
            <a:spLocks noGrp="1" noChangeArrowheads="1"/>
          </p:cNvSpPr>
          <p:nvPr>
            <p:ph sz="quarter" idx="1"/>
          </p:nvPr>
        </p:nvSpPr>
        <p:spPr/>
        <p:txBody>
          <a:bodyPr/>
          <a:lstStyle/>
          <a:p>
            <a:r>
              <a:rPr lang="fr-FR"/>
              <a:t>Étape décisive mais complexe</a:t>
            </a:r>
          </a:p>
          <a:p>
            <a:r>
              <a:rPr lang="fr-FR"/>
              <a:t>Une bonne création :</a:t>
            </a:r>
          </a:p>
          <a:p>
            <a:pPr lvl="1"/>
            <a:r>
              <a:rPr lang="fr-FR"/>
              <a:t>Est conforme à la copy-stratégie</a:t>
            </a:r>
          </a:p>
          <a:p>
            <a:pPr lvl="1"/>
            <a:r>
              <a:rPr lang="fr-FR"/>
              <a:t>Doit attirer l’attention</a:t>
            </a:r>
          </a:p>
          <a:p>
            <a:pPr lvl="1"/>
            <a:r>
              <a:rPr lang="fr-FR"/>
              <a:t>Doit être comprise</a:t>
            </a:r>
          </a:p>
        </p:txBody>
      </p:sp>
    </p:spTree>
    <p:extLst>
      <p:ext uri="{BB962C8B-B14F-4D97-AF65-F5344CB8AC3E}">
        <p14:creationId xmlns:p14="http://schemas.microsoft.com/office/powerpoint/2010/main" val="12387359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2"/>
          <p:cNvPicPr>
            <a:picLocks noChangeAspect="1" noChangeArrowheads="1"/>
          </p:cNvPicPr>
          <p:nvPr/>
        </p:nvPicPr>
        <p:blipFill>
          <a:blip r:embed="rId3" cstate="print"/>
          <a:srcRect/>
          <a:stretch>
            <a:fillRect/>
          </a:stretch>
        </p:blipFill>
        <p:spPr bwMode="auto">
          <a:xfrm>
            <a:off x="4538664" y="1758950"/>
            <a:ext cx="3309937" cy="4870450"/>
          </a:xfrm>
          <a:prstGeom prst="rect">
            <a:avLst/>
          </a:prstGeom>
          <a:noFill/>
          <a:ln w="9525">
            <a:noFill/>
            <a:miter lim="800000"/>
            <a:headEnd/>
            <a:tailEnd/>
          </a:ln>
          <a:effectLst/>
        </p:spPr>
      </p:pic>
    </p:spTree>
    <p:extLst>
      <p:ext uri="{BB962C8B-B14F-4D97-AF65-F5344CB8AC3E}">
        <p14:creationId xmlns:p14="http://schemas.microsoft.com/office/powerpoint/2010/main" val="4680124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p:cNvPicPr>
            <a:picLocks noChangeAspect="1" noChangeArrowheads="1"/>
          </p:cNvPicPr>
          <p:nvPr/>
        </p:nvPicPr>
        <p:blipFill>
          <a:blip r:embed="rId3" cstate="print"/>
          <a:srcRect/>
          <a:stretch>
            <a:fillRect/>
          </a:stretch>
        </p:blipFill>
        <p:spPr bwMode="auto">
          <a:xfrm>
            <a:off x="4233864" y="1676400"/>
            <a:ext cx="3919537" cy="5105400"/>
          </a:xfrm>
          <a:prstGeom prst="rect">
            <a:avLst/>
          </a:prstGeom>
          <a:noFill/>
          <a:ln w="9525">
            <a:noFill/>
            <a:miter lim="800000"/>
            <a:headEnd/>
            <a:tailEnd/>
          </a:ln>
          <a:effectLst/>
        </p:spPr>
      </p:pic>
    </p:spTree>
    <p:extLst>
      <p:ext uri="{BB962C8B-B14F-4D97-AF65-F5344CB8AC3E}">
        <p14:creationId xmlns:p14="http://schemas.microsoft.com/office/powerpoint/2010/main" val="4978394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fr-FR" b="0"/>
              <a:t>Le jugement de la création</a:t>
            </a:r>
          </a:p>
        </p:txBody>
      </p:sp>
      <p:sp>
        <p:nvSpPr>
          <p:cNvPr id="232451" name="Rectangle 3"/>
          <p:cNvSpPr>
            <a:spLocks noGrp="1" noChangeArrowheads="1"/>
          </p:cNvSpPr>
          <p:nvPr>
            <p:ph sz="quarter" idx="1"/>
          </p:nvPr>
        </p:nvSpPr>
        <p:spPr/>
        <p:txBody>
          <a:bodyPr/>
          <a:lstStyle/>
          <a:p>
            <a:r>
              <a:rPr lang="fr-FR"/>
              <a:t>Étape décisive mais complexe</a:t>
            </a:r>
          </a:p>
          <a:p>
            <a:r>
              <a:rPr lang="fr-FR"/>
              <a:t>Une bonne création :</a:t>
            </a:r>
          </a:p>
          <a:p>
            <a:pPr lvl="1"/>
            <a:r>
              <a:rPr lang="fr-FR"/>
              <a:t>Est conforme à la copy-stratégie</a:t>
            </a:r>
          </a:p>
          <a:p>
            <a:pPr lvl="1"/>
            <a:r>
              <a:rPr lang="fr-FR"/>
              <a:t>Doit attirer l’attention</a:t>
            </a:r>
          </a:p>
          <a:p>
            <a:pPr lvl="1"/>
            <a:r>
              <a:rPr lang="fr-FR"/>
              <a:t>Doit être comprise</a:t>
            </a:r>
          </a:p>
          <a:p>
            <a:pPr lvl="1"/>
            <a:r>
              <a:rPr lang="fr-FR"/>
              <a:t>Doit être pertinente par rapport à la cible visée</a:t>
            </a:r>
          </a:p>
          <a:p>
            <a:pPr lvl="1">
              <a:buFontTx/>
              <a:buNone/>
            </a:pPr>
            <a:endParaRPr lang="fr-FR"/>
          </a:p>
        </p:txBody>
      </p:sp>
    </p:spTree>
    <p:extLst>
      <p:ext uri="{BB962C8B-B14F-4D97-AF65-F5344CB8AC3E}">
        <p14:creationId xmlns:p14="http://schemas.microsoft.com/office/powerpoint/2010/main" val="5167307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fr-FR" sz="3200"/>
              <a:t>Pertinence par rapport à la cible visée ?</a:t>
            </a:r>
          </a:p>
        </p:txBody>
      </p:sp>
      <p:pic>
        <p:nvPicPr>
          <p:cNvPr id="323588" name="Picture 4"/>
          <p:cNvPicPr>
            <a:picLocks noChangeAspect="1" noChangeArrowheads="1"/>
          </p:cNvPicPr>
          <p:nvPr/>
        </p:nvPicPr>
        <p:blipFill>
          <a:blip r:embed="rId3" cstate="print"/>
          <a:srcRect/>
          <a:stretch>
            <a:fillRect/>
          </a:stretch>
        </p:blipFill>
        <p:spPr bwMode="auto">
          <a:xfrm>
            <a:off x="8665253" y="1731945"/>
            <a:ext cx="2878138" cy="3740150"/>
          </a:xfrm>
          <a:prstGeom prst="rect">
            <a:avLst/>
          </a:prstGeom>
          <a:noFill/>
          <a:ln w="9525">
            <a:noFill/>
            <a:miter lim="800000"/>
            <a:headEnd/>
            <a:tailEnd/>
          </a:ln>
          <a:effectLst/>
        </p:spPr>
      </p:pic>
      <p:pic>
        <p:nvPicPr>
          <p:cNvPr id="323590" name="Picture 6"/>
          <p:cNvPicPr>
            <a:picLocks noChangeAspect="1" noChangeArrowheads="1"/>
          </p:cNvPicPr>
          <p:nvPr/>
        </p:nvPicPr>
        <p:blipFill>
          <a:blip r:embed="rId4" cstate="print"/>
          <a:srcRect/>
          <a:stretch>
            <a:fillRect/>
          </a:stretch>
        </p:blipFill>
        <p:spPr bwMode="auto">
          <a:xfrm>
            <a:off x="4242925" y="1824412"/>
            <a:ext cx="2714625" cy="3735388"/>
          </a:xfrm>
          <a:prstGeom prst="rect">
            <a:avLst/>
          </a:prstGeom>
          <a:noFill/>
          <a:ln w="9525">
            <a:noFill/>
            <a:miter lim="800000"/>
            <a:headEnd/>
            <a:tailEnd/>
          </a:ln>
          <a:effectLst/>
        </p:spPr>
      </p:pic>
    </p:spTree>
    <p:extLst>
      <p:ext uri="{BB962C8B-B14F-4D97-AF65-F5344CB8AC3E}">
        <p14:creationId xmlns:p14="http://schemas.microsoft.com/office/powerpoint/2010/main" val="169105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p:nvPr>
        </p:nvSpPr>
        <p:spPr>
          <a:xfrm>
            <a:off x="2074139" y="2570205"/>
            <a:ext cx="7772400" cy="1143000"/>
          </a:xfrm>
        </p:spPr>
        <p:txBody>
          <a:bodyPr/>
          <a:lstStyle/>
          <a:p>
            <a:r>
              <a:rPr lang="fr-FR" altLang="fr-FR" sz="6000" dirty="0">
                <a:ea typeface="ＭＳ Ｐゴシック" charset="-128"/>
              </a:rPr>
              <a:t>La gestion réactive</a:t>
            </a:r>
            <a:r>
              <a:rPr lang="fr-FR" altLang="fr-FR" sz="6000" dirty="0" smtClean="0">
                <a:ea typeface="ＭＳ Ｐゴシック" charset="-128"/>
              </a:rPr>
              <a:t>/</a:t>
            </a:r>
            <a:br>
              <a:rPr lang="fr-FR" altLang="fr-FR" sz="6000" dirty="0" smtClean="0">
                <a:ea typeface="ＭＳ Ｐゴシック" charset="-128"/>
              </a:rPr>
            </a:br>
            <a:r>
              <a:rPr lang="fr-FR" altLang="fr-FR" sz="6000" dirty="0" smtClean="0">
                <a:ea typeface="ＭＳ Ｐゴシック" charset="-128"/>
              </a:rPr>
              <a:t>opérationnelle </a:t>
            </a:r>
            <a:r>
              <a:rPr lang="fr-FR" altLang="fr-FR" sz="6000" dirty="0">
                <a:ea typeface="ＭＳ Ｐゴシック" charset="-128"/>
              </a:rPr>
              <a:t>du produit</a:t>
            </a:r>
            <a:br>
              <a:rPr lang="fr-FR" altLang="fr-FR" sz="6000" dirty="0">
                <a:ea typeface="ＭＳ Ｐゴシック" charset="-128"/>
              </a:rPr>
            </a:br>
            <a:endParaRPr lang="fr-FR" altLang="fr-FR" sz="6000" dirty="0">
              <a:ea typeface="ＭＳ Ｐゴシック" charset="-128"/>
            </a:endParaRPr>
          </a:p>
        </p:txBody>
      </p:sp>
      <p:sp>
        <p:nvSpPr>
          <p:cNvPr id="17410" name="Rectangle 3"/>
          <p:cNvSpPr>
            <a:spLocks noGrp="1" noChangeArrowheads="1"/>
          </p:cNvSpPr>
          <p:nvPr>
            <p:ph type="subTitle" idx="1"/>
          </p:nvPr>
        </p:nvSpPr>
        <p:spPr>
          <a:xfrm>
            <a:off x="3547353" y="4479587"/>
            <a:ext cx="6400800" cy="914400"/>
          </a:xfrm>
        </p:spPr>
        <p:txBody>
          <a:bodyPr/>
          <a:lstStyle/>
          <a:p>
            <a:r>
              <a:rPr lang="fr-FR" altLang="fr-FR" smtClean="0">
                <a:ea typeface="ＭＳ Ｐゴシック" charset="-128"/>
              </a:rPr>
              <a:t>Répondre au marché</a:t>
            </a:r>
            <a:endParaRPr lang="fr-FR" altLang="fr-FR" dirty="0">
              <a:ea typeface="ＭＳ Ｐゴシック" charset="-128"/>
            </a:endParaRPr>
          </a:p>
        </p:txBody>
      </p:sp>
    </p:spTree>
    <p:extLst>
      <p:ext uri="{BB962C8B-B14F-4D97-AF65-F5344CB8AC3E}">
        <p14:creationId xmlns:p14="http://schemas.microsoft.com/office/powerpoint/2010/main" val="158461511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fr-FR" b="0"/>
              <a:t>Le jugement de la création</a:t>
            </a:r>
          </a:p>
        </p:txBody>
      </p:sp>
      <p:sp>
        <p:nvSpPr>
          <p:cNvPr id="233475" name="Rectangle 3"/>
          <p:cNvSpPr>
            <a:spLocks noGrp="1" noChangeArrowheads="1"/>
          </p:cNvSpPr>
          <p:nvPr>
            <p:ph sz="quarter" idx="1"/>
          </p:nvPr>
        </p:nvSpPr>
        <p:spPr/>
        <p:txBody>
          <a:bodyPr/>
          <a:lstStyle/>
          <a:p>
            <a:r>
              <a:rPr lang="fr-FR"/>
              <a:t>Étape décisive mais complexe</a:t>
            </a:r>
          </a:p>
          <a:p>
            <a:r>
              <a:rPr lang="fr-FR"/>
              <a:t>Une bonne création :</a:t>
            </a:r>
          </a:p>
          <a:p>
            <a:pPr lvl="1"/>
            <a:r>
              <a:rPr lang="fr-FR"/>
              <a:t>Est conforme à la copy-stratégie</a:t>
            </a:r>
          </a:p>
          <a:p>
            <a:pPr lvl="1"/>
            <a:r>
              <a:rPr lang="fr-FR"/>
              <a:t>Doit attirer l’attention</a:t>
            </a:r>
          </a:p>
          <a:p>
            <a:pPr lvl="1"/>
            <a:r>
              <a:rPr lang="fr-FR"/>
              <a:t>Doit être comprise</a:t>
            </a:r>
          </a:p>
          <a:p>
            <a:pPr lvl="1"/>
            <a:r>
              <a:rPr lang="fr-FR"/>
              <a:t>Doit être pertinente par rapport à la cible visée</a:t>
            </a:r>
          </a:p>
          <a:p>
            <a:pPr lvl="1"/>
            <a:r>
              <a:rPr lang="fr-FR"/>
              <a:t>Doit être bien perçue : agrément</a:t>
            </a:r>
          </a:p>
          <a:p>
            <a:pPr lvl="1">
              <a:buFontTx/>
              <a:buNone/>
            </a:pPr>
            <a:endParaRPr lang="fr-FR"/>
          </a:p>
        </p:txBody>
      </p:sp>
    </p:spTree>
    <p:extLst>
      <p:ext uri="{BB962C8B-B14F-4D97-AF65-F5344CB8AC3E}">
        <p14:creationId xmlns:p14="http://schemas.microsoft.com/office/powerpoint/2010/main" val="18807791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050"/>
          <p:cNvPicPr>
            <a:picLocks noChangeAspect="1" noChangeArrowheads="1"/>
          </p:cNvPicPr>
          <p:nvPr/>
        </p:nvPicPr>
        <p:blipFill>
          <a:blip r:embed="rId3" cstate="print"/>
          <a:srcRect/>
          <a:stretch>
            <a:fillRect/>
          </a:stretch>
        </p:blipFill>
        <p:spPr bwMode="auto">
          <a:xfrm>
            <a:off x="2705100" y="1808164"/>
            <a:ext cx="6819900" cy="4440237"/>
          </a:xfrm>
          <a:prstGeom prst="rect">
            <a:avLst/>
          </a:prstGeom>
          <a:noFill/>
          <a:ln w="9525">
            <a:noFill/>
            <a:miter lim="800000"/>
            <a:headEnd/>
            <a:tailEnd/>
          </a:ln>
          <a:effectLst/>
        </p:spPr>
      </p:pic>
    </p:spTree>
    <p:extLst>
      <p:ext uri="{BB962C8B-B14F-4D97-AF65-F5344CB8AC3E}">
        <p14:creationId xmlns:p14="http://schemas.microsoft.com/office/powerpoint/2010/main" val="120393168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2"/>
          <p:cNvPicPr>
            <a:picLocks noChangeAspect="1" noChangeArrowheads="1"/>
          </p:cNvPicPr>
          <p:nvPr/>
        </p:nvPicPr>
        <p:blipFill>
          <a:blip r:embed="rId3" cstate="print"/>
          <a:srcRect/>
          <a:stretch>
            <a:fillRect/>
          </a:stretch>
        </p:blipFill>
        <p:spPr bwMode="auto">
          <a:xfrm>
            <a:off x="3225800" y="1844675"/>
            <a:ext cx="5678488" cy="4419600"/>
          </a:xfrm>
          <a:prstGeom prst="rect">
            <a:avLst/>
          </a:prstGeom>
          <a:noFill/>
          <a:ln w="9525">
            <a:noFill/>
            <a:miter lim="800000"/>
            <a:headEnd/>
            <a:tailEnd/>
          </a:ln>
          <a:effectLst/>
        </p:spPr>
      </p:pic>
    </p:spTree>
    <p:extLst>
      <p:ext uri="{BB962C8B-B14F-4D97-AF65-F5344CB8AC3E}">
        <p14:creationId xmlns:p14="http://schemas.microsoft.com/office/powerpoint/2010/main" val="155222901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2438400" y="5562600"/>
            <a:ext cx="7467600" cy="369332"/>
          </a:xfrm>
          <a:prstGeom prst="rect">
            <a:avLst/>
          </a:prstGeom>
          <a:noFill/>
          <a:ln w="9525">
            <a:noFill/>
            <a:miter lim="800000"/>
            <a:headEnd/>
            <a:tailEnd/>
          </a:ln>
          <a:effectLst/>
        </p:spPr>
        <p:txBody>
          <a:bodyPr>
            <a:spAutoFit/>
          </a:bodyPr>
          <a:lstStyle/>
          <a:p>
            <a:pPr algn="ctr" eaLnBrk="1" hangingPunct="1">
              <a:spcBef>
                <a:spcPct val="50000"/>
              </a:spcBef>
            </a:pPr>
            <a:r>
              <a:rPr lang="fr-FR">
                <a:latin typeface="Verdana" pitchFamily="34" charset="0"/>
              </a:rPr>
              <a:t>Vainqueur du Prix Macho 2003, La Meute</a:t>
            </a:r>
          </a:p>
        </p:txBody>
      </p:sp>
      <p:pic>
        <p:nvPicPr>
          <p:cNvPr id="236547" name="Picture 3"/>
          <p:cNvPicPr>
            <a:picLocks noChangeAspect="1" noChangeArrowheads="1"/>
          </p:cNvPicPr>
          <p:nvPr/>
        </p:nvPicPr>
        <p:blipFill>
          <a:blip r:embed="rId3" cstate="print"/>
          <a:srcRect/>
          <a:stretch>
            <a:fillRect/>
          </a:stretch>
        </p:blipFill>
        <p:spPr bwMode="auto">
          <a:xfrm>
            <a:off x="2057400" y="1784350"/>
            <a:ext cx="2495550" cy="3657600"/>
          </a:xfrm>
          <a:prstGeom prst="rect">
            <a:avLst/>
          </a:prstGeom>
          <a:noFill/>
          <a:ln w="9525">
            <a:noFill/>
            <a:miter lim="800000"/>
            <a:headEnd/>
            <a:tailEnd/>
          </a:ln>
          <a:effectLst/>
        </p:spPr>
      </p:pic>
      <p:pic>
        <p:nvPicPr>
          <p:cNvPr id="236548" name="Picture 4"/>
          <p:cNvPicPr>
            <a:picLocks noChangeAspect="1" noChangeArrowheads="1"/>
          </p:cNvPicPr>
          <p:nvPr/>
        </p:nvPicPr>
        <p:blipFill>
          <a:blip r:embed="rId4" cstate="print"/>
          <a:srcRect/>
          <a:stretch>
            <a:fillRect/>
          </a:stretch>
        </p:blipFill>
        <p:spPr bwMode="auto">
          <a:xfrm>
            <a:off x="4795839" y="1787525"/>
            <a:ext cx="2600325" cy="3657600"/>
          </a:xfrm>
          <a:prstGeom prst="rect">
            <a:avLst/>
          </a:prstGeom>
          <a:noFill/>
          <a:ln w="9525">
            <a:noFill/>
            <a:miter lim="800000"/>
            <a:headEnd/>
            <a:tailEnd/>
          </a:ln>
          <a:effectLst/>
        </p:spPr>
      </p:pic>
      <p:pic>
        <p:nvPicPr>
          <p:cNvPr id="236549" name="Picture 5"/>
          <p:cNvPicPr>
            <a:picLocks noChangeAspect="1" noChangeArrowheads="1"/>
          </p:cNvPicPr>
          <p:nvPr/>
        </p:nvPicPr>
        <p:blipFill>
          <a:blip r:embed="rId5" cstate="print"/>
          <a:srcRect/>
          <a:stretch>
            <a:fillRect/>
          </a:stretch>
        </p:blipFill>
        <p:spPr bwMode="auto">
          <a:xfrm>
            <a:off x="7543801" y="1784350"/>
            <a:ext cx="2619375" cy="3657600"/>
          </a:xfrm>
          <a:prstGeom prst="rect">
            <a:avLst/>
          </a:prstGeom>
          <a:noFill/>
          <a:ln w="9525">
            <a:noFill/>
            <a:miter lim="800000"/>
            <a:headEnd/>
            <a:tailEnd/>
          </a:ln>
          <a:effectLst/>
        </p:spPr>
      </p:pic>
    </p:spTree>
    <p:extLst>
      <p:ext uri="{BB962C8B-B14F-4D97-AF65-F5344CB8AC3E}">
        <p14:creationId xmlns:p14="http://schemas.microsoft.com/office/powerpoint/2010/main" val="154481164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28" name="Group 8"/>
          <p:cNvGrpSpPr>
            <a:grpSpLocks/>
          </p:cNvGrpSpPr>
          <p:nvPr/>
        </p:nvGrpSpPr>
        <p:grpSpPr bwMode="auto">
          <a:xfrm>
            <a:off x="5867400" y="6186488"/>
            <a:ext cx="4756150" cy="1416050"/>
            <a:chOff x="0" y="0"/>
            <a:chExt cx="2996" cy="892"/>
          </a:xfrm>
        </p:grpSpPr>
        <p:sp>
          <p:nvSpPr>
            <p:cNvPr id="286725" name="Rectangle 5"/>
            <p:cNvSpPr>
              <a:spLocks noChangeArrowheads="1"/>
            </p:cNvSpPr>
            <p:nvPr/>
          </p:nvSpPr>
          <p:spPr bwMode="auto">
            <a:xfrm>
              <a:off x="0" y="0"/>
              <a:ext cx="2531" cy="233"/>
            </a:xfrm>
            <a:prstGeom prst="rect">
              <a:avLst/>
            </a:prstGeom>
            <a:noFill/>
            <a:ln w="9525">
              <a:noFill/>
              <a:miter lim="800000"/>
              <a:headEnd/>
              <a:tailEnd/>
            </a:ln>
            <a:effectLst/>
          </p:spPr>
          <p:txBody>
            <a:bodyPr>
              <a:spAutoFit/>
            </a:bodyPr>
            <a:lstStyle/>
            <a:p>
              <a:endParaRPr lang="fr-FR"/>
            </a:p>
          </p:txBody>
        </p:sp>
        <p:sp>
          <p:nvSpPr>
            <p:cNvPr id="286726" name="Rectangle 6"/>
            <p:cNvSpPr>
              <a:spLocks noChangeArrowheads="1"/>
            </p:cNvSpPr>
            <p:nvPr/>
          </p:nvSpPr>
          <p:spPr bwMode="auto">
            <a:xfrm>
              <a:off x="0" y="0"/>
              <a:ext cx="2996" cy="892"/>
            </a:xfrm>
            <a:prstGeom prst="rect">
              <a:avLst/>
            </a:prstGeom>
            <a:noFill/>
            <a:ln w="9525">
              <a:noFill/>
              <a:miter lim="800000"/>
              <a:headEnd/>
              <a:tailEnd/>
            </a:ln>
            <a:effectLst/>
          </p:spPr>
          <p:txBody>
            <a:bodyPr>
              <a:spAutoFit/>
            </a:bodyPr>
            <a:lstStyle/>
            <a:p>
              <a:pPr algn="ctr" eaLnBrk="1" hangingPunct="1"/>
              <a:r>
                <a:rPr lang="fr-FR" sz="2500"/>
                <a:t>   Prix Femino de La Meute 2005</a:t>
              </a:r>
            </a:p>
            <a:p>
              <a:pPr algn="ctr" eaLnBrk="1" hangingPunct="1"/>
              <a:r>
                <a:rPr lang="fr-FR"/>
                <a:t>                                                         </a:t>
              </a:r>
            </a:p>
            <a:p>
              <a:endParaRPr lang="fr-FR"/>
            </a:p>
          </p:txBody>
        </p:sp>
      </p:grpSp>
      <p:pic>
        <p:nvPicPr>
          <p:cNvPr id="286727" name="Picture 7" descr="lg_gd4"/>
          <p:cNvPicPr>
            <a:picLocks noChangeAspect="1" noChangeArrowheads="1"/>
          </p:cNvPicPr>
          <p:nvPr/>
        </p:nvPicPr>
        <p:blipFill>
          <a:blip r:embed="rId3" cstate="print"/>
          <a:srcRect/>
          <a:stretch>
            <a:fillRect/>
          </a:stretch>
        </p:blipFill>
        <p:spPr bwMode="auto">
          <a:xfrm>
            <a:off x="8143875" y="1371440"/>
            <a:ext cx="3482975" cy="4392612"/>
          </a:xfrm>
          <a:prstGeom prst="rect">
            <a:avLst/>
          </a:prstGeom>
          <a:noFill/>
        </p:spPr>
      </p:pic>
      <p:pic>
        <p:nvPicPr>
          <p:cNvPr id="286729" name="Picture 9" descr="visuel"/>
          <p:cNvPicPr>
            <a:picLocks noChangeAspect="1" noChangeArrowheads="1"/>
          </p:cNvPicPr>
          <p:nvPr/>
        </p:nvPicPr>
        <p:blipFill>
          <a:blip r:embed="rId4" cstate="print"/>
          <a:srcRect/>
          <a:stretch>
            <a:fillRect/>
          </a:stretch>
        </p:blipFill>
        <p:spPr bwMode="auto">
          <a:xfrm>
            <a:off x="3978364" y="1371440"/>
            <a:ext cx="2989262" cy="4446587"/>
          </a:xfrm>
          <a:prstGeom prst="rect">
            <a:avLst/>
          </a:prstGeom>
          <a:noFill/>
        </p:spPr>
      </p:pic>
    </p:spTree>
    <p:extLst>
      <p:ext uri="{BB962C8B-B14F-4D97-AF65-F5344CB8AC3E}">
        <p14:creationId xmlns:p14="http://schemas.microsoft.com/office/powerpoint/2010/main" val="16124687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050"/>
          <p:cNvPicPr>
            <a:picLocks noChangeAspect="1" noChangeArrowheads="1"/>
          </p:cNvPicPr>
          <p:nvPr/>
        </p:nvPicPr>
        <p:blipFill>
          <a:blip r:embed="rId3" cstate="print"/>
          <a:srcRect/>
          <a:stretch>
            <a:fillRect/>
          </a:stretch>
        </p:blipFill>
        <p:spPr bwMode="auto">
          <a:xfrm>
            <a:off x="2524125" y="1828800"/>
            <a:ext cx="7143750" cy="4552950"/>
          </a:xfrm>
          <a:prstGeom prst="rect">
            <a:avLst/>
          </a:prstGeom>
          <a:noFill/>
          <a:ln w="9525">
            <a:noFill/>
            <a:miter lim="800000"/>
            <a:headEnd/>
            <a:tailEnd/>
          </a:ln>
          <a:effectLst/>
        </p:spPr>
      </p:pic>
    </p:spTree>
    <p:extLst>
      <p:ext uri="{BB962C8B-B14F-4D97-AF65-F5344CB8AC3E}">
        <p14:creationId xmlns:p14="http://schemas.microsoft.com/office/powerpoint/2010/main" val="17595595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normAutofit/>
          </a:bodyPr>
          <a:lstStyle/>
          <a:p>
            <a:r>
              <a:rPr lang="fr-FR"/>
              <a:t>Ou doit être mal perçu (contre marketing)</a:t>
            </a:r>
          </a:p>
        </p:txBody>
      </p:sp>
      <p:pic>
        <p:nvPicPr>
          <p:cNvPr id="328708" name="Picture 4" descr="Sécurité routière"/>
          <p:cNvPicPr>
            <a:picLocks noChangeAspect="1" noChangeArrowheads="1"/>
          </p:cNvPicPr>
          <p:nvPr/>
        </p:nvPicPr>
        <p:blipFill>
          <a:blip r:embed="rId3" cstate="print"/>
          <a:srcRect/>
          <a:stretch>
            <a:fillRect/>
          </a:stretch>
        </p:blipFill>
        <p:spPr bwMode="auto">
          <a:xfrm>
            <a:off x="4389277" y="1551397"/>
            <a:ext cx="5949950" cy="4464050"/>
          </a:xfrm>
          <a:prstGeom prst="rect">
            <a:avLst/>
          </a:prstGeom>
          <a:noFill/>
        </p:spPr>
      </p:pic>
    </p:spTree>
    <p:extLst>
      <p:ext uri="{BB962C8B-B14F-4D97-AF65-F5344CB8AC3E}">
        <p14:creationId xmlns:p14="http://schemas.microsoft.com/office/powerpoint/2010/main" val="21427743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fr-FR"/>
              <a:t>Le jugement de la création</a:t>
            </a:r>
          </a:p>
        </p:txBody>
      </p:sp>
      <p:sp>
        <p:nvSpPr>
          <p:cNvPr id="238595" name="Rectangle 3"/>
          <p:cNvSpPr>
            <a:spLocks noGrp="1" noChangeArrowheads="1"/>
          </p:cNvSpPr>
          <p:nvPr>
            <p:ph sz="quarter" idx="1"/>
          </p:nvPr>
        </p:nvSpPr>
        <p:spPr/>
        <p:txBody>
          <a:bodyPr/>
          <a:lstStyle/>
          <a:p>
            <a:r>
              <a:rPr lang="fr-FR"/>
              <a:t>Étape décisive mais complexe</a:t>
            </a:r>
          </a:p>
          <a:p>
            <a:r>
              <a:rPr lang="fr-FR"/>
              <a:t>Une bonne création :</a:t>
            </a:r>
          </a:p>
          <a:p>
            <a:pPr lvl="1"/>
            <a:r>
              <a:rPr lang="fr-FR"/>
              <a:t>Est conforme à la copy-stratégie</a:t>
            </a:r>
          </a:p>
          <a:p>
            <a:pPr lvl="1"/>
            <a:r>
              <a:rPr lang="fr-FR"/>
              <a:t>Doit attirer l’attention</a:t>
            </a:r>
          </a:p>
          <a:p>
            <a:pPr lvl="1"/>
            <a:r>
              <a:rPr lang="fr-FR"/>
              <a:t>Doit être comprise</a:t>
            </a:r>
          </a:p>
          <a:p>
            <a:pPr lvl="1"/>
            <a:r>
              <a:rPr lang="fr-FR"/>
              <a:t>Doit être pertinente par rapport à la cible visée</a:t>
            </a:r>
          </a:p>
          <a:p>
            <a:pPr lvl="1"/>
            <a:r>
              <a:rPr lang="fr-FR"/>
              <a:t>Doit être bien perçue : agrément</a:t>
            </a:r>
          </a:p>
          <a:p>
            <a:pPr lvl="1"/>
            <a:r>
              <a:rPr lang="fr-FR"/>
              <a:t>Doit pouvoir se décliner</a:t>
            </a:r>
          </a:p>
          <a:p>
            <a:pPr lvl="1">
              <a:buFontTx/>
              <a:buNone/>
            </a:pPr>
            <a:endParaRPr lang="fr-FR"/>
          </a:p>
        </p:txBody>
      </p:sp>
    </p:spTree>
    <p:extLst>
      <p:ext uri="{BB962C8B-B14F-4D97-AF65-F5344CB8AC3E}">
        <p14:creationId xmlns:p14="http://schemas.microsoft.com/office/powerpoint/2010/main" val="3181792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2" descr="Absolut Vodka - Castel"/>
          <p:cNvPicPr>
            <a:picLocks noChangeAspect="1" noChangeArrowheads="1"/>
          </p:cNvPicPr>
          <p:nvPr/>
        </p:nvPicPr>
        <p:blipFill>
          <a:blip r:embed="rId4" cstate="print"/>
          <a:srcRect/>
          <a:stretch>
            <a:fillRect/>
          </a:stretch>
        </p:blipFill>
        <p:spPr bwMode="auto">
          <a:xfrm>
            <a:off x="2514601" y="53975"/>
            <a:ext cx="2189163" cy="3036888"/>
          </a:xfrm>
          <a:prstGeom prst="rect">
            <a:avLst/>
          </a:prstGeom>
          <a:noFill/>
        </p:spPr>
      </p:pic>
      <p:pic>
        <p:nvPicPr>
          <p:cNvPr id="290819" name="Picture 3" descr="Absolut Vodka - Queen"/>
          <p:cNvPicPr>
            <a:picLocks noChangeAspect="1" noChangeArrowheads="1"/>
          </p:cNvPicPr>
          <p:nvPr/>
        </p:nvPicPr>
        <p:blipFill>
          <a:blip r:embed="rId5" cstate="print"/>
          <a:srcRect/>
          <a:stretch>
            <a:fillRect/>
          </a:stretch>
        </p:blipFill>
        <p:spPr bwMode="auto">
          <a:xfrm>
            <a:off x="5199063" y="53976"/>
            <a:ext cx="2068512" cy="3103563"/>
          </a:xfrm>
          <a:prstGeom prst="rect">
            <a:avLst/>
          </a:prstGeom>
          <a:noFill/>
        </p:spPr>
      </p:pic>
      <p:pic>
        <p:nvPicPr>
          <p:cNvPr id="290820" name="Picture 4" descr="Absolut Vodka - Régine"/>
          <p:cNvPicPr>
            <a:picLocks noChangeAspect="1" noChangeArrowheads="1"/>
          </p:cNvPicPr>
          <p:nvPr/>
        </p:nvPicPr>
        <p:blipFill>
          <a:blip r:embed="rId6" cstate="print"/>
          <a:srcRect/>
          <a:stretch>
            <a:fillRect/>
          </a:stretch>
        </p:blipFill>
        <p:spPr bwMode="auto">
          <a:xfrm>
            <a:off x="7688263" y="53975"/>
            <a:ext cx="2298700" cy="3035300"/>
          </a:xfrm>
          <a:prstGeom prst="rect">
            <a:avLst/>
          </a:prstGeom>
          <a:noFill/>
        </p:spPr>
      </p:pic>
      <p:pic>
        <p:nvPicPr>
          <p:cNvPr id="290821" name="Picture 5" descr="Absolut Vodka Citron - Twist"/>
          <p:cNvPicPr>
            <a:picLocks noChangeAspect="1" noChangeArrowheads="1"/>
          </p:cNvPicPr>
          <p:nvPr/>
        </p:nvPicPr>
        <p:blipFill>
          <a:blip r:embed="rId7" cstate="print"/>
          <a:srcRect/>
          <a:stretch>
            <a:fillRect/>
          </a:stretch>
        </p:blipFill>
        <p:spPr bwMode="auto">
          <a:xfrm>
            <a:off x="2557464" y="3711575"/>
            <a:ext cx="1978025" cy="2744788"/>
          </a:xfrm>
          <a:prstGeom prst="rect">
            <a:avLst/>
          </a:prstGeom>
          <a:noFill/>
        </p:spPr>
      </p:pic>
      <p:pic>
        <p:nvPicPr>
          <p:cNvPr id="290822" name="Picture 6" descr="Absolut Vodka Peppar - Pepper"/>
          <p:cNvPicPr>
            <a:picLocks noChangeAspect="1" noChangeArrowheads="1"/>
          </p:cNvPicPr>
          <p:nvPr/>
        </p:nvPicPr>
        <p:blipFill>
          <a:blip r:embed="rId8" cstate="print"/>
          <a:srcRect/>
          <a:stretch>
            <a:fillRect/>
          </a:stretch>
        </p:blipFill>
        <p:spPr bwMode="auto">
          <a:xfrm>
            <a:off x="5116513" y="3711576"/>
            <a:ext cx="1992312" cy="2765425"/>
          </a:xfrm>
          <a:prstGeom prst="rect">
            <a:avLst/>
          </a:prstGeom>
          <a:noFill/>
        </p:spPr>
      </p:pic>
      <p:graphicFrame>
        <p:nvGraphicFramePr>
          <p:cNvPr id="290823" name="Object 7"/>
          <p:cNvGraphicFramePr>
            <a:graphicFrameLocks noChangeAspect="1"/>
          </p:cNvGraphicFramePr>
          <p:nvPr/>
        </p:nvGraphicFramePr>
        <p:xfrm>
          <a:off x="7764463" y="3525839"/>
          <a:ext cx="2165350" cy="2928937"/>
        </p:xfrm>
        <a:graphic>
          <a:graphicData uri="http://schemas.openxmlformats.org/presentationml/2006/ole">
            <mc:AlternateContent xmlns:mc="http://schemas.openxmlformats.org/markup-compatibility/2006">
              <mc:Choice xmlns:v="urn:schemas-microsoft-com:vml" Requires="v">
                <p:oleObj spid="_x0000_s47107" name="Photo Editor Photo" r:id="rId9" imgW="3315163" imgH="4486901" progId="">
                  <p:embed/>
                </p:oleObj>
              </mc:Choice>
              <mc:Fallback>
                <p:oleObj name="Photo Editor Photo" r:id="rId9" imgW="3315163" imgH="4486901"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64463" y="3525839"/>
                        <a:ext cx="2165350" cy="2928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7415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90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908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908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908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908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90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sz="quarter" idx="1"/>
          </p:nvPr>
        </p:nvSpPr>
        <p:spPr>
          <a:xfrm>
            <a:off x="4876800" y="360675"/>
            <a:ext cx="7315200" cy="5120640"/>
          </a:xfrm>
        </p:spPr>
        <p:txBody>
          <a:bodyPr/>
          <a:lstStyle/>
          <a:p>
            <a:endParaRPr lang="fr-FR"/>
          </a:p>
        </p:txBody>
      </p:sp>
      <p:pic>
        <p:nvPicPr>
          <p:cNvPr id="288772" name="Picture 4" descr="mr propre 1"/>
          <p:cNvPicPr>
            <a:picLocks noChangeAspect="1" noChangeArrowheads="1"/>
          </p:cNvPicPr>
          <p:nvPr/>
        </p:nvPicPr>
        <p:blipFill>
          <a:blip r:embed="rId3" cstate="print"/>
          <a:srcRect/>
          <a:stretch>
            <a:fillRect/>
          </a:stretch>
        </p:blipFill>
        <p:spPr bwMode="auto">
          <a:xfrm>
            <a:off x="2607732" y="1372993"/>
            <a:ext cx="2878138" cy="4219575"/>
          </a:xfrm>
          <a:prstGeom prst="rect">
            <a:avLst/>
          </a:prstGeom>
          <a:noFill/>
        </p:spPr>
      </p:pic>
      <p:pic>
        <p:nvPicPr>
          <p:cNvPr id="288773" name="Picture 5" descr="mr propre 2"/>
          <p:cNvPicPr>
            <a:picLocks noChangeAspect="1" noChangeArrowheads="1"/>
          </p:cNvPicPr>
          <p:nvPr/>
        </p:nvPicPr>
        <p:blipFill>
          <a:blip r:embed="rId4" cstate="print"/>
          <a:srcRect/>
          <a:stretch>
            <a:fillRect/>
          </a:stretch>
        </p:blipFill>
        <p:spPr bwMode="auto">
          <a:xfrm>
            <a:off x="8644996" y="1325367"/>
            <a:ext cx="2801937" cy="4191000"/>
          </a:xfrm>
          <a:prstGeom prst="rect">
            <a:avLst/>
          </a:prstGeom>
          <a:noFill/>
        </p:spPr>
      </p:pic>
      <p:pic>
        <p:nvPicPr>
          <p:cNvPr id="288774" name="Picture 6" descr="mr propre 4"/>
          <p:cNvPicPr>
            <a:picLocks noChangeAspect="1" noChangeArrowheads="1"/>
          </p:cNvPicPr>
          <p:nvPr/>
        </p:nvPicPr>
        <p:blipFill>
          <a:blip r:embed="rId5" cstate="print"/>
          <a:srcRect/>
          <a:stretch>
            <a:fillRect/>
          </a:stretch>
        </p:blipFill>
        <p:spPr bwMode="auto">
          <a:xfrm>
            <a:off x="5665258" y="1325368"/>
            <a:ext cx="2886075" cy="4221163"/>
          </a:xfrm>
          <a:prstGeom prst="rect">
            <a:avLst/>
          </a:prstGeom>
          <a:noFill/>
        </p:spPr>
      </p:pic>
    </p:spTree>
    <p:extLst>
      <p:ext uri="{BB962C8B-B14F-4D97-AF65-F5344CB8AC3E}">
        <p14:creationId xmlns:p14="http://schemas.microsoft.com/office/powerpoint/2010/main" val="200800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88772"/>
                                        </p:tgtEl>
                                        <p:attrNameLst>
                                          <p:attrName>style.visibility</p:attrName>
                                        </p:attrNameLst>
                                      </p:cBhvr>
                                      <p:to>
                                        <p:strVal val="visible"/>
                                      </p:to>
                                    </p:set>
                                    <p:animEffect transition="in" filter="box(out)">
                                      <p:cBhvr>
                                        <p:cTn id="7" dur="500"/>
                                        <p:tgtEl>
                                          <p:spTgt spid="28877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88774"/>
                                        </p:tgtEl>
                                        <p:attrNameLst>
                                          <p:attrName>style.visibility</p:attrName>
                                        </p:attrNameLst>
                                      </p:cBhvr>
                                      <p:to>
                                        <p:strVal val="visible"/>
                                      </p:to>
                                    </p:set>
                                    <p:animEffect transition="in" filter="box(out)">
                                      <p:cBhvr>
                                        <p:cTn id="12" dur="500"/>
                                        <p:tgtEl>
                                          <p:spTgt spid="28877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88773"/>
                                        </p:tgtEl>
                                        <p:attrNameLst>
                                          <p:attrName>style.visibility</p:attrName>
                                        </p:attrNameLst>
                                      </p:cBhvr>
                                      <p:to>
                                        <p:strVal val="visible"/>
                                      </p:to>
                                    </p:set>
                                    <p:animEffect transition="in" filter="box(out)">
                                      <p:cBhvr>
                                        <p:cTn id="17" dur="500"/>
                                        <p:tgtEl>
                                          <p:spTgt spid="288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Agir pour corriger</a:t>
            </a:r>
            <a:endParaRPr lang="fr-FR" dirty="0"/>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5769014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fr-FR"/>
              <a:t>Le jugement de la création</a:t>
            </a:r>
          </a:p>
        </p:txBody>
      </p:sp>
      <p:sp>
        <p:nvSpPr>
          <p:cNvPr id="287747" name="Rectangle 3"/>
          <p:cNvSpPr>
            <a:spLocks noGrp="1" noChangeArrowheads="1"/>
          </p:cNvSpPr>
          <p:nvPr>
            <p:ph sz="quarter" idx="1"/>
          </p:nvPr>
        </p:nvSpPr>
        <p:spPr/>
        <p:txBody>
          <a:bodyPr/>
          <a:lstStyle/>
          <a:p>
            <a:r>
              <a:rPr lang="fr-FR"/>
              <a:t>Étape décisive mais complexe</a:t>
            </a:r>
          </a:p>
          <a:p>
            <a:r>
              <a:rPr lang="fr-FR"/>
              <a:t>Une bonne création :</a:t>
            </a:r>
          </a:p>
          <a:p>
            <a:pPr lvl="1"/>
            <a:r>
              <a:rPr lang="fr-FR"/>
              <a:t>Est conforme à la copy-stratégie</a:t>
            </a:r>
          </a:p>
          <a:p>
            <a:pPr lvl="1"/>
            <a:r>
              <a:rPr lang="fr-FR"/>
              <a:t>Doit attirer l’attention</a:t>
            </a:r>
          </a:p>
          <a:p>
            <a:pPr lvl="1"/>
            <a:r>
              <a:rPr lang="fr-FR"/>
              <a:t>Doit être comprise</a:t>
            </a:r>
          </a:p>
          <a:p>
            <a:pPr lvl="1"/>
            <a:r>
              <a:rPr lang="fr-FR"/>
              <a:t>Doit être pertinente par rapport à la cible visée</a:t>
            </a:r>
          </a:p>
          <a:p>
            <a:pPr lvl="1"/>
            <a:r>
              <a:rPr lang="fr-FR"/>
              <a:t>Doit être bien perçue : agrément</a:t>
            </a:r>
          </a:p>
          <a:p>
            <a:pPr lvl="1"/>
            <a:r>
              <a:rPr lang="fr-FR"/>
              <a:t>Doit pouvoir se décliner</a:t>
            </a:r>
          </a:p>
          <a:p>
            <a:pPr lvl="1"/>
            <a:r>
              <a:rPr lang="fr-FR"/>
              <a:t>Doit être faisable</a:t>
            </a:r>
          </a:p>
          <a:p>
            <a:pPr lvl="1">
              <a:buFontTx/>
              <a:buNone/>
            </a:pPr>
            <a:endParaRPr lang="fr-FR"/>
          </a:p>
        </p:txBody>
      </p:sp>
    </p:spTree>
    <p:extLst>
      <p:ext uri="{BB962C8B-B14F-4D97-AF65-F5344CB8AC3E}">
        <p14:creationId xmlns:p14="http://schemas.microsoft.com/office/powerpoint/2010/main" val="1226244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fr-FR"/>
              <a:t>Publicité mensongère ?</a:t>
            </a:r>
          </a:p>
        </p:txBody>
      </p:sp>
      <p:pic>
        <p:nvPicPr>
          <p:cNvPr id="324612" name="Picture 4"/>
          <p:cNvPicPr>
            <a:picLocks noChangeAspect="1" noChangeArrowheads="1"/>
          </p:cNvPicPr>
          <p:nvPr/>
        </p:nvPicPr>
        <p:blipFill>
          <a:blip r:embed="rId4" cstate="print"/>
          <a:srcRect/>
          <a:stretch>
            <a:fillRect/>
          </a:stretch>
        </p:blipFill>
        <p:spPr bwMode="auto">
          <a:xfrm>
            <a:off x="7303215" y="1018854"/>
            <a:ext cx="4208463" cy="2673350"/>
          </a:xfrm>
          <a:prstGeom prst="rect">
            <a:avLst/>
          </a:prstGeom>
          <a:noFill/>
          <a:ln w="9525">
            <a:noFill/>
            <a:miter lim="800000"/>
            <a:headEnd/>
            <a:tailEnd/>
          </a:ln>
          <a:effectLst/>
        </p:spPr>
      </p:pic>
      <p:pic>
        <p:nvPicPr>
          <p:cNvPr id="324613" name="Picture 5"/>
          <p:cNvPicPr>
            <a:picLocks noChangeAspect="1" noChangeArrowheads="1"/>
          </p:cNvPicPr>
          <p:nvPr/>
        </p:nvPicPr>
        <p:blipFill>
          <a:blip r:embed="rId5" cstate="print"/>
          <a:srcRect/>
          <a:stretch>
            <a:fillRect/>
          </a:stretch>
        </p:blipFill>
        <p:spPr bwMode="auto">
          <a:xfrm>
            <a:off x="6846014" y="3762055"/>
            <a:ext cx="2319338" cy="2373313"/>
          </a:xfrm>
          <a:prstGeom prst="rect">
            <a:avLst/>
          </a:prstGeom>
          <a:noFill/>
          <a:ln w="9525">
            <a:noFill/>
            <a:miter lim="800000"/>
            <a:headEnd/>
            <a:tailEnd/>
          </a:ln>
          <a:effectLst/>
        </p:spPr>
      </p:pic>
      <p:graphicFrame>
        <p:nvGraphicFramePr>
          <p:cNvPr id="324614" name="Object 6"/>
          <p:cNvGraphicFramePr>
            <a:graphicFrameLocks noChangeAspect="1"/>
          </p:cNvGraphicFramePr>
          <p:nvPr>
            <p:extLst/>
          </p:nvPr>
        </p:nvGraphicFramePr>
        <p:xfrm>
          <a:off x="9217740" y="3762055"/>
          <a:ext cx="3114675" cy="2333625"/>
        </p:xfrm>
        <a:graphic>
          <a:graphicData uri="http://schemas.openxmlformats.org/presentationml/2006/ole">
            <mc:AlternateContent xmlns:mc="http://schemas.openxmlformats.org/markup-compatibility/2006">
              <mc:Choice xmlns:v="urn:schemas-microsoft-com:vml" Requires="v">
                <p:oleObj spid="_x0000_s48133" name="Image bitmap" r:id="rId6" imgW="4715533" imgH="3533333" progId="PBrush">
                  <p:embed/>
                </p:oleObj>
              </mc:Choice>
              <mc:Fallback>
                <p:oleObj name="Image bitmap" r:id="rId6" imgW="4715533" imgH="3533333"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7740" y="3762055"/>
                        <a:ext cx="3114675" cy="2333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4615" name="Object 7"/>
          <p:cNvGraphicFramePr>
            <a:graphicFrameLocks noChangeAspect="1"/>
          </p:cNvGraphicFramePr>
          <p:nvPr>
            <p:extLst/>
          </p:nvPr>
        </p:nvGraphicFramePr>
        <p:xfrm>
          <a:off x="3417014" y="1123630"/>
          <a:ext cx="3257550" cy="4391025"/>
        </p:xfrm>
        <a:graphic>
          <a:graphicData uri="http://schemas.openxmlformats.org/presentationml/2006/ole">
            <mc:AlternateContent xmlns:mc="http://schemas.openxmlformats.org/markup-compatibility/2006">
              <mc:Choice xmlns:v="urn:schemas-microsoft-com:vml" Requires="v">
                <p:oleObj spid="_x0000_s48134" name="Image bitmap" r:id="rId8" imgW="3258005" imgH="4390476" progId="PBrush">
                  <p:embed/>
                </p:oleObj>
              </mc:Choice>
              <mc:Fallback>
                <p:oleObj name="Image bitmap" r:id="rId8" imgW="3258005" imgH="4390476"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7014" y="1123630"/>
                        <a:ext cx="3257550" cy="439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66353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628057" y="-179183"/>
            <a:ext cx="8222865" cy="2746538"/>
          </a:xfrm>
        </p:spPr>
        <p:txBody>
          <a:bodyPr/>
          <a:lstStyle/>
          <a:p>
            <a:r>
              <a:rPr lang="fr-FR"/>
              <a:t>Le choix des canaux de communication</a:t>
            </a:r>
          </a:p>
        </p:txBody>
      </p:sp>
      <p:sp>
        <p:nvSpPr>
          <p:cNvPr id="239619" name="Rectangle 3"/>
          <p:cNvSpPr>
            <a:spLocks noGrp="1" noChangeArrowheads="1"/>
          </p:cNvSpPr>
          <p:nvPr>
            <p:ph sz="quarter" idx="1"/>
          </p:nvPr>
        </p:nvSpPr>
        <p:spPr/>
        <p:txBody>
          <a:bodyPr/>
          <a:lstStyle/>
          <a:p>
            <a:pPr>
              <a:lnSpc>
                <a:spcPct val="90000"/>
              </a:lnSpc>
            </a:pPr>
            <a:r>
              <a:rPr lang="fr-FR"/>
              <a:t>Un média est un ensemble homogène de supports qui relèvent d’un même mode de communication</a:t>
            </a:r>
          </a:p>
          <a:p>
            <a:pPr>
              <a:lnSpc>
                <a:spcPct val="90000"/>
              </a:lnSpc>
            </a:pPr>
            <a:r>
              <a:rPr lang="fr-FR"/>
              <a:t>Un support est n’importe quel véhicule de la publicité</a:t>
            </a:r>
          </a:p>
          <a:p>
            <a:pPr>
              <a:lnSpc>
                <a:spcPct val="90000"/>
              </a:lnSpc>
            </a:pPr>
            <a:r>
              <a:rPr lang="fr-FR"/>
              <a:t>Le média-planning consiste à :</a:t>
            </a:r>
          </a:p>
          <a:p>
            <a:pPr lvl="1">
              <a:lnSpc>
                <a:spcPct val="90000"/>
              </a:lnSpc>
            </a:pPr>
            <a:r>
              <a:rPr lang="fr-FR"/>
              <a:t>choisir les média et les supports dans lesquels seront insérées les annonces publicitaires</a:t>
            </a:r>
          </a:p>
          <a:p>
            <a:pPr lvl="1">
              <a:lnSpc>
                <a:spcPct val="90000"/>
              </a:lnSpc>
            </a:pPr>
            <a:r>
              <a:rPr lang="fr-FR"/>
              <a:t>définir le nombre d’insertions</a:t>
            </a:r>
          </a:p>
          <a:p>
            <a:pPr lvl="1">
              <a:lnSpc>
                <a:spcPct val="90000"/>
              </a:lnSpc>
            </a:pPr>
            <a:r>
              <a:rPr lang="fr-FR"/>
              <a:t>arrêter leur programmation dans la période d’action retenue</a:t>
            </a:r>
          </a:p>
        </p:txBody>
      </p:sp>
    </p:spTree>
    <p:extLst>
      <p:ext uri="{BB962C8B-B14F-4D97-AF65-F5344CB8AC3E}">
        <p14:creationId xmlns:p14="http://schemas.microsoft.com/office/powerpoint/2010/main" val="20757419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1026"/>
          <p:cNvSpPr>
            <a:spLocks noGrp="1" noChangeArrowheads="1"/>
          </p:cNvSpPr>
          <p:nvPr>
            <p:ph type="title"/>
          </p:nvPr>
        </p:nvSpPr>
        <p:spPr/>
        <p:txBody>
          <a:bodyPr/>
          <a:lstStyle/>
          <a:p>
            <a:r>
              <a:rPr lang="fr-FR"/>
              <a:t>Le choix des médias</a:t>
            </a:r>
          </a:p>
        </p:txBody>
      </p:sp>
      <p:sp>
        <p:nvSpPr>
          <p:cNvPr id="240643" name="Rectangle 1027"/>
          <p:cNvSpPr>
            <a:spLocks noGrp="1" noChangeArrowheads="1"/>
          </p:cNvSpPr>
          <p:nvPr>
            <p:ph sz="quarter" idx="1"/>
          </p:nvPr>
        </p:nvSpPr>
        <p:spPr/>
        <p:txBody>
          <a:bodyPr/>
          <a:lstStyle/>
          <a:p>
            <a:r>
              <a:rPr lang="fr-FR" u="sng"/>
              <a:t>Budget</a:t>
            </a:r>
            <a:r>
              <a:rPr lang="fr-FR"/>
              <a:t> disponible </a:t>
            </a:r>
          </a:p>
          <a:p>
            <a:r>
              <a:rPr lang="fr-FR" u="sng"/>
              <a:t>Couverture</a:t>
            </a:r>
            <a:r>
              <a:rPr lang="fr-FR"/>
              <a:t> de la cible : les médias choisis doivent permettre de toucher la proportion la plus élevée possible des personnes appartenant à la cible</a:t>
            </a:r>
          </a:p>
          <a:p>
            <a:r>
              <a:rPr lang="fr-FR" u="sng"/>
              <a:t>Répétition</a:t>
            </a:r>
            <a:r>
              <a:rPr lang="fr-FR"/>
              <a:t> : les canaux choisis doivent permettre de délivrer le message publicitaire aux personnes visées avec une fréquence suffisante pour qu’il puisse agir sur elles</a:t>
            </a:r>
          </a:p>
        </p:txBody>
      </p:sp>
    </p:spTree>
    <p:extLst>
      <p:ext uri="{BB962C8B-B14F-4D97-AF65-F5344CB8AC3E}">
        <p14:creationId xmlns:p14="http://schemas.microsoft.com/office/powerpoint/2010/main" val="11129028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fr-FR"/>
              <a:t>Les mesures d’efficacité</a:t>
            </a:r>
          </a:p>
        </p:txBody>
      </p:sp>
      <p:sp>
        <p:nvSpPr>
          <p:cNvPr id="243715" name="Rectangle 3"/>
          <p:cNvSpPr>
            <a:spLocks noGrp="1" noChangeArrowheads="1"/>
          </p:cNvSpPr>
          <p:nvPr>
            <p:ph sz="quarter" idx="1"/>
          </p:nvPr>
        </p:nvSpPr>
        <p:spPr/>
        <p:txBody>
          <a:bodyPr/>
          <a:lstStyle/>
          <a:p>
            <a:r>
              <a:rPr lang="fr-FR"/>
              <a:t>La campagne a-t-elle été remarquée par la cible visée ? </a:t>
            </a:r>
            <a:r>
              <a:rPr lang="fr-FR">
                <a:sym typeface="Wingdings" pitchFamily="2" charset="2"/>
              </a:rPr>
              <a:t> mesures d’impact :</a:t>
            </a:r>
          </a:p>
          <a:p>
            <a:pPr lvl="1"/>
            <a:r>
              <a:rPr lang="fr-FR"/>
              <a:t>Mémorisation</a:t>
            </a:r>
          </a:p>
          <a:p>
            <a:pPr lvl="1"/>
            <a:r>
              <a:rPr lang="fr-FR"/>
              <a:t>Attribution</a:t>
            </a:r>
          </a:p>
          <a:p>
            <a:pPr lvl="1"/>
            <a:r>
              <a:rPr lang="fr-FR"/>
              <a:t>Compréhension</a:t>
            </a:r>
          </a:p>
          <a:p>
            <a:pPr lvl="1"/>
            <a:r>
              <a:rPr lang="fr-FR"/>
              <a:t>Agrément</a:t>
            </a:r>
          </a:p>
          <a:p>
            <a:r>
              <a:rPr lang="fr-FR"/>
              <a:t>La campagne a-t-elle atteint ses objectifs ? </a:t>
            </a:r>
            <a:r>
              <a:rPr lang="fr-FR">
                <a:sym typeface="Wingdings" pitchFamily="2" charset="2"/>
              </a:rPr>
              <a:t> mesures d’efficacité :</a:t>
            </a:r>
          </a:p>
          <a:p>
            <a:pPr lvl="1"/>
            <a:r>
              <a:rPr lang="fr-FR"/>
              <a:t>Méthodes avant-après</a:t>
            </a:r>
          </a:p>
          <a:p>
            <a:pPr lvl="1"/>
            <a:r>
              <a:rPr lang="fr-FR"/>
              <a:t>Tracking</a:t>
            </a:r>
          </a:p>
        </p:txBody>
      </p:sp>
    </p:spTree>
    <p:extLst>
      <p:ext uri="{BB962C8B-B14F-4D97-AF65-F5344CB8AC3E}">
        <p14:creationId xmlns:p14="http://schemas.microsoft.com/office/powerpoint/2010/main" val="150480676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ctrTitle"/>
          </p:nvPr>
        </p:nvSpPr>
        <p:spPr>
          <a:xfrm>
            <a:off x="1600200" y="2523824"/>
            <a:ext cx="7772400" cy="1143000"/>
          </a:xfrm>
        </p:spPr>
        <p:txBody>
          <a:bodyPr>
            <a:normAutofit fontScale="90000"/>
          </a:bodyPr>
          <a:lstStyle/>
          <a:p>
            <a:r>
              <a:rPr lang="fr-FR" sz="7200" dirty="0"/>
              <a:t>La communication hors média</a:t>
            </a:r>
          </a:p>
        </p:txBody>
      </p:sp>
    </p:spTree>
    <p:extLst>
      <p:ext uri="{BB962C8B-B14F-4D97-AF65-F5344CB8AC3E}">
        <p14:creationId xmlns:p14="http://schemas.microsoft.com/office/powerpoint/2010/main" val="181588364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215758" y="2557623"/>
            <a:ext cx="3256908" cy="762000"/>
          </a:xfrm>
        </p:spPr>
        <p:txBody>
          <a:bodyPr>
            <a:normAutofit fontScale="90000"/>
          </a:bodyPr>
          <a:lstStyle/>
          <a:p>
            <a:r>
              <a:rPr lang="fr-FR"/>
              <a:t>La communication hors média comportementale</a:t>
            </a:r>
          </a:p>
        </p:txBody>
      </p:sp>
      <p:sp>
        <p:nvSpPr>
          <p:cNvPr id="247811" name="Rectangle 3"/>
          <p:cNvSpPr>
            <a:spLocks noGrp="1" noChangeArrowheads="1"/>
          </p:cNvSpPr>
          <p:nvPr>
            <p:ph type="body" idx="1"/>
          </p:nvPr>
        </p:nvSpPr>
        <p:spPr>
          <a:xfrm>
            <a:off x="3573694" y="2938623"/>
            <a:ext cx="7933362" cy="2209800"/>
          </a:xfrm>
        </p:spPr>
        <p:txBody>
          <a:bodyPr/>
          <a:lstStyle/>
          <a:p>
            <a:pPr>
              <a:lnSpc>
                <a:spcPct val="90000"/>
              </a:lnSpc>
            </a:pPr>
            <a:r>
              <a:rPr lang="fr-FR"/>
              <a:t>La promotion des ventes : donner à un client un avantage temporaire (prix ou produit)</a:t>
            </a:r>
          </a:p>
          <a:p>
            <a:pPr>
              <a:lnSpc>
                <a:spcPct val="90000"/>
              </a:lnSpc>
            </a:pPr>
            <a:endParaRPr lang="fr-FR" dirty="0"/>
          </a:p>
          <a:p>
            <a:pPr>
              <a:lnSpc>
                <a:spcPct val="90000"/>
              </a:lnSpc>
            </a:pPr>
            <a:r>
              <a:rPr lang="fr-FR" dirty="0"/>
              <a:t>le marketing direct : toucher individuellement un prospect en vue de le faire réagir immédiatement</a:t>
            </a:r>
          </a:p>
        </p:txBody>
      </p:sp>
      <p:sp>
        <p:nvSpPr>
          <p:cNvPr id="247812" name="Text Box 4"/>
          <p:cNvSpPr txBox="1">
            <a:spLocks noChangeArrowheads="1"/>
          </p:cNvSpPr>
          <p:nvPr/>
        </p:nvSpPr>
        <p:spPr bwMode="auto">
          <a:xfrm>
            <a:off x="3995791" y="1436938"/>
            <a:ext cx="7315200" cy="784830"/>
          </a:xfrm>
          <a:prstGeom prst="rect">
            <a:avLst/>
          </a:prstGeom>
          <a:noFill/>
          <a:ln w="9525">
            <a:noFill/>
            <a:miter lim="800000"/>
            <a:headEnd/>
            <a:tailEnd/>
          </a:ln>
          <a:effectLst/>
        </p:spPr>
        <p:txBody>
          <a:bodyPr>
            <a:spAutoFit/>
          </a:bodyPr>
          <a:lstStyle/>
          <a:p>
            <a:pPr algn="ctr">
              <a:spcBef>
                <a:spcPct val="50000"/>
              </a:spcBef>
            </a:pPr>
            <a:r>
              <a:rPr lang="fr-FR" b="1" dirty="0">
                <a:latin typeface="Arial" pitchFamily="34" charset="0"/>
              </a:rPr>
              <a:t>Communication hors media comportementale =</a:t>
            </a:r>
          </a:p>
          <a:p>
            <a:pPr algn="ctr">
              <a:spcBef>
                <a:spcPct val="50000"/>
              </a:spcBef>
            </a:pPr>
            <a:r>
              <a:rPr lang="fr-FR" b="1" dirty="0">
                <a:latin typeface="Arial" pitchFamily="34" charset="0"/>
              </a:rPr>
              <a:t>promotion des ventes + marketing direct</a:t>
            </a:r>
            <a:endParaRPr lang="fr-FR" b="1" dirty="0">
              <a:latin typeface="Comic Sans MS" pitchFamily="66" charset="0"/>
            </a:endParaRPr>
          </a:p>
        </p:txBody>
      </p:sp>
    </p:spTree>
    <p:extLst>
      <p:ext uri="{BB962C8B-B14F-4D97-AF65-F5344CB8AC3E}">
        <p14:creationId xmlns:p14="http://schemas.microsoft.com/office/powerpoint/2010/main" val="188446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7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7811">
                                            <p:txEl>
                                              <p:pRg st="0" end="0"/>
                                            </p:txEl>
                                          </p:spTgt>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ZOUM.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7811">
                                            <p:txEl>
                                              <p:pRg st="2" end="2"/>
                                            </p:txEl>
                                          </p:spTgt>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build="p" autoUpdateAnimBg="0"/>
      <p:bldP spid="247812" grpId="0"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1026"/>
          <p:cNvSpPr>
            <a:spLocks noGrp="1" noChangeArrowheads="1"/>
          </p:cNvSpPr>
          <p:nvPr>
            <p:ph type="title"/>
          </p:nvPr>
        </p:nvSpPr>
        <p:spPr>
          <a:xfrm>
            <a:off x="751856" y="115653"/>
            <a:ext cx="9001743" cy="2005755"/>
          </a:xfrm>
        </p:spPr>
        <p:txBody>
          <a:bodyPr>
            <a:normAutofit/>
          </a:bodyPr>
          <a:lstStyle/>
          <a:p>
            <a:r>
              <a:rPr lang="fr-FR"/>
              <a:t>La communication hors média attitudinale</a:t>
            </a:r>
          </a:p>
        </p:txBody>
      </p:sp>
      <p:sp>
        <p:nvSpPr>
          <p:cNvPr id="299011" name="Rectangle 1027"/>
          <p:cNvSpPr>
            <a:spLocks noGrp="1" noChangeArrowheads="1"/>
          </p:cNvSpPr>
          <p:nvPr>
            <p:ph type="body" idx="1"/>
          </p:nvPr>
        </p:nvSpPr>
        <p:spPr/>
        <p:txBody>
          <a:bodyPr/>
          <a:lstStyle/>
          <a:p>
            <a:r>
              <a:rPr lang="fr-FR" dirty="0"/>
              <a:t>Sponsoring</a:t>
            </a:r>
          </a:p>
          <a:p>
            <a:endParaRPr lang="fr-FR" dirty="0"/>
          </a:p>
          <a:p>
            <a:r>
              <a:rPr lang="fr-FR" dirty="0"/>
              <a:t>Mécénat, activités à but non lucratif</a:t>
            </a:r>
          </a:p>
          <a:p>
            <a:endParaRPr lang="fr-FR" dirty="0"/>
          </a:p>
          <a:p>
            <a:r>
              <a:rPr lang="fr-FR" dirty="0"/>
              <a:t>Événement</a:t>
            </a:r>
          </a:p>
          <a:p>
            <a:endParaRPr lang="fr-FR" dirty="0"/>
          </a:p>
          <a:p>
            <a:r>
              <a:rPr lang="fr-FR" dirty="0"/>
              <a:t>Relations publiques</a:t>
            </a:r>
          </a:p>
        </p:txBody>
      </p:sp>
    </p:spTree>
    <p:extLst>
      <p:ext uri="{BB962C8B-B14F-4D97-AF65-F5344CB8AC3E}">
        <p14:creationId xmlns:p14="http://schemas.microsoft.com/office/powerpoint/2010/main" val="21067001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624371" y="26288"/>
            <a:ext cx="10058400" cy="1609344"/>
          </a:xfrm>
        </p:spPr>
        <p:txBody>
          <a:bodyPr/>
          <a:lstStyle/>
          <a:p>
            <a:r>
              <a:rPr lang="fr-FR"/>
              <a:t>Les promotions marques</a:t>
            </a:r>
          </a:p>
        </p:txBody>
      </p:sp>
      <p:sp>
        <p:nvSpPr>
          <p:cNvPr id="308227" name="Rectangle 3"/>
          <p:cNvSpPr>
            <a:spLocks noGrp="1" noChangeArrowheads="1"/>
          </p:cNvSpPr>
          <p:nvPr>
            <p:ph type="body" idx="1"/>
          </p:nvPr>
        </p:nvSpPr>
        <p:spPr/>
        <p:txBody>
          <a:bodyPr/>
          <a:lstStyle/>
          <a:p>
            <a:endParaRPr lang="fr-FR"/>
          </a:p>
        </p:txBody>
      </p:sp>
      <p:pic>
        <p:nvPicPr>
          <p:cNvPr id="308229" name="Picture 5" descr="06-19_huggies2"/>
          <p:cNvPicPr>
            <a:picLocks noChangeAspect="1" noChangeArrowheads="1"/>
          </p:cNvPicPr>
          <p:nvPr/>
        </p:nvPicPr>
        <p:blipFill>
          <a:blip r:embed="rId3" cstate="print"/>
          <a:srcRect/>
          <a:stretch>
            <a:fillRect/>
          </a:stretch>
        </p:blipFill>
        <p:spPr bwMode="auto">
          <a:xfrm>
            <a:off x="6473575" y="1464924"/>
            <a:ext cx="2667000" cy="2551113"/>
          </a:xfrm>
          <a:prstGeom prst="rect">
            <a:avLst/>
          </a:prstGeom>
          <a:noFill/>
        </p:spPr>
      </p:pic>
      <p:pic>
        <p:nvPicPr>
          <p:cNvPr id="308235" name="Picture 11" descr="06-19_fructis"/>
          <p:cNvPicPr>
            <a:picLocks noChangeAspect="1" noChangeArrowheads="1"/>
          </p:cNvPicPr>
          <p:nvPr/>
        </p:nvPicPr>
        <p:blipFill>
          <a:blip r:embed="rId4" cstate="print"/>
          <a:srcRect/>
          <a:stretch>
            <a:fillRect/>
          </a:stretch>
        </p:blipFill>
        <p:spPr bwMode="auto">
          <a:xfrm>
            <a:off x="3425576" y="1464923"/>
            <a:ext cx="2386013" cy="2895600"/>
          </a:xfrm>
          <a:prstGeom prst="rect">
            <a:avLst/>
          </a:prstGeom>
          <a:noFill/>
        </p:spPr>
      </p:pic>
      <p:pic>
        <p:nvPicPr>
          <p:cNvPr id="308251" name="Picture 27" descr="05-01_cassegrain"/>
          <p:cNvPicPr>
            <a:picLocks noChangeAspect="1" noChangeArrowheads="1"/>
          </p:cNvPicPr>
          <p:nvPr/>
        </p:nvPicPr>
        <p:blipFill>
          <a:blip r:embed="rId5" cstate="print"/>
          <a:srcRect/>
          <a:stretch>
            <a:fillRect/>
          </a:stretch>
        </p:blipFill>
        <p:spPr bwMode="auto">
          <a:xfrm>
            <a:off x="9902575" y="1541124"/>
            <a:ext cx="1981200" cy="2468563"/>
          </a:xfrm>
          <a:prstGeom prst="rect">
            <a:avLst/>
          </a:prstGeom>
          <a:noFill/>
        </p:spPr>
      </p:pic>
      <p:pic>
        <p:nvPicPr>
          <p:cNvPr id="308262" name="Picture 38" descr="02-27_danone"/>
          <p:cNvPicPr>
            <a:picLocks noChangeAspect="1" noChangeArrowheads="1"/>
          </p:cNvPicPr>
          <p:nvPr/>
        </p:nvPicPr>
        <p:blipFill>
          <a:blip r:embed="rId6" cstate="print"/>
          <a:srcRect/>
          <a:stretch>
            <a:fillRect/>
          </a:stretch>
        </p:blipFill>
        <p:spPr bwMode="auto">
          <a:xfrm>
            <a:off x="5105401" y="4495801"/>
            <a:ext cx="3133725" cy="2162175"/>
          </a:xfrm>
          <a:prstGeom prst="rect">
            <a:avLst/>
          </a:prstGeom>
          <a:noFill/>
        </p:spPr>
      </p:pic>
    </p:spTree>
    <p:extLst>
      <p:ext uri="{BB962C8B-B14F-4D97-AF65-F5344CB8AC3E}">
        <p14:creationId xmlns:p14="http://schemas.microsoft.com/office/powerpoint/2010/main" val="16080378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571501" y="0"/>
            <a:ext cx="10058400" cy="1609344"/>
          </a:xfrm>
        </p:spPr>
        <p:txBody>
          <a:bodyPr/>
          <a:lstStyle/>
          <a:p>
            <a:r>
              <a:rPr lang="fr-FR"/>
              <a:t>Les promotions distributeurs</a:t>
            </a:r>
          </a:p>
        </p:txBody>
      </p:sp>
      <p:sp>
        <p:nvSpPr>
          <p:cNvPr id="311299" name="Rectangle 3"/>
          <p:cNvSpPr>
            <a:spLocks noGrp="1" noChangeArrowheads="1"/>
          </p:cNvSpPr>
          <p:nvPr>
            <p:ph type="body" idx="1"/>
          </p:nvPr>
        </p:nvSpPr>
        <p:spPr/>
        <p:txBody>
          <a:bodyPr/>
          <a:lstStyle/>
          <a:p>
            <a:endParaRPr lang="fr-FR"/>
          </a:p>
        </p:txBody>
      </p:sp>
      <p:pic>
        <p:nvPicPr>
          <p:cNvPr id="311301" name="Picture 5" descr="11-20_cora"/>
          <p:cNvPicPr>
            <a:picLocks noChangeAspect="1" noChangeArrowheads="1"/>
          </p:cNvPicPr>
          <p:nvPr/>
        </p:nvPicPr>
        <p:blipFill>
          <a:blip r:embed="rId3" cstate="print"/>
          <a:srcRect/>
          <a:stretch>
            <a:fillRect/>
          </a:stretch>
        </p:blipFill>
        <p:spPr bwMode="auto">
          <a:xfrm>
            <a:off x="3200401" y="1239710"/>
            <a:ext cx="4800600" cy="1530350"/>
          </a:xfrm>
          <a:prstGeom prst="rect">
            <a:avLst/>
          </a:prstGeom>
          <a:noFill/>
        </p:spPr>
      </p:pic>
      <p:pic>
        <p:nvPicPr>
          <p:cNvPr id="311324" name="Picture 28" descr="09-18_chariotsfous_leclerc"/>
          <p:cNvPicPr>
            <a:picLocks noChangeAspect="1" noChangeArrowheads="1"/>
          </p:cNvPicPr>
          <p:nvPr/>
        </p:nvPicPr>
        <p:blipFill>
          <a:blip r:embed="rId4" cstate="print"/>
          <a:srcRect/>
          <a:stretch>
            <a:fillRect/>
          </a:stretch>
        </p:blipFill>
        <p:spPr bwMode="auto">
          <a:xfrm>
            <a:off x="3962401" y="2992311"/>
            <a:ext cx="3657600" cy="2835275"/>
          </a:xfrm>
          <a:prstGeom prst="rect">
            <a:avLst/>
          </a:prstGeom>
          <a:noFill/>
        </p:spPr>
      </p:pic>
      <p:pic>
        <p:nvPicPr>
          <p:cNvPr id="311330" name="Picture 34" descr="11-20_champion-pass"/>
          <p:cNvPicPr>
            <a:picLocks noChangeAspect="1" noChangeArrowheads="1"/>
          </p:cNvPicPr>
          <p:nvPr/>
        </p:nvPicPr>
        <p:blipFill>
          <a:blip r:embed="rId5" cstate="print"/>
          <a:srcRect/>
          <a:stretch>
            <a:fillRect/>
          </a:stretch>
        </p:blipFill>
        <p:spPr bwMode="auto">
          <a:xfrm>
            <a:off x="8458202" y="1315910"/>
            <a:ext cx="3503613" cy="4668838"/>
          </a:xfrm>
          <a:prstGeom prst="rect">
            <a:avLst/>
          </a:prstGeom>
          <a:noFill/>
        </p:spPr>
      </p:pic>
    </p:spTree>
    <p:extLst>
      <p:ext uri="{BB962C8B-B14F-4D97-AF65-F5344CB8AC3E}">
        <p14:creationId xmlns:p14="http://schemas.microsoft.com/office/powerpoint/2010/main" val="1725181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Agenda</a:t>
            </a:r>
            <a:endParaRPr lang="fr-FR" dirty="0"/>
          </a:p>
        </p:txBody>
      </p:sp>
      <p:sp>
        <p:nvSpPr>
          <p:cNvPr id="3" name="Espace réservé du contenu 2"/>
          <p:cNvSpPr>
            <a:spLocks noGrp="1"/>
          </p:cNvSpPr>
          <p:nvPr>
            <p:ph idx="1"/>
          </p:nvPr>
        </p:nvSpPr>
        <p:spPr/>
        <p:txBody>
          <a:bodyPr>
            <a:normAutofit/>
          </a:bodyPr>
          <a:lstStyle/>
          <a:p>
            <a:r>
              <a:rPr lang="fr-FR" dirty="0" smtClean="0"/>
              <a:t>Introduction : </a:t>
            </a:r>
          </a:p>
          <a:p>
            <a:pPr lvl="1"/>
            <a:r>
              <a:rPr lang="fr-FR" dirty="0" smtClean="0"/>
              <a:t>Qu’est-ce qu’un produit ? </a:t>
            </a:r>
          </a:p>
          <a:p>
            <a:r>
              <a:rPr lang="fr-FR" dirty="0" smtClean="0"/>
              <a:t>Le packaging, indissociable du produit</a:t>
            </a:r>
          </a:p>
          <a:p>
            <a:r>
              <a:rPr lang="fr-FR" dirty="0" smtClean="0"/>
              <a:t>La gestion du produit</a:t>
            </a:r>
          </a:p>
          <a:p>
            <a:r>
              <a:rPr lang="fr-FR" dirty="0" smtClean="0"/>
              <a:t>Le développement de nouveaux produits</a:t>
            </a:r>
          </a:p>
          <a:p>
            <a:r>
              <a:rPr lang="fr-FR" dirty="0" smtClean="0"/>
              <a:t>Le lancement de produits</a:t>
            </a:r>
          </a:p>
          <a:p>
            <a:r>
              <a:rPr lang="fr-FR" dirty="0" smtClean="0"/>
              <a:t>Gestion du cycle de vie du produit</a:t>
            </a:r>
          </a:p>
          <a:p>
            <a:r>
              <a:rPr lang="fr-FR" dirty="0" smtClean="0"/>
              <a:t>Vos produits</a:t>
            </a:r>
            <a:endParaRPr lang="fr-FR" dirty="0"/>
          </a:p>
        </p:txBody>
      </p:sp>
    </p:spTree>
    <p:extLst>
      <p:ext uri="{BB962C8B-B14F-4D97-AF65-F5344CB8AC3E}">
        <p14:creationId xmlns:p14="http://schemas.microsoft.com/office/powerpoint/2010/main" val="1800320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143000" y="304800"/>
            <a:ext cx="8610600" cy="838200"/>
          </a:xfrm>
        </p:spPr>
        <p:txBody>
          <a:bodyPr>
            <a:normAutofit fontScale="90000"/>
          </a:bodyPr>
          <a:lstStyle/>
          <a:p>
            <a:r>
              <a:rPr lang="fr-FR" altLang="fr-FR">
                <a:ea typeface="ＭＳ Ｐゴシック" charset="-128"/>
              </a:rPr>
              <a:t>Succès de la gestion réactive. La Smart </a:t>
            </a:r>
          </a:p>
        </p:txBody>
      </p:sp>
      <p:sp>
        <p:nvSpPr>
          <p:cNvPr id="75778" name="Rectangle 3"/>
          <p:cNvSpPr>
            <a:spLocks noGrp="1" noChangeArrowheads="1"/>
          </p:cNvSpPr>
          <p:nvPr>
            <p:ph type="body" idx="1"/>
          </p:nvPr>
        </p:nvSpPr>
        <p:spPr>
          <a:xfrm>
            <a:off x="2209800" y="1447800"/>
            <a:ext cx="7772400" cy="5105400"/>
          </a:xfrm>
        </p:spPr>
        <p:txBody>
          <a:bodyPr/>
          <a:lstStyle/>
          <a:p>
            <a:r>
              <a:rPr lang="fr-FR" altLang="fr-FR">
                <a:ea typeface="ＭＳ Ｐゴシック" charset="-128"/>
              </a:rPr>
              <a:t>Diagnostic :</a:t>
            </a:r>
          </a:p>
          <a:p>
            <a:endParaRPr lang="fr-FR" altLang="fr-FR">
              <a:ea typeface="ＭＳ Ｐゴシック" charset="-128"/>
            </a:endParaRPr>
          </a:p>
          <a:p>
            <a:pPr lvl="1"/>
            <a:r>
              <a:rPr lang="fr-FR" altLang="fr-FR">
                <a:ea typeface="ＭＳ Ｐゴシック" charset="-128"/>
              </a:rPr>
              <a:t>Une mauvaise tenue de route</a:t>
            </a:r>
          </a:p>
          <a:p>
            <a:pPr lvl="1"/>
            <a:endParaRPr lang="fr-FR" altLang="fr-FR">
              <a:ea typeface="ＭＳ Ｐゴシック" charset="-128"/>
            </a:endParaRPr>
          </a:p>
          <a:p>
            <a:pPr lvl="1">
              <a:buFontTx/>
              <a:buNone/>
            </a:pPr>
            <a:endParaRPr lang="fr-FR" altLang="fr-FR">
              <a:ea typeface="ＭＳ Ｐゴシック" charset="-128"/>
            </a:endParaRPr>
          </a:p>
        </p:txBody>
      </p:sp>
      <p:pic>
        <p:nvPicPr>
          <p:cNvPr id="75779" name="Picture 4" descr="smar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05900" y="152400"/>
            <a:ext cx="12573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5" descr="smart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24800" y="4548188"/>
            <a:ext cx="16002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6" descr="crash-smart"/>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39000" y="2133600"/>
            <a:ext cx="1295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2" name="Group 7"/>
          <p:cNvGrpSpPr>
            <a:grpSpLocks/>
          </p:cNvGrpSpPr>
          <p:nvPr/>
        </p:nvGrpSpPr>
        <p:grpSpPr bwMode="auto">
          <a:xfrm>
            <a:off x="6248400" y="3124201"/>
            <a:ext cx="2851150" cy="1096963"/>
            <a:chOff x="2976" y="1392"/>
            <a:chExt cx="1796" cy="691"/>
          </a:xfrm>
        </p:grpSpPr>
        <p:pic>
          <p:nvPicPr>
            <p:cNvPr id="75787" name="Picture 8" descr="smart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76" y="1584"/>
              <a:ext cx="67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9" descr="smart5"/>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88" y="1584"/>
              <a:ext cx="884"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9" name="Text Box 10"/>
            <p:cNvSpPr txBox="1">
              <a:spLocks noChangeArrowheads="1"/>
            </p:cNvSpPr>
            <p:nvPr/>
          </p:nvSpPr>
          <p:spPr bwMode="auto">
            <a:xfrm>
              <a:off x="3648" y="1392"/>
              <a:ext cx="240"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50000"/>
                </a:spcBef>
              </a:pPr>
              <a:r>
                <a:rPr lang="fr-FR" altLang="fr-FR" sz="3000" b="1"/>
                <a:t>  =</a:t>
              </a:r>
            </a:p>
          </p:txBody>
        </p:sp>
      </p:grpSp>
      <p:pic>
        <p:nvPicPr>
          <p:cNvPr id="75783" name="Picture 12" descr="smart4"/>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429500" y="5486400"/>
            <a:ext cx="17145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Rectangle 13"/>
          <p:cNvSpPr>
            <a:spLocks noChangeArrowheads="1"/>
          </p:cNvSpPr>
          <p:nvPr/>
        </p:nvSpPr>
        <p:spPr bwMode="auto">
          <a:xfrm>
            <a:off x="2209800" y="2362200"/>
            <a:ext cx="7772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endParaRPr lang="fr-FR" altLang="fr-FR" sz="2800">
              <a:latin typeface="Arial" charset="0"/>
            </a:endParaRPr>
          </a:p>
          <a:p>
            <a:pPr lvl="1">
              <a:spcBef>
                <a:spcPct val="20000"/>
              </a:spcBef>
              <a:buFontTx/>
              <a:buChar char="–"/>
            </a:pPr>
            <a:endParaRPr lang="fr-FR" altLang="fr-FR" sz="2000">
              <a:latin typeface="Arial" charset="0"/>
            </a:endParaRPr>
          </a:p>
          <a:p>
            <a:pPr lvl="1">
              <a:spcBef>
                <a:spcPct val="20000"/>
              </a:spcBef>
              <a:buFontTx/>
              <a:buChar char="–"/>
            </a:pPr>
            <a:endParaRPr lang="fr-FR" altLang="fr-FR" sz="2000">
              <a:latin typeface="Arial" charset="0"/>
            </a:endParaRPr>
          </a:p>
          <a:p>
            <a:pPr lvl="1">
              <a:spcBef>
                <a:spcPct val="20000"/>
              </a:spcBef>
              <a:buFontTx/>
              <a:buChar char="–"/>
            </a:pPr>
            <a:r>
              <a:rPr lang="fr-FR" altLang="fr-FR" sz="2000">
                <a:latin typeface="Arial" charset="0"/>
              </a:rPr>
              <a:t>Un prix trop élevé</a:t>
            </a:r>
          </a:p>
          <a:p>
            <a:pPr lvl="1">
              <a:spcBef>
                <a:spcPct val="20000"/>
              </a:spcBef>
              <a:buFontTx/>
              <a:buChar char="–"/>
            </a:pPr>
            <a:endParaRPr lang="fr-FR" altLang="fr-FR" sz="2000">
              <a:latin typeface="Arial" charset="0"/>
            </a:endParaRPr>
          </a:p>
          <a:p>
            <a:pPr lvl="1">
              <a:spcBef>
                <a:spcPct val="20000"/>
              </a:spcBef>
            </a:pPr>
            <a:endParaRPr lang="fr-FR" altLang="fr-FR" sz="2000">
              <a:latin typeface="Arial" charset="0"/>
            </a:endParaRPr>
          </a:p>
        </p:txBody>
      </p:sp>
      <p:sp>
        <p:nvSpPr>
          <p:cNvPr id="75785" name="Rectangle 14"/>
          <p:cNvSpPr>
            <a:spLocks noChangeArrowheads="1"/>
          </p:cNvSpPr>
          <p:nvPr/>
        </p:nvSpPr>
        <p:spPr bwMode="auto">
          <a:xfrm>
            <a:off x="2133600" y="2971800"/>
            <a:ext cx="7772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endParaRPr lang="fr-FR" altLang="fr-FR" sz="2800">
              <a:latin typeface="Arial" charset="0"/>
            </a:endParaRPr>
          </a:p>
          <a:p>
            <a:pPr>
              <a:spcBef>
                <a:spcPct val="20000"/>
              </a:spcBef>
            </a:pPr>
            <a:endParaRPr lang="fr-FR" altLang="fr-FR" sz="2800">
              <a:latin typeface="Arial" charset="0"/>
            </a:endParaRPr>
          </a:p>
          <a:p>
            <a:pPr lvl="1">
              <a:spcBef>
                <a:spcPct val="20000"/>
              </a:spcBef>
            </a:pPr>
            <a:endParaRPr lang="fr-FR" altLang="fr-FR" sz="2000">
              <a:latin typeface="Arial" charset="0"/>
            </a:endParaRPr>
          </a:p>
          <a:p>
            <a:pPr lvl="1">
              <a:spcBef>
                <a:spcPct val="20000"/>
              </a:spcBef>
              <a:buFontTx/>
              <a:buChar char="–"/>
            </a:pPr>
            <a:endParaRPr lang="fr-FR" altLang="fr-FR" sz="2000">
              <a:latin typeface="Arial" charset="0"/>
            </a:endParaRPr>
          </a:p>
          <a:p>
            <a:pPr lvl="1">
              <a:spcBef>
                <a:spcPct val="20000"/>
              </a:spcBef>
              <a:buFontTx/>
              <a:buChar char="–"/>
            </a:pPr>
            <a:r>
              <a:rPr lang="fr-FR" altLang="fr-FR" sz="2000">
                <a:latin typeface="Arial" charset="0"/>
              </a:rPr>
              <a:t>Un slogan unique pour toute l</a:t>
            </a:r>
            <a:r>
              <a:rPr lang="ja-JP" altLang="fr-FR" sz="2000">
                <a:latin typeface="Arial" charset="0"/>
              </a:rPr>
              <a:t>’</a:t>
            </a:r>
            <a:r>
              <a:rPr lang="fr-FR" altLang="ja-JP" sz="2000">
                <a:latin typeface="Arial" charset="0"/>
              </a:rPr>
              <a:t>Europe</a:t>
            </a:r>
          </a:p>
          <a:p>
            <a:pPr lvl="1">
              <a:spcBef>
                <a:spcPct val="20000"/>
              </a:spcBef>
              <a:buFontTx/>
              <a:buChar char="–"/>
            </a:pPr>
            <a:endParaRPr lang="fr-FR" altLang="fr-FR" sz="2000">
              <a:latin typeface="Arial" charset="0"/>
            </a:endParaRPr>
          </a:p>
          <a:p>
            <a:pPr lvl="1">
              <a:spcBef>
                <a:spcPct val="20000"/>
              </a:spcBef>
            </a:pPr>
            <a:endParaRPr lang="fr-FR" altLang="fr-FR" sz="2000">
              <a:latin typeface="Arial" charset="0"/>
            </a:endParaRPr>
          </a:p>
        </p:txBody>
      </p:sp>
      <p:sp>
        <p:nvSpPr>
          <p:cNvPr id="75786" name="Rectangle 15"/>
          <p:cNvSpPr>
            <a:spLocks noChangeArrowheads="1"/>
          </p:cNvSpPr>
          <p:nvPr/>
        </p:nvSpPr>
        <p:spPr bwMode="auto">
          <a:xfrm>
            <a:off x="2209800" y="5334000"/>
            <a:ext cx="7772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endParaRPr lang="fr-FR" altLang="fr-FR" sz="2000">
              <a:latin typeface="Arial" charset="0"/>
            </a:endParaRPr>
          </a:p>
          <a:p>
            <a:pPr lvl="1">
              <a:spcBef>
                <a:spcPct val="20000"/>
              </a:spcBef>
              <a:buFontTx/>
              <a:buChar char="–"/>
            </a:pPr>
            <a:r>
              <a:rPr lang="fr-FR" altLang="fr-FR" sz="2000">
                <a:latin typeface="Arial" charset="0"/>
              </a:rPr>
              <a:t>Un réseau de distribution mal pensé</a:t>
            </a:r>
          </a:p>
        </p:txBody>
      </p:sp>
    </p:spTree>
    <p:extLst>
      <p:ext uri="{BB962C8B-B14F-4D97-AF65-F5344CB8AC3E}">
        <p14:creationId xmlns:p14="http://schemas.microsoft.com/office/powerpoint/2010/main" val="26662395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a:xfrm>
            <a:off x="554032" y="-230476"/>
            <a:ext cx="10058400" cy="1609344"/>
          </a:xfrm>
        </p:spPr>
        <p:txBody>
          <a:bodyPr/>
          <a:lstStyle/>
          <a:p>
            <a:r>
              <a:rPr lang="fr-FR" dirty="0"/>
              <a:t>Les </a:t>
            </a:r>
            <a:r>
              <a:rPr lang="fr-FR" dirty="0" err="1"/>
              <a:t>trade</a:t>
            </a:r>
            <a:r>
              <a:rPr lang="fr-FR" dirty="0"/>
              <a:t> promotions </a:t>
            </a:r>
          </a:p>
        </p:txBody>
      </p:sp>
      <p:sp>
        <p:nvSpPr>
          <p:cNvPr id="312323" name="Rectangle 3"/>
          <p:cNvSpPr>
            <a:spLocks noGrp="1" noChangeArrowheads="1"/>
          </p:cNvSpPr>
          <p:nvPr>
            <p:ph type="body" idx="1"/>
          </p:nvPr>
        </p:nvSpPr>
        <p:spPr/>
        <p:txBody>
          <a:bodyPr/>
          <a:lstStyle/>
          <a:p>
            <a:endParaRPr lang="fr-FR"/>
          </a:p>
        </p:txBody>
      </p:sp>
      <p:pic>
        <p:nvPicPr>
          <p:cNvPr id="312324" name="Picture 4" descr="10-23_president_monop"/>
          <p:cNvPicPr>
            <a:picLocks noChangeAspect="1" noChangeArrowheads="1"/>
          </p:cNvPicPr>
          <p:nvPr/>
        </p:nvPicPr>
        <p:blipFill>
          <a:blip r:embed="rId3" cstate="print"/>
          <a:srcRect/>
          <a:stretch>
            <a:fillRect/>
          </a:stretch>
        </p:blipFill>
        <p:spPr bwMode="auto">
          <a:xfrm>
            <a:off x="4769777" y="3864470"/>
            <a:ext cx="3352800" cy="1860550"/>
          </a:xfrm>
          <a:prstGeom prst="rect">
            <a:avLst/>
          </a:prstGeom>
          <a:noFill/>
        </p:spPr>
      </p:pic>
      <p:pic>
        <p:nvPicPr>
          <p:cNvPr id="312325" name="Picture 5" descr="10-09_sun-leclerc"/>
          <p:cNvPicPr>
            <a:picLocks noChangeAspect="1" noChangeArrowheads="1"/>
          </p:cNvPicPr>
          <p:nvPr/>
        </p:nvPicPr>
        <p:blipFill>
          <a:blip r:embed="rId4" cstate="print"/>
          <a:srcRect/>
          <a:stretch>
            <a:fillRect/>
          </a:stretch>
        </p:blipFill>
        <p:spPr bwMode="auto">
          <a:xfrm>
            <a:off x="3550577" y="1197471"/>
            <a:ext cx="3352800" cy="2498725"/>
          </a:xfrm>
          <a:prstGeom prst="rect">
            <a:avLst/>
          </a:prstGeom>
          <a:noFill/>
        </p:spPr>
      </p:pic>
      <p:pic>
        <p:nvPicPr>
          <p:cNvPr id="312327" name="Picture 7" descr="07-10_leclerc_nouveautes"/>
          <p:cNvPicPr>
            <a:picLocks noChangeAspect="1" noChangeArrowheads="1"/>
          </p:cNvPicPr>
          <p:nvPr/>
        </p:nvPicPr>
        <p:blipFill>
          <a:blip r:embed="rId5" cstate="print"/>
          <a:srcRect/>
          <a:stretch>
            <a:fillRect/>
          </a:stretch>
        </p:blipFill>
        <p:spPr bwMode="auto">
          <a:xfrm>
            <a:off x="8816315" y="1707058"/>
            <a:ext cx="2894012" cy="3986212"/>
          </a:xfrm>
          <a:prstGeom prst="rect">
            <a:avLst/>
          </a:prstGeom>
          <a:noFill/>
        </p:spPr>
      </p:pic>
    </p:spTree>
    <p:extLst>
      <p:ext uri="{BB962C8B-B14F-4D97-AF65-F5344CB8AC3E}">
        <p14:creationId xmlns:p14="http://schemas.microsoft.com/office/powerpoint/2010/main" val="522584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69277" y="800973"/>
            <a:ext cx="3804137" cy="1609344"/>
          </a:xfrm>
        </p:spPr>
        <p:txBody>
          <a:bodyPr>
            <a:normAutofit fontScale="90000"/>
          </a:bodyPr>
          <a:lstStyle/>
          <a:p>
            <a:r>
              <a:rPr lang="fr-FR"/>
              <a:t>Les effets promotionnels sur le consommateur</a:t>
            </a:r>
          </a:p>
        </p:txBody>
      </p:sp>
      <p:sp>
        <p:nvSpPr>
          <p:cNvPr id="252931" name="Rectangle 3"/>
          <p:cNvSpPr>
            <a:spLocks noGrp="1" noChangeArrowheads="1"/>
          </p:cNvSpPr>
          <p:nvPr>
            <p:ph type="body" idx="1"/>
          </p:nvPr>
        </p:nvSpPr>
        <p:spPr>
          <a:xfrm>
            <a:off x="3349375" y="2130426"/>
            <a:ext cx="7772400" cy="4724400"/>
          </a:xfrm>
        </p:spPr>
        <p:txBody>
          <a:bodyPr>
            <a:normAutofit fontScale="92500" lnSpcReduction="20000"/>
          </a:bodyPr>
          <a:lstStyle/>
          <a:p>
            <a:pPr>
              <a:lnSpc>
                <a:spcPct val="90000"/>
              </a:lnSpc>
            </a:pPr>
            <a:r>
              <a:rPr lang="fr-FR" sz="2200" dirty="0"/>
              <a:t>Recrutement de nouveaux clients</a:t>
            </a:r>
          </a:p>
          <a:p>
            <a:pPr>
              <a:lnSpc>
                <a:spcPct val="90000"/>
              </a:lnSpc>
            </a:pPr>
            <a:endParaRPr lang="fr-FR" sz="2200" dirty="0"/>
          </a:p>
          <a:p>
            <a:pPr>
              <a:lnSpc>
                <a:spcPct val="90000"/>
              </a:lnSpc>
            </a:pPr>
            <a:r>
              <a:rPr lang="fr-FR" sz="2200" dirty="0"/>
              <a:t>Effet sur la fidélité</a:t>
            </a:r>
          </a:p>
          <a:p>
            <a:pPr>
              <a:lnSpc>
                <a:spcPct val="90000"/>
              </a:lnSpc>
            </a:pPr>
            <a:endParaRPr lang="fr-FR" sz="2200" dirty="0"/>
          </a:p>
          <a:p>
            <a:pPr>
              <a:lnSpc>
                <a:spcPct val="90000"/>
              </a:lnSpc>
            </a:pPr>
            <a:r>
              <a:rPr lang="fr-FR" sz="2200" dirty="0"/>
              <a:t>Hausse de la quantité achetée</a:t>
            </a:r>
          </a:p>
          <a:p>
            <a:pPr>
              <a:lnSpc>
                <a:spcPct val="90000"/>
              </a:lnSpc>
            </a:pPr>
            <a:endParaRPr lang="fr-FR" sz="2200" dirty="0"/>
          </a:p>
          <a:p>
            <a:pPr>
              <a:lnSpc>
                <a:spcPct val="90000"/>
              </a:lnSpc>
            </a:pPr>
            <a:r>
              <a:rPr lang="fr-FR" sz="2200" dirty="0"/>
              <a:t>Effet d’anticipation et de stockage</a:t>
            </a:r>
          </a:p>
          <a:p>
            <a:pPr>
              <a:lnSpc>
                <a:spcPct val="90000"/>
              </a:lnSpc>
            </a:pPr>
            <a:endParaRPr lang="fr-FR" sz="2200" dirty="0"/>
          </a:p>
          <a:p>
            <a:pPr>
              <a:lnSpc>
                <a:spcPct val="90000"/>
              </a:lnSpc>
            </a:pPr>
            <a:r>
              <a:rPr lang="fr-FR" sz="2200" dirty="0"/>
              <a:t>Effet sur la notoriété et l’image du produit</a:t>
            </a:r>
          </a:p>
          <a:p>
            <a:pPr>
              <a:lnSpc>
                <a:spcPct val="90000"/>
              </a:lnSpc>
            </a:pPr>
            <a:endParaRPr lang="fr-FR" sz="2200" dirty="0"/>
          </a:p>
          <a:p>
            <a:pPr>
              <a:lnSpc>
                <a:spcPct val="90000"/>
              </a:lnSpc>
              <a:buFontTx/>
              <a:buNone/>
            </a:pPr>
            <a:r>
              <a:rPr lang="fr-FR" sz="2200" i="1" dirty="0"/>
              <a:t>Profil du « </a:t>
            </a:r>
            <a:r>
              <a:rPr lang="fr-FR" sz="2200" i="1" dirty="0" err="1"/>
              <a:t>promophile</a:t>
            </a:r>
            <a:r>
              <a:rPr lang="fr-FR" sz="2200" i="1" dirty="0"/>
              <a:t> »</a:t>
            </a:r>
          </a:p>
          <a:p>
            <a:pPr>
              <a:lnSpc>
                <a:spcPct val="90000"/>
              </a:lnSpc>
              <a:buFontTx/>
              <a:buChar char="-"/>
            </a:pPr>
            <a:r>
              <a:rPr lang="fr-FR" sz="1800" dirty="0"/>
              <a:t>Famille nombreuse		-    Entre 30 et 49 ans</a:t>
            </a:r>
          </a:p>
          <a:p>
            <a:pPr>
              <a:lnSpc>
                <a:spcPct val="90000"/>
              </a:lnSpc>
              <a:buFontTx/>
              <a:buChar char="-"/>
            </a:pPr>
            <a:r>
              <a:rPr lang="fr-FR" sz="1800" dirty="0"/>
              <a:t>Faible revenu			-    Hypermarché</a:t>
            </a:r>
          </a:p>
          <a:p>
            <a:pPr>
              <a:lnSpc>
                <a:spcPct val="90000"/>
              </a:lnSpc>
            </a:pPr>
            <a:endParaRPr lang="fr-FR" sz="1800" dirty="0"/>
          </a:p>
          <a:p>
            <a:pPr>
              <a:lnSpc>
                <a:spcPct val="90000"/>
              </a:lnSpc>
            </a:pPr>
            <a:endParaRPr lang="fr-FR" sz="1800" dirty="0"/>
          </a:p>
        </p:txBody>
      </p:sp>
      <p:pic>
        <p:nvPicPr>
          <p:cNvPr id="252933" name="Picture 5"/>
          <p:cNvPicPr>
            <a:picLocks noChangeAspect="1" noChangeArrowheads="1"/>
          </p:cNvPicPr>
          <p:nvPr/>
        </p:nvPicPr>
        <p:blipFill>
          <a:blip r:embed="rId4" cstate="print"/>
          <a:srcRect/>
          <a:stretch>
            <a:fillRect/>
          </a:stretch>
        </p:blipFill>
        <p:spPr bwMode="auto">
          <a:xfrm>
            <a:off x="9434514" y="4114800"/>
            <a:ext cx="852487" cy="1524000"/>
          </a:xfrm>
          <a:prstGeom prst="rect">
            <a:avLst/>
          </a:prstGeom>
          <a:noFill/>
          <a:ln w="9525">
            <a:noFill/>
            <a:miter lim="800000"/>
            <a:headEnd/>
            <a:tailEnd/>
          </a:ln>
          <a:effectLst/>
        </p:spPr>
      </p:pic>
      <p:pic>
        <p:nvPicPr>
          <p:cNvPr id="252934" name="Picture 6"/>
          <p:cNvPicPr>
            <a:picLocks noChangeAspect="1" noChangeArrowheads="1"/>
          </p:cNvPicPr>
          <p:nvPr/>
        </p:nvPicPr>
        <p:blipFill>
          <a:blip r:embed="rId5" cstate="print"/>
          <a:srcRect/>
          <a:stretch>
            <a:fillRect/>
          </a:stretch>
        </p:blipFill>
        <p:spPr bwMode="auto">
          <a:xfrm>
            <a:off x="9155114" y="3121026"/>
            <a:ext cx="1360487" cy="917575"/>
          </a:xfrm>
          <a:prstGeom prst="rect">
            <a:avLst/>
          </a:prstGeom>
          <a:noFill/>
          <a:ln w="9525">
            <a:noFill/>
            <a:miter lim="800000"/>
            <a:headEnd/>
            <a:tailEnd/>
          </a:ln>
          <a:effectLst/>
        </p:spPr>
      </p:pic>
      <p:pic>
        <p:nvPicPr>
          <p:cNvPr id="252935" name="Picture 7"/>
          <p:cNvPicPr>
            <a:picLocks noChangeAspect="1" noChangeArrowheads="1"/>
          </p:cNvPicPr>
          <p:nvPr/>
        </p:nvPicPr>
        <p:blipFill>
          <a:blip r:embed="rId6" cstate="print"/>
          <a:srcRect/>
          <a:stretch>
            <a:fillRect/>
          </a:stretch>
        </p:blipFill>
        <p:spPr bwMode="auto">
          <a:xfrm>
            <a:off x="8153400" y="3733800"/>
            <a:ext cx="1016000" cy="1016000"/>
          </a:xfrm>
          <a:prstGeom prst="rect">
            <a:avLst/>
          </a:prstGeom>
          <a:noFill/>
          <a:ln w="9525">
            <a:noFill/>
            <a:miter lim="800000"/>
            <a:headEnd/>
            <a:tailEnd/>
          </a:ln>
          <a:effectLst/>
        </p:spPr>
      </p:pic>
      <p:pic>
        <p:nvPicPr>
          <p:cNvPr id="252937" name="Picture 9"/>
          <p:cNvPicPr>
            <a:picLocks noChangeAspect="1" noChangeArrowheads="1"/>
          </p:cNvPicPr>
          <p:nvPr/>
        </p:nvPicPr>
        <p:blipFill>
          <a:blip r:embed="rId7" cstate="print"/>
          <a:srcRect/>
          <a:stretch>
            <a:fillRect/>
          </a:stretch>
        </p:blipFill>
        <p:spPr bwMode="auto">
          <a:xfrm>
            <a:off x="6928339" y="911037"/>
            <a:ext cx="1123950" cy="815975"/>
          </a:xfrm>
          <a:prstGeom prst="rect">
            <a:avLst/>
          </a:prstGeom>
          <a:noFill/>
          <a:ln w="9525">
            <a:noFill/>
            <a:miter lim="800000"/>
            <a:headEnd/>
            <a:tailEnd/>
          </a:ln>
          <a:effectLst/>
        </p:spPr>
      </p:pic>
      <p:pic>
        <p:nvPicPr>
          <p:cNvPr id="252939" name="Picture 11" descr="visuel_pack_ado_fr"/>
          <p:cNvPicPr>
            <a:picLocks noChangeAspect="1" noChangeArrowheads="1"/>
          </p:cNvPicPr>
          <p:nvPr/>
        </p:nvPicPr>
        <p:blipFill>
          <a:blip r:embed="rId8" cstate="print"/>
          <a:srcRect/>
          <a:stretch>
            <a:fillRect/>
          </a:stretch>
        </p:blipFill>
        <p:spPr bwMode="auto">
          <a:xfrm>
            <a:off x="7768314" y="1979613"/>
            <a:ext cx="1106488" cy="1447800"/>
          </a:xfrm>
          <a:prstGeom prst="rect">
            <a:avLst/>
          </a:prstGeom>
          <a:noFill/>
        </p:spPr>
      </p:pic>
      <p:graphicFrame>
        <p:nvGraphicFramePr>
          <p:cNvPr id="252940" name="Object 12"/>
          <p:cNvGraphicFramePr>
            <a:graphicFrameLocks noChangeAspect="1"/>
          </p:cNvGraphicFramePr>
          <p:nvPr>
            <p:extLst>
              <p:ext uri="{D42A27DB-BD31-4B8C-83A1-F6EECF244321}">
                <p14:modId xmlns:p14="http://schemas.microsoft.com/office/powerpoint/2010/main" val="115210938"/>
              </p:ext>
            </p:extLst>
          </p:nvPr>
        </p:nvGraphicFramePr>
        <p:xfrm>
          <a:off x="9208568" y="1028580"/>
          <a:ext cx="1419225" cy="1373188"/>
        </p:xfrm>
        <a:graphic>
          <a:graphicData uri="http://schemas.openxmlformats.org/presentationml/2006/ole">
            <mc:AlternateContent xmlns:mc="http://schemas.openxmlformats.org/markup-compatibility/2006">
              <mc:Choice xmlns:v="urn:schemas-microsoft-com:vml" Requires="v">
                <p:oleObj spid="_x0000_s49155" name="Image bitmap" r:id="rId9" imgW="2381582" imgH="2305372" progId="PBrush">
                  <p:embed/>
                </p:oleObj>
              </mc:Choice>
              <mc:Fallback>
                <p:oleObj name="Image bitmap" r:id="rId9" imgW="2381582" imgH="2305372" progId="PBrush">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08568" y="1028580"/>
                        <a:ext cx="1419225" cy="1373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2941" name="Rectangle 13"/>
          <p:cNvSpPr>
            <a:spLocks noChangeArrowheads="1"/>
          </p:cNvSpPr>
          <p:nvPr/>
        </p:nvSpPr>
        <p:spPr bwMode="auto">
          <a:xfrm>
            <a:off x="3349375" y="5362574"/>
            <a:ext cx="6054055" cy="1385902"/>
          </a:xfrm>
          <a:prstGeom prst="rect">
            <a:avLst/>
          </a:prstGeom>
          <a:noFill/>
          <a:ln w="9525">
            <a:solidFill>
              <a:schemeClr val="tx1"/>
            </a:solidFill>
            <a:miter lim="800000"/>
            <a:headEnd/>
            <a:tailEnd/>
          </a:ln>
          <a:effectLst/>
        </p:spPr>
        <p:txBody>
          <a:bodyPr wrap="none" anchor="ctr"/>
          <a:lstStyle/>
          <a:p>
            <a:endParaRPr lang="fr-FR"/>
          </a:p>
        </p:txBody>
      </p:sp>
    </p:spTree>
    <p:extLst>
      <p:ext uri="{BB962C8B-B14F-4D97-AF65-F5344CB8AC3E}">
        <p14:creationId xmlns:p14="http://schemas.microsoft.com/office/powerpoint/2010/main" val="10704467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fr-FR"/>
              <a:t>Les techniques du marketing direct</a:t>
            </a:r>
          </a:p>
        </p:txBody>
      </p:sp>
      <p:sp>
        <p:nvSpPr>
          <p:cNvPr id="264195" name="Rectangle 3"/>
          <p:cNvSpPr>
            <a:spLocks noGrp="1" noChangeArrowheads="1"/>
          </p:cNvSpPr>
          <p:nvPr>
            <p:ph type="body" idx="1"/>
          </p:nvPr>
        </p:nvSpPr>
        <p:spPr>
          <a:xfrm>
            <a:off x="3619500" y="1454649"/>
            <a:ext cx="7772400" cy="4343400"/>
          </a:xfrm>
        </p:spPr>
        <p:txBody>
          <a:bodyPr/>
          <a:lstStyle/>
          <a:p>
            <a:pPr>
              <a:spcBef>
                <a:spcPct val="30000"/>
              </a:spcBef>
            </a:pPr>
            <a:r>
              <a:rPr lang="fr-FR" dirty="0"/>
              <a:t>Les </a:t>
            </a:r>
            <a:r>
              <a:rPr lang="fr-FR" dirty="0" smtClean="0"/>
              <a:t>mailings et e-mailings</a:t>
            </a:r>
            <a:endParaRPr lang="fr-FR" dirty="0"/>
          </a:p>
          <a:p>
            <a:pPr>
              <a:spcBef>
                <a:spcPct val="30000"/>
              </a:spcBef>
            </a:pPr>
            <a:r>
              <a:rPr lang="fr-FR" dirty="0"/>
              <a:t>Les ISA (Imprimés sans adresse)</a:t>
            </a:r>
          </a:p>
          <a:p>
            <a:pPr lvl="1">
              <a:spcBef>
                <a:spcPct val="30000"/>
              </a:spcBef>
            </a:pPr>
            <a:r>
              <a:rPr lang="fr-FR" dirty="0"/>
              <a:t>Prospectus</a:t>
            </a:r>
          </a:p>
          <a:p>
            <a:pPr lvl="1">
              <a:spcBef>
                <a:spcPct val="30000"/>
              </a:spcBef>
            </a:pPr>
            <a:r>
              <a:rPr lang="fr-FR" dirty="0"/>
              <a:t>Catalogues</a:t>
            </a:r>
          </a:p>
          <a:p>
            <a:pPr>
              <a:spcBef>
                <a:spcPct val="30000"/>
              </a:spcBef>
            </a:pPr>
            <a:r>
              <a:rPr lang="fr-FR" dirty="0"/>
              <a:t>Le téléphone</a:t>
            </a:r>
          </a:p>
          <a:p>
            <a:pPr>
              <a:spcBef>
                <a:spcPct val="30000"/>
              </a:spcBef>
            </a:pPr>
            <a:r>
              <a:rPr lang="fr-FR" dirty="0"/>
              <a:t>Les autres techniques</a:t>
            </a:r>
          </a:p>
          <a:p>
            <a:pPr lvl="1">
              <a:spcBef>
                <a:spcPct val="30000"/>
              </a:spcBef>
            </a:pPr>
            <a:r>
              <a:rPr lang="fr-FR" dirty="0"/>
              <a:t>Asile-colis</a:t>
            </a:r>
          </a:p>
          <a:p>
            <a:pPr lvl="1">
              <a:spcBef>
                <a:spcPct val="30000"/>
              </a:spcBef>
            </a:pPr>
            <a:r>
              <a:rPr lang="fr-FR" dirty="0"/>
              <a:t>Bus mailing</a:t>
            </a:r>
          </a:p>
          <a:p>
            <a:pPr>
              <a:spcBef>
                <a:spcPct val="30000"/>
              </a:spcBef>
            </a:pPr>
            <a:endParaRPr lang="fr-FR" dirty="0"/>
          </a:p>
        </p:txBody>
      </p:sp>
      <p:pic>
        <p:nvPicPr>
          <p:cNvPr id="264197" name="Picture 5" descr="hdv_0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05800" y="4572000"/>
            <a:ext cx="2362200" cy="1925638"/>
          </a:xfrm>
          <a:prstGeom prst="rect">
            <a:avLst/>
          </a:prstGeom>
          <a:noFill/>
        </p:spPr>
      </p:pic>
      <p:graphicFrame>
        <p:nvGraphicFramePr>
          <p:cNvPr id="264200" name="Object 8"/>
          <p:cNvGraphicFramePr>
            <a:graphicFrameLocks noChangeAspect="1"/>
          </p:cNvGraphicFramePr>
          <p:nvPr/>
        </p:nvGraphicFramePr>
        <p:xfrm>
          <a:off x="6858000" y="4273550"/>
          <a:ext cx="1295400" cy="1246188"/>
        </p:xfrm>
        <a:graphic>
          <a:graphicData uri="http://schemas.openxmlformats.org/presentationml/2006/ole">
            <mc:AlternateContent xmlns:mc="http://schemas.openxmlformats.org/markup-compatibility/2006">
              <mc:Choice xmlns:v="urn:schemas-microsoft-com:vml" Requires="v">
                <p:oleObj spid="_x0000_s50179" name="Image bitmap" r:id="rId6" imgW="2038095" imgH="1961905" progId="PBrush">
                  <p:embed/>
                </p:oleObj>
              </mc:Choice>
              <mc:Fallback>
                <p:oleObj name="Image bitmap" r:id="rId6" imgW="2038095" imgH="1961905"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4273550"/>
                        <a:ext cx="1295400" cy="1246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64202" name="Picture 10" descr="catalog-2007">
            <a:hlinkClick r:id="rId8"/>
          </p:cNvPr>
          <p:cNvPicPr>
            <a:picLocks noChangeAspect="1" noChangeArrowheads="1"/>
          </p:cNvPicPr>
          <p:nvPr/>
        </p:nvPicPr>
        <p:blipFill>
          <a:blip r:embed="rId9" cstate="print"/>
          <a:srcRect/>
          <a:stretch>
            <a:fillRect/>
          </a:stretch>
        </p:blipFill>
        <p:spPr bwMode="auto">
          <a:xfrm>
            <a:off x="6629401" y="2895601"/>
            <a:ext cx="1116013" cy="1273175"/>
          </a:xfrm>
          <a:prstGeom prst="rect">
            <a:avLst/>
          </a:prstGeom>
          <a:noFill/>
        </p:spPr>
      </p:pic>
      <p:pic>
        <p:nvPicPr>
          <p:cNvPr id="264204" name="Picture 12" descr="prospectus-leroy-merlin"/>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763001" y="1981201"/>
            <a:ext cx="1616075" cy="2335213"/>
          </a:xfrm>
          <a:prstGeom prst="rect">
            <a:avLst/>
          </a:prstGeom>
          <a:noFill/>
        </p:spPr>
      </p:pic>
    </p:spTree>
    <p:extLst>
      <p:ext uri="{BB962C8B-B14F-4D97-AF65-F5344CB8AC3E}">
        <p14:creationId xmlns:p14="http://schemas.microsoft.com/office/powerpoint/2010/main" val="19524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4195">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ZOUM.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4195">
                                            <p:txEl>
                                              <p:pRg st="1" end="1"/>
                                            </p:txEl>
                                          </p:spTgt>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ZOUM.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4195">
                                            <p:txEl>
                                              <p:pRg st="2" end="2"/>
                                            </p:txEl>
                                          </p:spTgt>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ZOUM.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4195">
                                            <p:txEl>
                                              <p:pRg st="3" end="3"/>
                                            </p:txEl>
                                          </p:spTgt>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4" name="ZOUM.WAV"/>
                                        </p:tgtEl>
                                      </p:cMediaNode>
                                    </p:audio>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4195">
                                            <p:txEl>
                                              <p:pRg st="4" end="4"/>
                                            </p:txEl>
                                          </p:spTgt>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4" name="ZOUM.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4195">
                                            <p:txEl>
                                              <p:pRg st="5" end="5"/>
                                            </p:txEl>
                                          </p:spTgt>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4" name="ZOUM.WAV"/>
                                        </p:tgtEl>
                                      </p:cMediaNode>
                                    </p:audio>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64195">
                                            <p:txEl>
                                              <p:pRg st="6" end="6"/>
                                            </p:txEl>
                                          </p:spTgt>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4" name="ZOUM.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64195">
                                            <p:txEl>
                                              <p:pRg st="7" end="7"/>
                                            </p:txEl>
                                          </p:spTgt>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4" name="ZOU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bldLvl="2"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a:xfrm>
            <a:off x="0" y="493203"/>
            <a:ext cx="10058400" cy="1609344"/>
          </a:xfrm>
        </p:spPr>
        <p:txBody>
          <a:bodyPr/>
          <a:lstStyle/>
          <a:p>
            <a:r>
              <a:rPr lang="fr-FR" dirty="0"/>
              <a:t>Le sponsoring</a:t>
            </a:r>
          </a:p>
        </p:txBody>
      </p:sp>
      <p:sp>
        <p:nvSpPr>
          <p:cNvPr id="294915" name="Rectangle 3"/>
          <p:cNvSpPr>
            <a:spLocks noGrp="1" noChangeArrowheads="1"/>
          </p:cNvSpPr>
          <p:nvPr>
            <p:ph type="body" idx="1"/>
          </p:nvPr>
        </p:nvSpPr>
        <p:spPr>
          <a:xfrm>
            <a:off x="4282414" y="463550"/>
            <a:ext cx="8305800" cy="4114800"/>
          </a:xfrm>
        </p:spPr>
        <p:txBody>
          <a:bodyPr/>
          <a:lstStyle/>
          <a:p>
            <a:pPr marL="0" indent="0"/>
            <a:r>
              <a:rPr lang="fr-FR" sz="2600" dirty="0">
                <a:cs typeface="Times New Roman" pitchFamily="18" charset="0"/>
              </a:rPr>
              <a:t>Avantages du sponsoring        </a:t>
            </a:r>
          </a:p>
          <a:p>
            <a:pPr marL="0" indent="0">
              <a:buNone/>
            </a:pPr>
            <a:r>
              <a:rPr lang="fr-FR" dirty="0">
                <a:cs typeface="Times New Roman" pitchFamily="18" charset="0"/>
              </a:rPr>
              <a:t>- Abaissement des barrières perceptuelles des consommateurs</a:t>
            </a:r>
          </a:p>
          <a:p>
            <a:pPr marL="0" indent="0">
              <a:buNone/>
            </a:pPr>
            <a:r>
              <a:rPr lang="fr-FR" dirty="0">
                <a:cs typeface="Times New Roman" pitchFamily="18" charset="0"/>
              </a:rPr>
              <a:t>- Singularité de l’opération de communication</a:t>
            </a:r>
          </a:p>
          <a:p>
            <a:pPr marL="0" indent="0">
              <a:buNone/>
            </a:pPr>
            <a:r>
              <a:rPr lang="fr-FR" dirty="0">
                <a:cs typeface="Times New Roman" pitchFamily="18" charset="0"/>
              </a:rPr>
              <a:t>- Motivation interne du personnel</a:t>
            </a:r>
          </a:p>
          <a:p>
            <a:pPr marL="0" indent="0">
              <a:buNone/>
            </a:pPr>
            <a:r>
              <a:rPr lang="fr-FR" dirty="0">
                <a:cs typeface="Times New Roman" pitchFamily="18" charset="0"/>
              </a:rPr>
              <a:t>- Contournement de certains obstacles à la communication publicitaire</a:t>
            </a:r>
            <a:endParaRPr lang="fr-FR" dirty="0"/>
          </a:p>
        </p:txBody>
      </p:sp>
      <p:pic>
        <p:nvPicPr>
          <p:cNvPr id="294916" name="Picture 4"/>
          <p:cNvPicPr>
            <a:picLocks noChangeAspect="1" noChangeArrowheads="1"/>
          </p:cNvPicPr>
          <p:nvPr/>
        </p:nvPicPr>
        <p:blipFill>
          <a:blip r:embed="rId3" cstate="print"/>
          <a:srcRect/>
          <a:stretch>
            <a:fillRect/>
          </a:stretch>
        </p:blipFill>
        <p:spPr bwMode="auto">
          <a:xfrm>
            <a:off x="1752600" y="4206875"/>
            <a:ext cx="2057400" cy="2057400"/>
          </a:xfrm>
          <a:prstGeom prst="rect">
            <a:avLst/>
          </a:prstGeom>
          <a:noFill/>
          <a:ln w="9525">
            <a:noFill/>
            <a:miter lim="800000"/>
            <a:headEnd/>
            <a:tailEnd/>
          </a:ln>
          <a:effectLst/>
        </p:spPr>
      </p:pic>
      <p:pic>
        <p:nvPicPr>
          <p:cNvPr id="294919" name="Picture 7" descr="David Coulthard">
            <a:hlinkClick r:id="rId4"/>
          </p:cNvPr>
          <p:cNvPicPr>
            <a:picLocks noChangeAspect="1" noChangeArrowheads="1"/>
          </p:cNvPicPr>
          <p:nvPr/>
        </p:nvPicPr>
        <p:blipFill>
          <a:blip r:embed="rId5" cstate="print"/>
          <a:srcRect/>
          <a:stretch>
            <a:fillRect/>
          </a:stretch>
        </p:blipFill>
        <p:spPr bwMode="auto">
          <a:xfrm>
            <a:off x="7940676" y="4578350"/>
            <a:ext cx="2498725" cy="1670050"/>
          </a:xfrm>
          <a:prstGeom prst="rect">
            <a:avLst/>
          </a:prstGeom>
          <a:noFill/>
        </p:spPr>
      </p:pic>
      <p:pic>
        <p:nvPicPr>
          <p:cNvPr id="294921" name="Picture 9" descr="0b67_1"/>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248401" y="4800600"/>
            <a:ext cx="1223963" cy="1295400"/>
          </a:xfrm>
          <a:prstGeom prst="rect">
            <a:avLst/>
          </a:prstGeom>
          <a:noFill/>
        </p:spPr>
      </p:pic>
      <p:pic>
        <p:nvPicPr>
          <p:cNvPr id="294924" name="Picture 12" descr="Maillot PSG  Domicile 07-08"/>
          <p:cNvPicPr>
            <a:picLocks noChangeAspect="1" noChangeArrowheads="1"/>
          </p:cNvPicPr>
          <p:nvPr/>
        </p:nvPicPr>
        <p:blipFill>
          <a:blip r:embed="rId7" cstate="print"/>
          <a:srcRect/>
          <a:stretch>
            <a:fillRect/>
          </a:stretch>
        </p:blipFill>
        <p:spPr bwMode="auto">
          <a:xfrm>
            <a:off x="3886200" y="4038601"/>
            <a:ext cx="1924050" cy="2327275"/>
          </a:xfrm>
          <a:prstGeom prst="rect">
            <a:avLst/>
          </a:prstGeom>
          <a:noFill/>
        </p:spPr>
      </p:pic>
    </p:spTree>
    <p:extLst>
      <p:ext uri="{BB962C8B-B14F-4D97-AF65-F5344CB8AC3E}">
        <p14:creationId xmlns:p14="http://schemas.microsoft.com/office/powerpoint/2010/main" val="14921051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a:xfrm>
            <a:off x="252919" y="1123837"/>
            <a:ext cx="3055360" cy="4601183"/>
          </a:xfrm>
        </p:spPr>
        <p:txBody>
          <a:bodyPr>
            <a:normAutofit/>
          </a:bodyPr>
          <a:lstStyle/>
          <a:p>
            <a:r>
              <a:rPr lang="fr-FR"/>
              <a:t>Utilisation du sponsoring dans la communication</a:t>
            </a:r>
          </a:p>
        </p:txBody>
      </p:sp>
      <p:pic>
        <p:nvPicPr>
          <p:cNvPr id="304132" name="Picture 4"/>
          <p:cNvPicPr>
            <a:picLocks noChangeAspect="1" noChangeArrowheads="1"/>
          </p:cNvPicPr>
          <p:nvPr/>
        </p:nvPicPr>
        <p:blipFill>
          <a:blip r:embed="rId3" cstate="print"/>
          <a:srcRect/>
          <a:stretch>
            <a:fillRect/>
          </a:stretch>
        </p:blipFill>
        <p:spPr bwMode="auto">
          <a:xfrm>
            <a:off x="4267201" y="1676400"/>
            <a:ext cx="3952875" cy="5105400"/>
          </a:xfrm>
          <a:prstGeom prst="rect">
            <a:avLst/>
          </a:prstGeom>
          <a:noFill/>
        </p:spPr>
      </p:pic>
    </p:spTree>
    <p:extLst>
      <p:ext uri="{BB962C8B-B14F-4D97-AF65-F5344CB8AC3E}">
        <p14:creationId xmlns:p14="http://schemas.microsoft.com/office/powerpoint/2010/main" val="651887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252918" y="1123837"/>
            <a:ext cx="3176081" cy="4601183"/>
          </a:xfrm>
        </p:spPr>
        <p:txBody>
          <a:bodyPr/>
          <a:lstStyle/>
          <a:p>
            <a:r>
              <a:rPr lang="fr-FR"/>
              <a:t>La communication événementielle</a:t>
            </a:r>
          </a:p>
        </p:txBody>
      </p:sp>
      <p:sp>
        <p:nvSpPr>
          <p:cNvPr id="292867" name="Rectangle 3"/>
          <p:cNvSpPr>
            <a:spLocks noGrp="1" noChangeArrowheads="1"/>
          </p:cNvSpPr>
          <p:nvPr>
            <p:ph type="body" idx="1"/>
          </p:nvPr>
        </p:nvSpPr>
        <p:spPr/>
        <p:txBody>
          <a:bodyPr/>
          <a:lstStyle/>
          <a:p>
            <a:endParaRPr lang="fr-FR"/>
          </a:p>
        </p:txBody>
      </p:sp>
      <p:pic>
        <p:nvPicPr>
          <p:cNvPr id="292868" name="Picture 4"/>
          <p:cNvPicPr>
            <a:picLocks noChangeAspect="1" noChangeArrowheads="1"/>
          </p:cNvPicPr>
          <p:nvPr/>
        </p:nvPicPr>
        <p:blipFill>
          <a:blip r:embed="rId4" cstate="print"/>
          <a:srcRect/>
          <a:stretch>
            <a:fillRect/>
          </a:stretch>
        </p:blipFill>
        <p:spPr bwMode="auto">
          <a:xfrm>
            <a:off x="8077200" y="864108"/>
            <a:ext cx="3933825" cy="2954337"/>
          </a:xfrm>
          <a:prstGeom prst="rect">
            <a:avLst/>
          </a:prstGeom>
          <a:noFill/>
          <a:ln w="9525">
            <a:noFill/>
            <a:miter lim="800000"/>
            <a:headEnd/>
            <a:tailEnd/>
          </a:ln>
          <a:effectLst/>
        </p:spPr>
      </p:pic>
      <p:pic>
        <p:nvPicPr>
          <p:cNvPr id="292869" name="Picture 5"/>
          <p:cNvPicPr>
            <a:picLocks noChangeAspect="1" noChangeArrowheads="1"/>
          </p:cNvPicPr>
          <p:nvPr/>
        </p:nvPicPr>
        <p:blipFill>
          <a:blip r:embed="rId5" cstate="print"/>
          <a:srcRect/>
          <a:stretch>
            <a:fillRect/>
          </a:stretch>
        </p:blipFill>
        <p:spPr bwMode="auto">
          <a:xfrm>
            <a:off x="5334000" y="1051522"/>
            <a:ext cx="2087563" cy="1692275"/>
          </a:xfrm>
          <a:prstGeom prst="rect">
            <a:avLst/>
          </a:prstGeom>
          <a:noFill/>
          <a:ln w="9525">
            <a:noFill/>
            <a:miter lim="800000"/>
            <a:headEnd/>
            <a:tailEnd/>
          </a:ln>
          <a:effectLst/>
        </p:spPr>
      </p:pic>
      <p:graphicFrame>
        <p:nvGraphicFramePr>
          <p:cNvPr id="292870" name="Object 6"/>
          <p:cNvGraphicFramePr>
            <a:graphicFrameLocks noChangeAspect="1"/>
          </p:cNvGraphicFramePr>
          <p:nvPr>
            <p:extLst/>
          </p:nvPr>
        </p:nvGraphicFramePr>
        <p:xfrm>
          <a:off x="6019800" y="3053270"/>
          <a:ext cx="1895475" cy="2676525"/>
        </p:xfrm>
        <a:graphic>
          <a:graphicData uri="http://schemas.openxmlformats.org/presentationml/2006/ole">
            <mc:AlternateContent xmlns:mc="http://schemas.openxmlformats.org/markup-compatibility/2006">
              <mc:Choice xmlns:v="urn:schemas-microsoft-com:vml" Requires="v">
                <p:oleObj spid="_x0000_s51205" name="Image bitmap" r:id="rId6" imgW="1848108" imgH="2610214" progId="PBrush">
                  <p:embed/>
                </p:oleObj>
              </mc:Choice>
              <mc:Fallback>
                <p:oleObj name="Image bitmap" r:id="rId6" imgW="1848108" imgH="2610214"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3053270"/>
                        <a:ext cx="1895475" cy="2676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92871" name="Object 7"/>
          <p:cNvGraphicFramePr>
            <a:graphicFrameLocks noChangeAspect="1"/>
          </p:cNvGraphicFramePr>
          <p:nvPr>
            <p:extLst/>
          </p:nvPr>
        </p:nvGraphicFramePr>
        <p:xfrm>
          <a:off x="8534399" y="3891469"/>
          <a:ext cx="1822450" cy="1981200"/>
        </p:xfrm>
        <a:graphic>
          <a:graphicData uri="http://schemas.openxmlformats.org/presentationml/2006/ole">
            <mc:AlternateContent xmlns:mc="http://schemas.openxmlformats.org/markup-compatibility/2006">
              <mc:Choice xmlns:v="urn:schemas-microsoft-com:vml" Requires="v">
                <p:oleObj spid="_x0000_s51206" name="Image bitmap" r:id="rId8" imgW="1638529" imgH="1781424" progId="PBrush">
                  <p:embed/>
                </p:oleObj>
              </mc:Choice>
              <mc:Fallback>
                <p:oleObj name="Image bitmap" r:id="rId8" imgW="1638529" imgH="1781424"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99" y="3891469"/>
                        <a:ext cx="1822450" cy="198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92873" name="Picture 9" descr="emirates_cup"/>
          <p:cNvPicPr>
            <a:picLocks noChangeAspect="1" noChangeArrowheads="1"/>
          </p:cNvPicPr>
          <p:nvPr/>
        </p:nvPicPr>
        <p:blipFill>
          <a:blip r:embed="rId10" cstate="print"/>
          <a:srcRect/>
          <a:stretch>
            <a:fillRect/>
          </a:stretch>
        </p:blipFill>
        <p:spPr bwMode="auto">
          <a:xfrm>
            <a:off x="3428999" y="3032721"/>
            <a:ext cx="2209800" cy="2209800"/>
          </a:xfrm>
          <a:prstGeom prst="rect">
            <a:avLst/>
          </a:prstGeom>
          <a:noFill/>
        </p:spPr>
      </p:pic>
    </p:spTree>
    <p:extLst>
      <p:ext uri="{BB962C8B-B14F-4D97-AF65-F5344CB8AC3E}">
        <p14:creationId xmlns:p14="http://schemas.microsoft.com/office/powerpoint/2010/main" val="144526507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143725" y="11226"/>
            <a:ext cx="10058400" cy="1609344"/>
          </a:xfrm>
        </p:spPr>
        <p:txBody>
          <a:bodyPr>
            <a:normAutofit/>
          </a:bodyPr>
          <a:lstStyle/>
          <a:p>
            <a:r>
              <a:rPr lang="fr-FR"/>
              <a:t>Evenementiel</a:t>
            </a:r>
            <a:r>
              <a:rPr lang="fr-FR" dirty="0"/>
              <a:t> : distribution d’échantillons</a:t>
            </a:r>
          </a:p>
        </p:txBody>
      </p:sp>
      <p:sp>
        <p:nvSpPr>
          <p:cNvPr id="305155" name="Rectangle 3"/>
          <p:cNvSpPr>
            <a:spLocks noGrp="1" noChangeArrowheads="1"/>
          </p:cNvSpPr>
          <p:nvPr>
            <p:ph type="body" idx="1"/>
          </p:nvPr>
        </p:nvSpPr>
        <p:spPr>
          <a:xfrm>
            <a:off x="3692525" y="1738045"/>
            <a:ext cx="7848600" cy="4724400"/>
          </a:xfrm>
        </p:spPr>
        <p:txBody>
          <a:bodyPr>
            <a:normAutofit fontScale="85000" lnSpcReduction="20000"/>
          </a:bodyPr>
          <a:lstStyle/>
          <a:p>
            <a:pPr>
              <a:lnSpc>
                <a:spcPct val="90000"/>
              </a:lnSpc>
            </a:pPr>
            <a:r>
              <a:rPr lang="fr-FR" sz="2400"/>
              <a:t>Pepsico-Alvalé</a:t>
            </a:r>
            <a:endParaRPr lang="fr-FR" sz="2400" dirty="0"/>
          </a:p>
          <a:p>
            <a:pPr>
              <a:lnSpc>
                <a:spcPct val="90000"/>
              </a:lnSpc>
              <a:buFontTx/>
              <a:buChar char="-"/>
            </a:pPr>
            <a:r>
              <a:rPr lang="fr-FR" sz="1800" dirty="0"/>
              <a:t>Femmes CSP+</a:t>
            </a:r>
          </a:p>
          <a:p>
            <a:pPr>
              <a:lnSpc>
                <a:spcPct val="90000"/>
              </a:lnSpc>
              <a:buFontTx/>
              <a:buChar char="-"/>
            </a:pPr>
            <a:r>
              <a:rPr lang="fr-FR" sz="1800" dirty="0"/>
              <a:t>Monoprix et marchés</a:t>
            </a:r>
          </a:p>
          <a:p>
            <a:pPr>
              <a:lnSpc>
                <a:spcPct val="90000"/>
              </a:lnSpc>
              <a:buFontTx/>
              <a:buChar char="-"/>
            </a:pPr>
            <a:r>
              <a:rPr lang="fr-FR" sz="1800" dirty="0"/>
              <a:t>200000 échantillons</a:t>
            </a:r>
          </a:p>
          <a:p>
            <a:pPr>
              <a:lnSpc>
                <a:spcPct val="90000"/>
              </a:lnSpc>
              <a:buFontTx/>
              <a:buChar char="-"/>
            </a:pPr>
            <a:endParaRPr lang="fr-FR" sz="1800" dirty="0"/>
          </a:p>
          <a:p>
            <a:pPr>
              <a:lnSpc>
                <a:spcPct val="90000"/>
              </a:lnSpc>
            </a:pPr>
            <a:r>
              <a:rPr lang="fr-FR" sz="2400" dirty="0" err="1"/>
              <a:t>Nivéa-déo</a:t>
            </a:r>
            <a:endParaRPr lang="fr-FR" sz="2400" dirty="0"/>
          </a:p>
          <a:p>
            <a:pPr>
              <a:lnSpc>
                <a:spcPct val="90000"/>
              </a:lnSpc>
              <a:buFontTx/>
              <a:buChar char="-"/>
            </a:pPr>
            <a:r>
              <a:rPr lang="fr-FR" sz="1800" dirty="0"/>
              <a:t>Femmes 15-35</a:t>
            </a:r>
          </a:p>
          <a:p>
            <a:pPr>
              <a:lnSpc>
                <a:spcPct val="90000"/>
              </a:lnSpc>
              <a:buFontTx/>
              <a:buChar char="-"/>
            </a:pPr>
            <a:r>
              <a:rPr lang="fr-FR" sz="1800" dirty="0"/>
              <a:t>Fête de la musique</a:t>
            </a:r>
          </a:p>
          <a:p>
            <a:pPr>
              <a:lnSpc>
                <a:spcPct val="90000"/>
              </a:lnSpc>
              <a:buFontTx/>
              <a:buChar char="-"/>
            </a:pPr>
            <a:r>
              <a:rPr lang="fr-FR" sz="1800" dirty="0"/>
              <a:t>75000 échantillons</a:t>
            </a:r>
          </a:p>
          <a:p>
            <a:pPr>
              <a:lnSpc>
                <a:spcPct val="90000"/>
              </a:lnSpc>
            </a:pPr>
            <a:endParaRPr lang="fr-FR" sz="2400" dirty="0"/>
          </a:p>
          <a:p>
            <a:pPr>
              <a:lnSpc>
                <a:spcPct val="90000"/>
              </a:lnSpc>
            </a:pPr>
            <a:r>
              <a:rPr lang="fr-FR" sz="2400" dirty="0" err="1"/>
              <a:t>Nesquick</a:t>
            </a:r>
            <a:endParaRPr lang="fr-FR" sz="2400" dirty="0"/>
          </a:p>
          <a:p>
            <a:pPr>
              <a:lnSpc>
                <a:spcPct val="90000"/>
              </a:lnSpc>
              <a:buFontTx/>
              <a:buChar char="-"/>
            </a:pPr>
            <a:r>
              <a:rPr lang="fr-FR" sz="1800" dirty="0"/>
              <a:t>Enfants 4-10 </a:t>
            </a:r>
            <a:r>
              <a:rPr lang="fr-FR" sz="1800" dirty="0" err="1"/>
              <a:t>ansFemmes</a:t>
            </a:r>
            <a:r>
              <a:rPr lang="fr-FR" sz="1800" dirty="0"/>
              <a:t> 15-35</a:t>
            </a:r>
          </a:p>
          <a:p>
            <a:pPr>
              <a:lnSpc>
                <a:spcPct val="90000"/>
              </a:lnSpc>
              <a:buFontTx/>
              <a:buChar char="-"/>
            </a:pPr>
            <a:r>
              <a:rPr lang="fr-FR" sz="1800" dirty="0"/>
              <a:t>Supermarchés</a:t>
            </a:r>
          </a:p>
          <a:p>
            <a:pPr>
              <a:lnSpc>
                <a:spcPct val="90000"/>
              </a:lnSpc>
              <a:buFontTx/>
              <a:buChar char="-"/>
            </a:pPr>
            <a:r>
              <a:rPr lang="fr-FR" sz="1800" dirty="0"/>
              <a:t>200000 échantillons</a:t>
            </a:r>
          </a:p>
          <a:p>
            <a:pPr>
              <a:lnSpc>
                <a:spcPct val="90000"/>
              </a:lnSpc>
              <a:buFontTx/>
              <a:buChar char="-"/>
            </a:pPr>
            <a:endParaRPr lang="fr-FR" sz="1800" dirty="0"/>
          </a:p>
          <a:p>
            <a:pPr>
              <a:lnSpc>
                <a:spcPct val="90000"/>
              </a:lnSpc>
              <a:buFontTx/>
              <a:buChar char="-"/>
            </a:pPr>
            <a:endParaRPr lang="fr-FR" sz="1800" dirty="0"/>
          </a:p>
        </p:txBody>
      </p:sp>
      <p:graphicFrame>
        <p:nvGraphicFramePr>
          <p:cNvPr id="328704" name="Object 0"/>
          <p:cNvGraphicFramePr>
            <a:graphicFrameLocks noChangeAspect="1"/>
          </p:cNvGraphicFramePr>
          <p:nvPr>
            <p:extLst/>
          </p:nvPr>
        </p:nvGraphicFramePr>
        <p:xfrm>
          <a:off x="6623407" y="1258775"/>
          <a:ext cx="2286000" cy="1347787"/>
        </p:xfrm>
        <a:graphic>
          <a:graphicData uri="http://schemas.openxmlformats.org/presentationml/2006/ole">
            <mc:AlternateContent xmlns:mc="http://schemas.openxmlformats.org/markup-compatibility/2006">
              <mc:Choice xmlns:v="urn:schemas-microsoft-com:vml" Requires="v">
                <p:oleObj spid="_x0000_s52233" name="Image bitmap" r:id="rId4" imgW="4219048" imgH="2152951" progId="PBrush">
                  <p:embed/>
                </p:oleObj>
              </mc:Choice>
              <mc:Fallback>
                <p:oleObj name="Image bitmap" r:id="rId4" imgW="4219048" imgH="2152951"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407" y="1258775"/>
                        <a:ext cx="2286000" cy="1347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8705" name="Object 1"/>
          <p:cNvGraphicFramePr>
            <a:graphicFrameLocks noChangeAspect="1"/>
          </p:cNvGraphicFramePr>
          <p:nvPr>
            <p:extLst/>
          </p:nvPr>
        </p:nvGraphicFramePr>
        <p:xfrm>
          <a:off x="9366607" y="1123837"/>
          <a:ext cx="2362200" cy="1693863"/>
        </p:xfrm>
        <a:graphic>
          <a:graphicData uri="http://schemas.openxmlformats.org/presentationml/2006/ole">
            <mc:AlternateContent xmlns:mc="http://schemas.openxmlformats.org/markup-compatibility/2006">
              <mc:Choice xmlns:v="urn:schemas-microsoft-com:vml" Requires="v">
                <p:oleObj spid="_x0000_s52234" name="Image bitmap" r:id="rId6" imgW="3123810" imgH="2076740" progId="PBrush">
                  <p:embed/>
                </p:oleObj>
              </mc:Choice>
              <mc:Fallback>
                <p:oleObj name="Image bitmap" r:id="rId6" imgW="3123810" imgH="2076740"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6607" y="1123837"/>
                        <a:ext cx="2362200" cy="1693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8706" name="Object 2"/>
          <p:cNvGraphicFramePr>
            <a:graphicFrameLocks noChangeAspect="1"/>
          </p:cNvGraphicFramePr>
          <p:nvPr>
            <p:extLst/>
          </p:nvPr>
        </p:nvGraphicFramePr>
        <p:xfrm>
          <a:off x="7156808" y="2724037"/>
          <a:ext cx="1717675" cy="1757363"/>
        </p:xfrm>
        <a:graphic>
          <a:graphicData uri="http://schemas.openxmlformats.org/presentationml/2006/ole">
            <mc:AlternateContent xmlns:mc="http://schemas.openxmlformats.org/markup-compatibility/2006">
              <mc:Choice xmlns:v="urn:schemas-microsoft-com:vml" Requires="v">
                <p:oleObj spid="_x0000_s52235" name="Image bitmap" r:id="rId8" imgW="3734321" imgH="3820058" progId="PBrush">
                  <p:embed/>
                </p:oleObj>
              </mc:Choice>
              <mc:Fallback>
                <p:oleObj name="Image bitmap" r:id="rId8" imgW="3734321" imgH="3820058"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6808" y="2724037"/>
                        <a:ext cx="1717675" cy="1757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8707" name="Object 3"/>
          <p:cNvGraphicFramePr>
            <a:graphicFrameLocks noChangeAspect="1"/>
          </p:cNvGraphicFramePr>
          <p:nvPr>
            <p:extLst/>
          </p:nvPr>
        </p:nvGraphicFramePr>
        <p:xfrm>
          <a:off x="9423757" y="4249624"/>
          <a:ext cx="2457450" cy="1751012"/>
        </p:xfrm>
        <a:graphic>
          <a:graphicData uri="http://schemas.openxmlformats.org/presentationml/2006/ole">
            <mc:AlternateContent xmlns:mc="http://schemas.openxmlformats.org/markup-compatibility/2006">
              <mc:Choice xmlns:v="urn:schemas-microsoft-com:vml" Requires="v">
                <p:oleObj spid="_x0000_s52236" name="Image bitmap" r:id="rId10" imgW="2152951" imgH="1533739" progId="PBrush">
                  <p:embed/>
                </p:oleObj>
              </mc:Choice>
              <mc:Fallback>
                <p:oleObj name="Image bitmap" r:id="rId10" imgW="2152951" imgH="1533739"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23757" y="4249624"/>
                        <a:ext cx="2457450" cy="1751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6583264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fr-FR"/>
              <a:t>Evenementiel : démonstration</a:t>
            </a:r>
          </a:p>
        </p:txBody>
      </p:sp>
      <p:sp>
        <p:nvSpPr>
          <p:cNvPr id="307203" name="Rectangle 3"/>
          <p:cNvSpPr>
            <a:spLocks noGrp="1" noChangeArrowheads="1"/>
          </p:cNvSpPr>
          <p:nvPr>
            <p:ph type="body" idx="1"/>
          </p:nvPr>
        </p:nvSpPr>
        <p:spPr>
          <a:xfrm>
            <a:off x="3499207" y="1657566"/>
            <a:ext cx="7848600" cy="4724400"/>
          </a:xfrm>
        </p:spPr>
        <p:txBody>
          <a:bodyPr>
            <a:normAutofit fontScale="85000" lnSpcReduction="20000"/>
          </a:bodyPr>
          <a:lstStyle/>
          <a:p>
            <a:pPr>
              <a:lnSpc>
                <a:spcPct val="90000"/>
              </a:lnSpc>
            </a:pPr>
            <a:r>
              <a:rPr lang="fr-FR" sz="2400"/>
              <a:t>Sony photo T9</a:t>
            </a:r>
          </a:p>
          <a:p>
            <a:pPr>
              <a:lnSpc>
                <a:spcPct val="90000"/>
              </a:lnSpc>
              <a:buFontTx/>
              <a:buChar char="-"/>
            </a:pPr>
            <a:r>
              <a:rPr lang="fr-FR" sz="1800" dirty="0"/>
              <a:t>Acheteur potentiel</a:t>
            </a:r>
          </a:p>
          <a:p>
            <a:pPr>
              <a:lnSpc>
                <a:spcPct val="90000"/>
              </a:lnSpc>
              <a:buFontTx/>
              <a:buChar char="-"/>
            </a:pPr>
            <a:r>
              <a:rPr lang="fr-FR" sz="1800" dirty="0"/>
              <a:t>Fnac</a:t>
            </a:r>
          </a:p>
          <a:p>
            <a:pPr>
              <a:lnSpc>
                <a:spcPct val="90000"/>
              </a:lnSpc>
              <a:buFontTx/>
              <a:buChar char="-"/>
            </a:pPr>
            <a:r>
              <a:rPr lang="fr-FR" sz="1800" dirty="0"/>
              <a:t>Animations </a:t>
            </a:r>
            <a:r>
              <a:rPr lang="fr-FR" sz="1800" dirty="0" err="1"/>
              <a:t>bodyscreen</a:t>
            </a:r>
            <a:r>
              <a:rPr lang="fr-FR" sz="1800" dirty="0"/>
              <a:t> </a:t>
            </a:r>
          </a:p>
          <a:p>
            <a:pPr>
              <a:lnSpc>
                <a:spcPct val="90000"/>
              </a:lnSpc>
              <a:buFontTx/>
              <a:buChar char="-"/>
            </a:pPr>
            <a:endParaRPr lang="fr-FR" sz="1800" dirty="0"/>
          </a:p>
          <a:p>
            <a:pPr>
              <a:lnSpc>
                <a:spcPct val="90000"/>
              </a:lnSpc>
            </a:pPr>
            <a:r>
              <a:rPr lang="fr-FR" sz="2400" dirty="0"/>
              <a:t>Dove espace fraicheur</a:t>
            </a:r>
          </a:p>
          <a:p>
            <a:pPr>
              <a:lnSpc>
                <a:spcPct val="90000"/>
              </a:lnSpc>
              <a:buFontTx/>
              <a:buChar char="-"/>
            </a:pPr>
            <a:r>
              <a:rPr lang="fr-FR" sz="1800" dirty="0"/>
              <a:t>Femmes </a:t>
            </a:r>
          </a:p>
          <a:p>
            <a:pPr>
              <a:lnSpc>
                <a:spcPct val="90000"/>
              </a:lnSpc>
              <a:buFontTx/>
              <a:buChar char="-"/>
            </a:pPr>
            <a:r>
              <a:rPr lang="fr-FR" sz="1800" dirty="0"/>
              <a:t>Quartier shopping en juin</a:t>
            </a:r>
          </a:p>
          <a:p>
            <a:pPr>
              <a:lnSpc>
                <a:spcPct val="90000"/>
              </a:lnSpc>
              <a:buFontTx/>
              <a:buChar char="-"/>
            </a:pPr>
            <a:r>
              <a:rPr lang="fr-FR" sz="1800" dirty="0"/>
              <a:t>Brumisateur, fontaines eau et parfum</a:t>
            </a:r>
          </a:p>
          <a:p>
            <a:pPr>
              <a:lnSpc>
                <a:spcPct val="90000"/>
              </a:lnSpc>
            </a:pPr>
            <a:endParaRPr lang="fr-FR" sz="2400" dirty="0"/>
          </a:p>
          <a:p>
            <a:pPr>
              <a:lnSpc>
                <a:spcPct val="90000"/>
              </a:lnSpc>
            </a:pPr>
            <a:r>
              <a:rPr lang="fr-FR" sz="2400" dirty="0"/>
              <a:t>Esso huiles</a:t>
            </a:r>
          </a:p>
          <a:p>
            <a:pPr>
              <a:lnSpc>
                <a:spcPct val="90000"/>
              </a:lnSpc>
              <a:buFontTx/>
              <a:buChar char="-"/>
            </a:pPr>
            <a:r>
              <a:rPr lang="fr-FR" sz="1800" dirty="0"/>
              <a:t>Propriétaires de voitures</a:t>
            </a:r>
          </a:p>
          <a:p>
            <a:pPr>
              <a:lnSpc>
                <a:spcPct val="90000"/>
              </a:lnSpc>
              <a:buFontTx/>
              <a:buChar char="-"/>
            </a:pPr>
            <a:r>
              <a:rPr lang="fr-FR" sz="1800" dirty="0"/>
              <a:t>160 hypermarchés</a:t>
            </a:r>
          </a:p>
          <a:p>
            <a:pPr>
              <a:lnSpc>
                <a:spcPct val="90000"/>
              </a:lnSpc>
              <a:buFontTx/>
              <a:buChar char="-"/>
            </a:pPr>
            <a:r>
              <a:rPr lang="fr-FR" sz="1800" dirty="0"/>
              <a:t>300000 </a:t>
            </a:r>
            <a:r>
              <a:rPr lang="fr-FR" sz="1800" dirty="0" err="1"/>
              <a:t>leaflets</a:t>
            </a:r>
            <a:r>
              <a:rPr lang="fr-FR" sz="1800" dirty="0"/>
              <a:t> et 23000 pare brises lavés</a:t>
            </a:r>
          </a:p>
          <a:p>
            <a:pPr>
              <a:lnSpc>
                <a:spcPct val="90000"/>
              </a:lnSpc>
              <a:buFontTx/>
              <a:buChar char="-"/>
            </a:pPr>
            <a:endParaRPr lang="fr-FR" sz="1800" dirty="0"/>
          </a:p>
          <a:p>
            <a:pPr>
              <a:lnSpc>
                <a:spcPct val="90000"/>
              </a:lnSpc>
              <a:buFontTx/>
              <a:buChar char="-"/>
            </a:pPr>
            <a:endParaRPr lang="fr-FR" sz="1800" dirty="0"/>
          </a:p>
        </p:txBody>
      </p:sp>
      <p:graphicFrame>
        <p:nvGraphicFramePr>
          <p:cNvPr id="329728" name="Object 0"/>
          <p:cNvGraphicFramePr>
            <a:graphicFrameLocks noChangeAspect="1"/>
          </p:cNvGraphicFramePr>
          <p:nvPr/>
        </p:nvGraphicFramePr>
        <p:xfrm>
          <a:off x="6781800" y="1676401"/>
          <a:ext cx="1905000" cy="1577975"/>
        </p:xfrm>
        <a:graphic>
          <a:graphicData uri="http://schemas.openxmlformats.org/presentationml/2006/ole">
            <mc:AlternateContent xmlns:mc="http://schemas.openxmlformats.org/markup-compatibility/2006">
              <mc:Choice xmlns:v="urn:schemas-microsoft-com:vml" Requires="v">
                <p:oleObj spid="_x0000_s53257" name="Image bitmap" r:id="rId4" imgW="2219635" imgH="1838095" progId="PBrush">
                  <p:embed/>
                </p:oleObj>
              </mc:Choice>
              <mc:Fallback>
                <p:oleObj name="Image bitmap" r:id="rId4" imgW="2219635" imgH="183809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1676401"/>
                        <a:ext cx="1905000" cy="157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9729" name="Object 1"/>
          <p:cNvGraphicFramePr>
            <a:graphicFrameLocks noChangeAspect="1"/>
          </p:cNvGraphicFramePr>
          <p:nvPr/>
        </p:nvGraphicFramePr>
        <p:xfrm>
          <a:off x="6934200" y="3352801"/>
          <a:ext cx="2514600" cy="1565275"/>
        </p:xfrm>
        <a:graphic>
          <a:graphicData uri="http://schemas.openxmlformats.org/presentationml/2006/ole">
            <mc:AlternateContent xmlns:mc="http://schemas.openxmlformats.org/markup-compatibility/2006">
              <mc:Choice xmlns:v="urn:schemas-microsoft-com:vml" Requires="v">
                <p:oleObj spid="_x0000_s53258" name="Image bitmap" r:id="rId6" imgW="3580952" imgH="2228571" progId="PBrush">
                  <p:embed/>
                </p:oleObj>
              </mc:Choice>
              <mc:Fallback>
                <p:oleObj name="Image bitmap" r:id="rId6" imgW="3580952" imgH="2228571"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3352801"/>
                        <a:ext cx="2514600" cy="1565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9730" name="Object 2"/>
          <p:cNvGraphicFramePr>
            <a:graphicFrameLocks noChangeAspect="1"/>
          </p:cNvGraphicFramePr>
          <p:nvPr>
            <p:extLst/>
          </p:nvPr>
        </p:nvGraphicFramePr>
        <p:xfrm>
          <a:off x="7153275" y="5240553"/>
          <a:ext cx="2295525" cy="1273175"/>
        </p:xfrm>
        <a:graphic>
          <a:graphicData uri="http://schemas.openxmlformats.org/presentationml/2006/ole">
            <mc:AlternateContent xmlns:mc="http://schemas.openxmlformats.org/markup-compatibility/2006">
              <mc:Choice xmlns:v="urn:schemas-microsoft-com:vml" Requires="v">
                <p:oleObj spid="_x0000_s53259" name="Image bitmap" r:id="rId8" imgW="3828571" imgH="2123810" progId="PBrush">
                  <p:embed/>
                </p:oleObj>
              </mc:Choice>
              <mc:Fallback>
                <p:oleObj name="Image bitmap" r:id="rId8" imgW="3828571" imgH="2123810"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3275" y="5240553"/>
                        <a:ext cx="2295525" cy="1273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9731" name="Object 3"/>
          <p:cNvGraphicFramePr>
            <a:graphicFrameLocks noChangeAspect="1"/>
          </p:cNvGraphicFramePr>
          <p:nvPr>
            <p:extLst/>
          </p:nvPr>
        </p:nvGraphicFramePr>
        <p:xfrm>
          <a:off x="9661988" y="5181601"/>
          <a:ext cx="2171700" cy="1262063"/>
        </p:xfrm>
        <a:graphic>
          <a:graphicData uri="http://schemas.openxmlformats.org/presentationml/2006/ole">
            <mc:AlternateContent xmlns:mc="http://schemas.openxmlformats.org/markup-compatibility/2006">
              <mc:Choice xmlns:v="urn:schemas-microsoft-com:vml" Requires="v">
                <p:oleObj spid="_x0000_s53260" name="Image bitmap" r:id="rId10" imgW="3277057" imgH="2133898" progId="PBrush">
                  <p:embed/>
                </p:oleObj>
              </mc:Choice>
              <mc:Fallback>
                <p:oleObj name="Image bitmap" r:id="rId10" imgW="3277057" imgH="2133898"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61988" y="5181601"/>
                        <a:ext cx="2171700" cy="1262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171926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85109" y="135509"/>
            <a:ext cx="10058400" cy="1609344"/>
          </a:xfrm>
        </p:spPr>
        <p:txBody>
          <a:bodyPr/>
          <a:lstStyle/>
          <a:p>
            <a:r>
              <a:rPr lang="fr-FR"/>
              <a:t>Le mécénat</a:t>
            </a:r>
          </a:p>
        </p:txBody>
      </p:sp>
      <p:sp>
        <p:nvSpPr>
          <p:cNvPr id="314371" name="Rectangle 3"/>
          <p:cNvSpPr>
            <a:spLocks noGrp="1" noChangeArrowheads="1"/>
          </p:cNvSpPr>
          <p:nvPr>
            <p:ph type="body" idx="1"/>
          </p:nvPr>
        </p:nvSpPr>
        <p:spPr>
          <a:xfrm>
            <a:off x="3713252" y="609601"/>
            <a:ext cx="7772400" cy="4114800"/>
          </a:xfrm>
        </p:spPr>
        <p:txBody>
          <a:bodyPr/>
          <a:lstStyle/>
          <a:p>
            <a:r>
              <a:rPr lang="fr-FR" dirty="0">
                <a:solidFill>
                  <a:srgbClr val="000000"/>
                </a:solidFill>
                <a:cs typeface="Times New Roman" pitchFamily="18" charset="0"/>
              </a:rPr>
              <a:t>Définition :</a:t>
            </a:r>
          </a:p>
          <a:p>
            <a:pPr>
              <a:buFontTx/>
              <a:buNone/>
            </a:pPr>
            <a:r>
              <a:rPr lang="fr-FR" sz="2400" dirty="0">
                <a:solidFill>
                  <a:srgbClr val="000000"/>
                </a:solidFill>
                <a:cs typeface="Times New Roman" pitchFamily="18" charset="0"/>
              </a:rPr>
              <a:t>	</a:t>
            </a:r>
            <a:r>
              <a:rPr lang="fr-FR" sz="1800" dirty="0">
                <a:solidFill>
                  <a:srgbClr val="000000"/>
                </a:solidFill>
                <a:cs typeface="Times New Roman" pitchFamily="18" charset="0"/>
              </a:rPr>
              <a:t>Ensemble des concours consentis par une initiative privée, en faveur de domaines d'intérêt général s'étendant aux champs de la culture, de la solidarité et de l'environnement.</a:t>
            </a:r>
            <a:br>
              <a:rPr lang="fr-FR" sz="1800" dirty="0">
                <a:solidFill>
                  <a:srgbClr val="000000"/>
                </a:solidFill>
                <a:cs typeface="Times New Roman" pitchFamily="18" charset="0"/>
              </a:rPr>
            </a:br>
            <a:endParaRPr lang="fr-FR" sz="1800" dirty="0"/>
          </a:p>
          <a:p>
            <a:r>
              <a:rPr lang="fr-FR" dirty="0"/>
              <a:t>Le mécénat chez EDF</a:t>
            </a:r>
          </a:p>
        </p:txBody>
      </p:sp>
      <p:sp>
        <p:nvSpPr>
          <p:cNvPr id="314378" name="Rectangle 10"/>
          <p:cNvSpPr>
            <a:spLocks noChangeArrowheads="1"/>
          </p:cNvSpPr>
          <p:nvPr/>
        </p:nvSpPr>
        <p:spPr bwMode="auto">
          <a:xfrm>
            <a:off x="1524000" y="2744788"/>
            <a:ext cx="9144000" cy="1292662"/>
          </a:xfrm>
          <a:prstGeom prst="rect">
            <a:avLst/>
          </a:prstGeom>
          <a:noFill/>
          <a:ln w="9525">
            <a:noFill/>
            <a:miter lim="800000"/>
            <a:headEnd/>
            <a:tailEnd/>
          </a:ln>
          <a:effectLst/>
        </p:spPr>
        <p:txBody>
          <a:bodyPr>
            <a:spAutoFit/>
          </a:bodyPr>
          <a:lstStyle/>
          <a:p>
            <a:pPr eaLnBrk="1" hangingPunct="1"/>
            <a:r>
              <a:rPr lang="fr-FR" sz="1200">
                <a:latin typeface="Arial Unicode MS" pitchFamily="34" charset="-128"/>
                <a:cs typeface="Times New Roman" pitchFamily="18" charset="0"/>
              </a:rPr>
              <a:t> </a:t>
            </a:r>
          </a:p>
          <a:p>
            <a:r>
              <a:rPr lang="fr-FR" sz="1200">
                <a:latin typeface="Arial Unicode MS" pitchFamily="34" charset="-128"/>
                <a:cs typeface="Times New Roman" pitchFamily="18" charset="0"/>
              </a:rPr>
              <a:t> </a:t>
            </a:r>
          </a:p>
          <a:p>
            <a:r>
              <a:rPr lang="fr-FR" sz="1200">
                <a:latin typeface="Arial Unicode MS" pitchFamily="34" charset="-128"/>
                <a:cs typeface="Times New Roman" pitchFamily="18" charset="0"/>
              </a:rPr>
              <a:t> </a:t>
            </a:r>
          </a:p>
          <a:p>
            <a:r>
              <a:rPr lang="fr-FR" sz="1200">
                <a:latin typeface="Arial Unicode MS" pitchFamily="34" charset="-128"/>
                <a:cs typeface="Times New Roman" pitchFamily="18" charset="0"/>
              </a:rPr>
              <a:t> </a:t>
            </a:r>
          </a:p>
          <a:p>
            <a:r>
              <a:rPr lang="fr-FR" sz="1200">
                <a:latin typeface="Arial Unicode MS" pitchFamily="34" charset="-128"/>
                <a:cs typeface="Times New Roman" pitchFamily="18" charset="0"/>
              </a:rPr>
              <a:t> </a:t>
            </a:r>
          </a:p>
          <a:p>
            <a:endParaRPr lang="fr-FR"/>
          </a:p>
        </p:txBody>
      </p:sp>
      <p:pic>
        <p:nvPicPr>
          <p:cNvPr id="314377" name="Picture 9"/>
          <p:cNvPicPr>
            <a:picLocks noChangeAspect="1" noChangeArrowheads="1"/>
          </p:cNvPicPr>
          <p:nvPr/>
        </p:nvPicPr>
        <p:blipFill>
          <a:blip r:embed="rId3" cstate="print"/>
          <a:srcRect/>
          <a:stretch>
            <a:fillRect/>
          </a:stretch>
        </p:blipFill>
        <p:spPr bwMode="auto">
          <a:xfrm>
            <a:off x="6377684" y="4037450"/>
            <a:ext cx="2486025" cy="990600"/>
          </a:xfrm>
          <a:prstGeom prst="rect">
            <a:avLst/>
          </a:prstGeom>
          <a:noFill/>
        </p:spPr>
      </p:pic>
      <p:pic>
        <p:nvPicPr>
          <p:cNvPr id="314376" name="Picture 8"/>
          <p:cNvPicPr>
            <a:picLocks noChangeAspect="1" noChangeArrowheads="1"/>
          </p:cNvPicPr>
          <p:nvPr/>
        </p:nvPicPr>
        <p:blipFill>
          <a:blip r:embed="rId4" cstate="print"/>
          <a:srcRect/>
          <a:stretch>
            <a:fillRect/>
          </a:stretch>
        </p:blipFill>
        <p:spPr bwMode="auto">
          <a:xfrm>
            <a:off x="3501133" y="4351776"/>
            <a:ext cx="2495550" cy="981075"/>
          </a:xfrm>
          <a:prstGeom prst="rect">
            <a:avLst/>
          </a:prstGeom>
          <a:noFill/>
        </p:spPr>
      </p:pic>
      <p:pic>
        <p:nvPicPr>
          <p:cNvPr id="314375" name="Picture 7"/>
          <p:cNvPicPr>
            <a:picLocks noChangeAspect="1" noChangeArrowheads="1"/>
          </p:cNvPicPr>
          <p:nvPr/>
        </p:nvPicPr>
        <p:blipFill>
          <a:blip r:embed="rId5" cstate="print"/>
          <a:srcRect/>
          <a:stretch>
            <a:fillRect/>
          </a:stretch>
        </p:blipFill>
        <p:spPr bwMode="auto">
          <a:xfrm>
            <a:off x="9197084" y="4285100"/>
            <a:ext cx="2543175" cy="971550"/>
          </a:xfrm>
          <a:prstGeom prst="rect">
            <a:avLst/>
          </a:prstGeom>
          <a:noFill/>
        </p:spPr>
      </p:pic>
      <p:pic>
        <p:nvPicPr>
          <p:cNvPr id="314374" name="Picture 6"/>
          <p:cNvPicPr>
            <a:picLocks noChangeAspect="1" noChangeArrowheads="1"/>
          </p:cNvPicPr>
          <p:nvPr/>
        </p:nvPicPr>
        <p:blipFill>
          <a:blip r:embed="rId6" cstate="print"/>
          <a:srcRect/>
          <a:stretch>
            <a:fillRect/>
          </a:stretch>
        </p:blipFill>
        <p:spPr bwMode="auto">
          <a:xfrm>
            <a:off x="4244084" y="5418576"/>
            <a:ext cx="2543175" cy="981075"/>
          </a:xfrm>
          <a:prstGeom prst="rect">
            <a:avLst/>
          </a:prstGeom>
          <a:noFill/>
        </p:spPr>
      </p:pic>
      <p:pic>
        <p:nvPicPr>
          <p:cNvPr id="314373" name="Picture 5"/>
          <p:cNvPicPr>
            <a:picLocks noChangeAspect="1" noChangeArrowheads="1"/>
          </p:cNvPicPr>
          <p:nvPr/>
        </p:nvPicPr>
        <p:blipFill>
          <a:blip r:embed="rId7" cstate="print"/>
          <a:srcRect/>
          <a:stretch>
            <a:fillRect/>
          </a:stretch>
        </p:blipFill>
        <p:spPr bwMode="auto">
          <a:xfrm>
            <a:off x="8511284" y="5409051"/>
            <a:ext cx="2543175" cy="981075"/>
          </a:xfrm>
          <a:prstGeom prst="rect">
            <a:avLst/>
          </a:prstGeom>
          <a:noFill/>
        </p:spPr>
      </p:pic>
      <p:pic>
        <p:nvPicPr>
          <p:cNvPr id="314372" name="Picture 4"/>
          <p:cNvPicPr>
            <a:picLocks noChangeAspect="1" noChangeArrowheads="1"/>
          </p:cNvPicPr>
          <p:nvPr/>
        </p:nvPicPr>
        <p:blipFill>
          <a:blip r:embed="rId8" cstate="print"/>
          <a:srcRect/>
          <a:stretch>
            <a:fillRect/>
          </a:stretch>
        </p:blipFill>
        <p:spPr bwMode="auto">
          <a:xfrm>
            <a:off x="6834884" y="5199500"/>
            <a:ext cx="1457325" cy="1200150"/>
          </a:xfrm>
          <a:prstGeom prst="rect">
            <a:avLst/>
          </a:prstGeom>
          <a:noFill/>
        </p:spPr>
      </p:pic>
    </p:spTree>
    <p:extLst>
      <p:ext uri="{BB962C8B-B14F-4D97-AF65-F5344CB8AC3E}">
        <p14:creationId xmlns:p14="http://schemas.microsoft.com/office/powerpoint/2010/main" val="15595954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483694" y="0"/>
            <a:ext cx="10058400" cy="1609344"/>
          </a:xfrm>
        </p:spPr>
        <p:txBody>
          <a:bodyPr/>
          <a:lstStyle/>
          <a:p>
            <a:r>
              <a:rPr lang="fr-FR"/>
              <a:t>Les activités à but non lucratif</a:t>
            </a:r>
          </a:p>
        </p:txBody>
      </p:sp>
      <p:pic>
        <p:nvPicPr>
          <p:cNvPr id="296964" name="Picture 4"/>
          <p:cNvPicPr>
            <a:picLocks noChangeAspect="1" noChangeArrowheads="1"/>
          </p:cNvPicPr>
          <p:nvPr/>
        </p:nvPicPr>
        <p:blipFill>
          <a:blip r:embed="rId3" cstate="print"/>
          <a:srcRect/>
          <a:stretch>
            <a:fillRect/>
          </a:stretch>
        </p:blipFill>
        <p:spPr bwMode="auto">
          <a:xfrm>
            <a:off x="3658457" y="1342812"/>
            <a:ext cx="7889875" cy="2867025"/>
          </a:xfrm>
          <a:prstGeom prst="rect">
            <a:avLst/>
          </a:prstGeom>
          <a:noFill/>
        </p:spPr>
      </p:pic>
    </p:spTree>
    <p:extLst>
      <p:ext uri="{BB962C8B-B14F-4D97-AF65-F5344CB8AC3E}">
        <p14:creationId xmlns:p14="http://schemas.microsoft.com/office/powerpoint/2010/main" val="140660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5" name="Rectangle 2"/>
          <p:cNvSpPr>
            <a:spLocks noGrp="1" noChangeArrowheads="1"/>
          </p:cNvSpPr>
          <p:nvPr>
            <p:ph type="body" idx="1"/>
          </p:nvPr>
        </p:nvSpPr>
        <p:spPr>
          <a:xfrm>
            <a:off x="1752600" y="1447800"/>
            <a:ext cx="8726488" cy="4114800"/>
          </a:xfrm>
        </p:spPr>
        <p:txBody>
          <a:bodyPr>
            <a:normAutofit fontScale="85000" lnSpcReduction="20000"/>
          </a:bodyPr>
          <a:lstStyle/>
          <a:p>
            <a:pPr>
              <a:lnSpc>
                <a:spcPct val="90000"/>
              </a:lnSpc>
            </a:pPr>
            <a:r>
              <a:rPr lang="fr-FR" altLang="fr-FR" sz="2400">
                <a:ea typeface="ＭＳ Ｐゴシック" charset="-128"/>
              </a:rPr>
              <a:t>Actions correctives :</a:t>
            </a:r>
          </a:p>
          <a:p>
            <a:pPr>
              <a:lnSpc>
                <a:spcPct val="90000"/>
              </a:lnSpc>
            </a:pPr>
            <a:endParaRPr lang="fr-FR" altLang="fr-FR" sz="1200">
              <a:ea typeface="ＭＳ Ｐゴシック" charset="-128"/>
            </a:endParaRPr>
          </a:p>
          <a:p>
            <a:pPr lvl="1">
              <a:lnSpc>
                <a:spcPct val="90000"/>
              </a:lnSpc>
            </a:pPr>
            <a:r>
              <a:rPr lang="fr-FR" altLang="fr-FR">
                <a:ea typeface="ＭＳ Ｐゴシック" charset="-128"/>
              </a:rPr>
              <a:t>Améliorer le confort et la tenue de route</a:t>
            </a:r>
          </a:p>
          <a:p>
            <a:pPr lvl="1">
              <a:lnSpc>
                <a:spcPct val="90000"/>
              </a:lnSpc>
            </a:pPr>
            <a:endParaRPr lang="fr-FR" altLang="fr-FR">
              <a:ea typeface="ＭＳ Ｐゴシック" charset="-128"/>
            </a:endParaRPr>
          </a:p>
          <a:p>
            <a:pPr lvl="1">
              <a:lnSpc>
                <a:spcPct val="90000"/>
              </a:lnSpc>
            </a:pPr>
            <a:r>
              <a:rPr lang="fr-FR" altLang="fr-FR">
                <a:ea typeface="ＭＳ Ｐゴシック" charset="-128"/>
              </a:rPr>
              <a:t>Smart étoffe la gamme </a:t>
            </a:r>
          </a:p>
          <a:p>
            <a:pPr lvl="1">
              <a:lnSpc>
                <a:spcPct val="90000"/>
              </a:lnSpc>
              <a:buFontTx/>
              <a:buNone/>
            </a:pPr>
            <a:r>
              <a:rPr lang="fr-FR" altLang="fr-FR">
                <a:ea typeface="ＭＳ Ｐゴシック" charset="-128"/>
              </a:rPr>
              <a:t>	de ses produits</a:t>
            </a:r>
          </a:p>
          <a:p>
            <a:pPr lvl="1">
              <a:lnSpc>
                <a:spcPct val="90000"/>
              </a:lnSpc>
            </a:pPr>
            <a:endParaRPr lang="fr-FR" altLang="fr-FR">
              <a:ea typeface="ＭＳ Ｐゴシック" charset="-128"/>
            </a:endParaRPr>
          </a:p>
          <a:p>
            <a:pPr lvl="1">
              <a:lnSpc>
                <a:spcPct val="90000"/>
              </a:lnSpc>
            </a:pPr>
            <a:endParaRPr lang="fr-FR" altLang="fr-FR" sz="1800">
              <a:ea typeface="ＭＳ Ｐゴシック" charset="-128"/>
            </a:endParaRPr>
          </a:p>
          <a:p>
            <a:pPr lvl="1">
              <a:lnSpc>
                <a:spcPct val="90000"/>
              </a:lnSpc>
            </a:pPr>
            <a:endParaRPr lang="fr-FR" altLang="fr-FR">
              <a:ea typeface="ＭＳ Ｐゴシック" charset="-128"/>
            </a:endParaRPr>
          </a:p>
          <a:p>
            <a:pPr lvl="1">
              <a:lnSpc>
                <a:spcPct val="90000"/>
              </a:lnSpc>
            </a:pPr>
            <a:endParaRPr lang="fr-FR" altLang="fr-FR">
              <a:ea typeface="ＭＳ Ｐゴシック" charset="-128"/>
            </a:endParaRPr>
          </a:p>
          <a:p>
            <a:pPr lvl="1">
              <a:lnSpc>
                <a:spcPct val="90000"/>
              </a:lnSpc>
            </a:pPr>
            <a:r>
              <a:rPr lang="fr-FR" altLang="fr-FR">
                <a:ea typeface="ＭＳ Ｐゴシック" charset="-128"/>
              </a:rPr>
              <a:t>Baisse du prix</a:t>
            </a:r>
          </a:p>
          <a:p>
            <a:pPr lvl="1">
              <a:lnSpc>
                <a:spcPct val="90000"/>
              </a:lnSpc>
            </a:pPr>
            <a:endParaRPr lang="fr-FR" altLang="fr-FR">
              <a:ea typeface="ＭＳ Ｐゴシック" charset="-128"/>
            </a:endParaRPr>
          </a:p>
          <a:p>
            <a:pPr lvl="1">
              <a:lnSpc>
                <a:spcPct val="90000"/>
              </a:lnSpc>
            </a:pPr>
            <a:r>
              <a:rPr lang="fr-FR" altLang="fr-FR">
                <a:ea typeface="ＭＳ Ｐゴシック" charset="-128"/>
              </a:rPr>
              <a:t>Vaste campagne de communication</a:t>
            </a:r>
            <a:endParaRPr lang="fr-FR" altLang="fr-FR" sz="1800">
              <a:ea typeface="ＭＳ Ｐゴシック" charset="-128"/>
            </a:endParaRPr>
          </a:p>
          <a:p>
            <a:pPr lvl="1">
              <a:lnSpc>
                <a:spcPct val="90000"/>
              </a:lnSpc>
            </a:pPr>
            <a:endParaRPr lang="fr-FR" altLang="fr-FR" sz="1800">
              <a:ea typeface="ＭＳ Ｐゴシック" charset="-128"/>
            </a:endParaRPr>
          </a:p>
          <a:p>
            <a:pPr lvl="1">
              <a:lnSpc>
                <a:spcPct val="90000"/>
              </a:lnSpc>
            </a:pPr>
            <a:endParaRPr lang="fr-FR" altLang="fr-FR" sz="1800">
              <a:ea typeface="ＭＳ Ｐゴシック" charset="-128"/>
            </a:endParaRPr>
          </a:p>
          <a:p>
            <a:pPr lvl="1">
              <a:lnSpc>
                <a:spcPct val="90000"/>
              </a:lnSpc>
            </a:pPr>
            <a:r>
              <a:rPr lang="fr-FR" altLang="fr-FR">
                <a:ea typeface="ＭＳ Ｐゴシック" charset="-128"/>
              </a:rPr>
              <a:t>Amélioration du réseau de distribution</a:t>
            </a:r>
          </a:p>
        </p:txBody>
      </p:sp>
      <p:grpSp>
        <p:nvGrpSpPr>
          <p:cNvPr id="77826" name="Group 3"/>
          <p:cNvGrpSpPr>
            <a:grpSpLocks/>
          </p:cNvGrpSpPr>
          <p:nvPr/>
        </p:nvGrpSpPr>
        <p:grpSpPr bwMode="auto">
          <a:xfrm>
            <a:off x="5334000" y="2819400"/>
            <a:ext cx="3962400" cy="539750"/>
            <a:chOff x="3216" y="1776"/>
            <a:chExt cx="2496" cy="340"/>
          </a:xfrm>
        </p:grpSpPr>
        <p:pic>
          <p:nvPicPr>
            <p:cNvPr id="77835" name="Picture 4" descr="s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6" y="1776"/>
              <a:ext cx="64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6" name="Picture 5" descr="s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40" y="1782"/>
              <a:ext cx="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7" name="Picture 6" descr="s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16" y="1782"/>
              <a:ext cx="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8" name="Picture 7" descr="s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98" y="1787"/>
              <a:ext cx="614"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827" name="Group 8"/>
          <p:cNvGrpSpPr>
            <a:grpSpLocks/>
          </p:cNvGrpSpPr>
          <p:nvPr/>
        </p:nvGrpSpPr>
        <p:grpSpPr bwMode="auto">
          <a:xfrm>
            <a:off x="4267201" y="3657601"/>
            <a:ext cx="2665413" cy="588963"/>
            <a:chOff x="2353" y="2329"/>
            <a:chExt cx="1679" cy="371"/>
          </a:xfrm>
        </p:grpSpPr>
        <p:pic>
          <p:nvPicPr>
            <p:cNvPr id="77833" name="Picture 9" descr="s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353" y="2329"/>
              <a:ext cx="52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4" name="Picture 10" descr="s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880" y="2330"/>
              <a:ext cx="115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7828" name="Picture 11" descr="s8"/>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153400" y="3505200"/>
            <a:ext cx="1447800"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12" descr="smart7"/>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024938" y="5308600"/>
            <a:ext cx="1109662"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3" descr="s9"/>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934200" y="5257801"/>
            <a:ext cx="10668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4" descr="s10"/>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153400" y="1752601"/>
            <a:ext cx="1524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Rectangle 15"/>
          <p:cNvSpPr>
            <a:spLocks noGrp="1" noChangeArrowheads="1"/>
          </p:cNvSpPr>
          <p:nvPr>
            <p:ph type="title"/>
          </p:nvPr>
        </p:nvSpPr>
        <p:spPr>
          <a:xfrm>
            <a:off x="1524000" y="304800"/>
            <a:ext cx="8610600" cy="838200"/>
          </a:xfrm>
          <a:noFill/>
        </p:spPr>
        <p:txBody>
          <a:bodyPr>
            <a:normAutofit fontScale="90000"/>
          </a:bodyPr>
          <a:lstStyle/>
          <a:p>
            <a:r>
              <a:rPr lang="fr-FR" altLang="fr-FR">
                <a:ea typeface="ＭＳ Ｐゴシック" charset="-128"/>
              </a:rPr>
              <a:t>Succès de la gestion réactive. La Smart </a:t>
            </a:r>
          </a:p>
        </p:txBody>
      </p:sp>
    </p:spTree>
    <p:extLst>
      <p:ext uri="{BB962C8B-B14F-4D97-AF65-F5344CB8AC3E}">
        <p14:creationId xmlns:p14="http://schemas.microsoft.com/office/powerpoint/2010/main" val="9364642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436802" y="0"/>
            <a:ext cx="10058400" cy="1609344"/>
          </a:xfrm>
        </p:spPr>
        <p:txBody>
          <a:bodyPr/>
          <a:lstStyle/>
          <a:p>
            <a:r>
              <a:rPr lang="fr-FR"/>
              <a:t>Les relations publiques</a:t>
            </a:r>
          </a:p>
        </p:txBody>
      </p:sp>
      <p:sp>
        <p:nvSpPr>
          <p:cNvPr id="303107" name="Rectangle 3"/>
          <p:cNvSpPr>
            <a:spLocks noGrp="1" noChangeArrowheads="1"/>
          </p:cNvSpPr>
          <p:nvPr>
            <p:ph type="body" idx="1"/>
          </p:nvPr>
        </p:nvSpPr>
        <p:spPr>
          <a:xfrm>
            <a:off x="3935858" y="1176528"/>
            <a:ext cx="7772400" cy="4495800"/>
          </a:xfrm>
        </p:spPr>
        <p:txBody>
          <a:bodyPr>
            <a:normAutofit fontScale="92500" lnSpcReduction="10000"/>
          </a:bodyPr>
          <a:lstStyle/>
          <a:p>
            <a:pPr>
              <a:lnSpc>
                <a:spcPct val="90000"/>
              </a:lnSpc>
            </a:pPr>
            <a:r>
              <a:rPr lang="fr-FR" sz="3200"/>
              <a:t>Actions sur :</a:t>
            </a:r>
          </a:p>
          <a:p>
            <a:pPr>
              <a:lnSpc>
                <a:spcPct val="90000"/>
              </a:lnSpc>
              <a:buFontTx/>
              <a:buChar char="-"/>
            </a:pPr>
            <a:r>
              <a:rPr lang="fr-FR" sz="2400" dirty="0"/>
              <a:t>Les médias</a:t>
            </a:r>
          </a:p>
          <a:p>
            <a:pPr>
              <a:lnSpc>
                <a:spcPct val="90000"/>
              </a:lnSpc>
              <a:buFontTx/>
              <a:buChar char="-"/>
            </a:pPr>
            <a:r>
              <a:rPr lang="fr-FR" sz="2400" dirty="0"/>
              <a:t>Les relais d’opinion</a:t>
            </a:r>
          </a:p>
          <a:p>
            <a:pPr>
              <a:lnSpc>
                <a:spcPct val="90000"/>
              </a:lnSpc>
              <a:buFontTx/>
              <a:buNone/>
            </a:pPr>
            <a:endParaRPr lang="fr-FR" sz="2400" dirty="0"/>
          </a:p>
          <a:p>
            <a:pPr>
              <a:lnSpc>
                <a:spcPct val="90000"/>
              </a:lnSpc>
            </a:pPr>
            <a:r>
              <a:rPr lang="fr-FR" sz="3200" dirty="0"/>
              <a:t>Actions au moyen de :</a:t>
            </a:r>
          </a:p>
          <a:p>
            <a:pPr>
              <a:lnSpc>
                <a:spcPct val="90000"/>
              </a:lnSpc>
              <a:buFontTx/>
              <a:buChar char="-"/>
            </a:pPr>
            <a:r>
              <a:rPr lang="fr-FR" sz="2400" dirty="0"/>
              <a:t>Informations</a:t>
            </a:r>
          </a:p>
          <a:p>
            <a:pPr>
              <a:lnSpc>
                <a:spcPct val="90000"/>
              </a:lnSpc>
              <a:buFontTx/>
              <a:buChar char="-"/>
            </a:pPr>
            <a:r>
              <a:rPr lang="fr-FR" sz="2400" dirty="0"/>
              <a:t>Animations</a:t>
            </a:r>
          </a:p>
          <a:p>
            <a:pPr>
              <a:lnSpc>
                <a:spcPct val="90000"/>
              </a:lnSpc>
              <a:buFontTx/>
              <a:buChar char="-"/>
            </a:pPr>
            <a:r>
              <a:rPr lang="fr-FR" sz="2400" dirty="0"/>
              <a:t>Relations presse</a:t>
            </a:r>
          </a:p>
          <a:p>
            <a:pPr>
              <a:lnSpc>
                <a:spcPct val="90000"/>
              </a:lnSpc>
              <a:buFontTx/>
              <a:buChar char="-"/>
            </a:pPr>
            <a:r>
              <a:rPr lang="fr-FR" sz="2400" dirty="0"/>
              <a:t>Cadeaux d’entreprise</a:t>
            </a:r>
          </a:p>
          <a:p>
            <a:pPr>
              <a:lnSpc>
                <a:spcPct val="90000"/>
              </a:lnSpc>
              <a:buFontTx/>
              <a:buChar char="-"/>
            </a:pPr>
            <a:r>
              <a:rPr lang="fr-FR" sz="2400" dirty="0"/>
              <a:t>Rencontres informelles</a:t>
            </a:r>
          </a:p>
        </p:txBody>
      </p:sp>
    </p:spTree>
    <p:extLst>
      <p:ext uri="{BB962C8B-B14F-4D97-AF65-F5344CB8AC3E}">
        <p14:creationId xmlns:p14="http://schemas.microsoft.com/office/powerpoint/2010/main" val="687293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391055" y="199417"/>
            <a:ext cx="9601200" cy="1485900"/>
          </a:xfrm>
        </p:spPr>
        <p:txBody>
          <a:bodyPr>
            <a:normAutofit fontScale="90000"/>
          </a:bodyPr>
          <a:lstStyle/>
          <a:p>
            <a:r>
              <a:rPr lang="fr-FR" altLang="fr-FR">
                <a:ea typeface="ＭＳ Ｐゴシック" charset="-128"/>
              </a:rPr>
              <a:t>Echec de la gestion réactive. </a:t>
            </a:r>
            <a:r>
              <a:rPr lang="fr-FR" altLang="fr-FR" dirty="0">
                <a:ea typeface="ＭＳ Ｐゴシック" charset="-128"/>
              </a:rPr>
              <a:t>le New coke</a:t>
            </a:r>
          </a:p>
        </p:txBody>
      </p:sp>
      <p:sp>
        <p:nvSpPr>
          <p:cNvPr id="79874" name="Rectangle 3"/>
          <p:cNvSpPr>
            <a:spLocks noGrp="1" noChangeArrowheads="1"/>
          </p:cNvSpPr>
          <p:nvPr>
            <p:ph type="body" idx="1"/>
          </p:nvPr>
        </p:nvSpPr>
        <p:spPr>
          <a:xfrm>
            <a:off x="2209800" y="1371600"/>
            <a:ext cx="8153400" cy="4572000"/>
          </a:xfrm>
        </p:spPr>
        <p:txBody>
          <a:bodyPr/>
          <a:lstStyle/>
          <a:p>
            <a:r>
              <a:rPr lang="fr-FR" altLang="fr-FR" sz="2400" dirty="0">
                <a:ea typeface="ＭＳ Ｐゴシック" charset="-128"/>
              </a:rPr>
              <a:t>Années 80 : une érosion des parts de marché de Coca</a:t>
            </a:r>
          </a:p>
          <a:p>
            <a:endParaRPr lang="fr-FR" altLang="fr-FR" sz="2400" dirty="0">
              <a:ea typeface="ＭＳ Ｐゴシック" charset="-128"/>
            </a:endParaRPr>
          </a:p>
          <a:p>
            <a:r>
              <a:rPr lang="fr-FR" altLang="fr-FR" sz="2400" dirty="0">
                <a:ea typeface="ＭＳ Ｐゴシック" charset="-128"/>
              </a:rPr>
              <a:t>Deux ans et 4 millions de $ pour reformuler le produit</a:t>
            </a:r>
          </a:p>
          <a:p>
            <a:endParaRPr lang="fr-FR" altLang="fr-FR" sz="2400" dirty="0">
              <a:ea typeface="ＭＳ Ｐゴシック" charset="-128"/>
            </a:endParaRPr>
          </a:p>
          <a:p>
            <a:r>
              <a:rPr lang="fr-FR" altLang="fr-FR" sz="2400" dirty="0">
                <a:ea typeface="ＭＳ Ｐゴシック" charset="-128"/>
              </a:rPr>
              <a:t>Un lancement national du </a:t>
            </a:r>
            <a:r>
              <a:rPr lang="fr-FR" altLang="fr-FR" sz="2400" i="1" dirty="0">
                <a:ea typeface="ＭＳ Ｐゴシック" charset="-128"/>
              </a:rPr>
              <a:t>New Coke</a:t>
            </a:r>
            <a:r>
              <a:rPr lang="fr-FR" altLang="fr-FR" sz="2400" dirty="0">
                <a:ea typeface="ＭＳ Ｐゴシック" charset="-128"/>
              </a:rPr>
              <a:t> en 1985 à la place du </a:t>
            </a:r>
            <a:r>
              <a:rPr lang="fr-FR" altLang="fr-FR" sz="2400" i="1" dirty="0">
                <a:ea typeface="ＭＳ Ｐゴシック" charset="-128"/>
              </a:rPr>
              <a:t>Coca Cola </a:t>
            </a:r>
            <a:r>
              <a:rPr lang="fr-FR" altLang="fr-FR" sz="2400" i="1" dirty="0" err="1">
                <a:ea typeface="ＭＳ Ｐゴシック" charset="-128"/>
              </a:rPr>
              <a:t>Classic</a:t>
            </a:r>
            <a:endParaRPr lang="fr-FR" altLang="fr-FR" sz="2400" dirty="0">
              <a:ea typeface="ＭＳ Ｐゴシック" charset="-128"/>
            </a:endParaRPr>
          </a:p>
        </p:txBody>
      </p:sp>
      <p:pic>
        <p:nvPicPr>
          <p:cNvPr id="79875" name="Picture 4" descr="cokelore_left_newcok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201" y="4175126"/>
            <a:ext cx="209232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5" descr="cola186-qu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57400" y="4191001"/>
            <a:ext cx="28194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68662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body" idx="1"/>
          </p:nvPr>
        </p:nvSpPr>
        <p:spPr>
          <a:xfrm>
            <a:off x="2209800" y="1371600"/>
            <a:ext cx="7918450" cy="5226050"/>
          </a:xfrm>
        </p:spPr>
        <p:txBody>
          <a:bodyPr>
            <a:normAutofit lnSpcReduction="10000"/>
          </a:bodyPr>
          <a:lstStyle/>
          <a:p>
            <a:pPr>
              <a:lnSpc>
                <a:spcPct val="90000"/>
              </a:lnSpc>
            </a:pPr>
            <a:r>
              <a:rPr lang="fr-FR" altLang="fr-FR" sz="2400" dirty="0">
                <a:ea typeface="ＭＳ Ｐゴシック" charset="-128"/>
              </a:rPr>
              <a:t>Malgré des efforts publicitaires importants, les ventes chutent.</a:t>
            </a:r>
          </a:p>
          <a:p>
            <a:pPr>
              <a:lnSpc>
                <a:spcPct val="90000"/>
              </a:lnSpc>
            </a:pPr>
            <a:endParaRPr lang="fr-FR" altLang="fr-FR" sz="2400" dirty="0">
              <a:ea typeface="ＭＳ Ｐゴシック" charset="-128"/>
            </a:endParaRPr>
          </a:p>
          <a:p>
            <a:pPr>
              <a:lnSpc>
                <a:spcPct val="90000"/>
              </a:lnSpc>
            </a:pPr>
            <a:endParaRPr lang="fr-FR" altLang="fr-FR" sz="2400" dirty="0">
              <a:ea typeface="ＭＳ Ｐゴシック" charset="-128"/>
            </a:endParaRPr>
          </a:p>
          <a:p>
            <a:pPr>
              <a:lnSpc>
                <a:spcPct val="90000"/>
              </a:lnSpc>
            </a:pPr>
            <a:endParaRPr lang="fr-FR" altLang="fr-FR" sz="2400" dirty="0">
              <a:ea typeface="ＭＳ Ｐゴシック" charset="-128"/>
            </a:endParaRPr>
          </a:p>
          <a:p>
            <a:pPr>
              <a:lnSpc>
                <a:spcPct val="90000"/>
              </a:lnSpc>
            </a:pPr>
            <a:endParaRPr lang="fr-FR" altLang="fr-FR" sz="2400" dirty="0">
              <a:ea typeface="ＭＳ Ｐゴシック" charset="-128"/>
            </a:endParaRPr>
          </a:p>
          <a:p>
            <a:pPr>
              <a:lnSpc>
                <a:spcPct val="90000"/>
              </a:lnSpc>
            </a:pPr>
            <a:endParaRPr lang="fr-FR" altLang="fr-FR" sz="2400" dirty="0">
              <a:ea typeface="ＭＳ Ｐゴシック" charset="-128"/>
            </a:endParaRPr>
          </a:p>
          <a:p>
            <a:pPr>
              <a:lnSpc>
                <a:spcPct val="90000"/>
              </a:lnSpc>
            </a:pPr>
            <a:endParaRPr lang="fr-FR" altLang="fr-FR" sz="2400" dirty="0">
              <a:ea typeface="ＭＳ Ｐゴシック" charset="-128"/>
            </a:endParaRPr>
          </a:p>
          <a:p>
            <a:pPr>
              <a:lnSpc>
                <a:spcPct val="90000"/>
              </a:lnSpc>
            </a:pPr>
            <a:endParaRPr lang="fr-FR" altLang="fr-FR" sz="2400" dirty="0">
              <a:ea typeface="ＭＳ Ｐゴシック" charset="-128"/>
            </a:endParaRPr>
          </a:p>
          <a:p>
            <a:pPr>
              <a:lnSpc>
                <a:spcPct val="90000"/>
              </a:lnSpc>
            </a:pPr>
            <a:r>
              <a:rPr lang="fr-FR" altLang="fr-FR" sz="2400" dirty="0">
                <a:ea typeface="ＭＳ Ｐゴシック" charset="-128"/>
              </a:rPr>
              <a:t>400,000 appels, 1-800-GET-COKE, association </a:t>
            </a:r>
            <a:r>
              <a:rPr lang="fr-FR" altLang="fr-FR" sz="2400" i="1" dirty="0">
                <a:ea typeface="ＭＳ Ｐゴシック" charset="-128"/>
              </a:rPr>
              <a:t>Old Cola </a:t>
            </a:r>
            <a:r>
              <a:rPr lang="fr-FR" altLang="fr-FR" sz="2400" i="1" dirty="0" err="1">
                <a:ea typeface="ＭＳ Ｐゴシック" charset="-128"/>
              </a:rPr>
              <a:t>Drinkers</a:t>
            </a:r>
            <a:r>
              <a:rPr lang="fr-FR" altLang="fr-FR" sz="2400" i="1" dirty="0">
                <a:ea typeface="ＭＳ Ｐゴシック" charset="-128"/>
              </a:rPr>
              <a:t> of </a:t>
            </a:r>
            <a:r>
              <a:rPr lang="fr-FR" altLang="fr-FR" sz="2400" i="1" dirty="0" err="1">
                <a:ea typeface="ＭＳ Ｐゴシック" charset="-128"/>
              </a:rPr>
              <a:t>America</a:t>
            </a:r>
            <a:r>
              <a:rPr lang="fr-FR" altLang="fr-FR" sz="2400" dirty="0">
                <a:ea typeface="ＭＳ Ｐゴシック" charset="-128"/>
              </a:rPr>
              <a:t> </a:t>
            </a:r>
          </a:p>
          <a:p>
            <a:pPr>
              <a:lnSpc>
                <a:spcPct val="90000"/>
              </a:lnSpc>
            </a:pPr>
            <a:r>
              <a:rPr lang="fr-FR" altLang="fr-FR" sz="2400" dirty="0">
                <a:ea typeface="ＭＳ Ｐゴシック" charset="-128"/>
              </a:rPr>
              <a:t>Le </a:t>
            </a:r>
            <a:r>
              <a:rPr lang="fr-FR" altLang="fr-FR" sz="2400" i="1" dirty="0">
                <a:ea typeface="ＭＳ Ｐゴシック" charset="-128"/>
              </a:rPr>
              <a:t>Coca </a:t>
            </a:r>
            <a:r>
              <a:rPr lang="fr-FR" altLang="fr-FR" sz="2400" i="1" dirty="0" err="1">
                <a:ea typeface="ＭＳ Ｐゴシック" charset="-128"/>
              </a:rPr>
              <a:t>Classic</a:t>
            </a:r>
            <a:r>
              <a:rPr lang="fr-FR" altLang="fr-FR" sz="2400" i="1" dirty="0">
                <a:ea typeface="ＭＳ Ｐゴシック" charset="-128"/>
              </a:rPr>
              <a:t> </a:t>
            </a:r>
            <a:r>
              <a:rPr lang="fr-FR" altLang="fr-FR" sz="2400" dirty="0">
                <a:ea typeface="ＭＳ Ｐゴシック" charset="-128"/>
              </a:rPr>
              <a:t>est réintroduit.</a:t>
            </a:r>
          </a:p>
          <a:p>
            <a:pPr>
              <a:lnSpc>
                <a:spcPct val="90000"/>
              </a:lnSpc>
              <a:buFontTx/>
              <a:buNone/>
            </a:pPr>
            <a:endParaRPr lang="fr-FR" altLang="fr-FR" sz="1200" dirty="0">
              <a:ea typeface="ＭＳ Ｐゴシック" charset="-128"/>
            </a:endParaRPr>
          </a:p>
        </p:txBody>
      </p:sp>
      <p:pic>
        <p:nvPicPr>
          <p:cNvPr id="81922" name="Picture 3" descr="cocacol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46738" y="1978026"/>
            <a:ext cx="196215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4" descr="newcok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72400" y="1981200"/>
            <a:ext cx="21526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Rectangle 5"/>
          <p:cNvSpPr>
            <a:spLocks noGrp="1" noChangeArrowheads="1"/>
          </p:cNvSpPr>
          <p:nvPr>
            <p:ph type="title"/>
          </p:nvPr>
        </p:nvSpPr>
        <p:spPr>
          <a:xfrm>
            <a:off x="1368425" y="187326"/>
            <a:ext cx="9601200" cy="1485900"/>
          </a:xfrm>
          <a:noFill/>
        </p:spPr>
        <p:txBody>
          <a:bodyPr>
            <a:normAutofit fontScale="90000"/>
          </a:bodyPr>
          <a:lstStyle/>
          <a:p>
            <a:r>
              <a:rPr lang="fr-FR" altLang="fr-FR">
                <a:ea typeface="ＭＳ Ｐゴシック" charset="-128"/>
              </a:rPr>
              <a:t>Echec de la gestion réactive. </a:t>
            </a:r>
            <a:r>
              <a:rPr lang="fr-FR" altLang="fr-FR" dirty="0">
                <a:ea typeface="ＭＳ Ｐゴシック" charset="-128"/>
              </a:rPr>
              <a:t>le New coke</a:t>
            </a:r>
          </a:p>
        </p:txBody>
      </p:sp>
    </p:spTree>
    <p:extLst>
      <p:ext uri="{BB962C8B-B14F-4D97-AF65-F5344CB8AC3E}">
        <p14:creationId xmlns:p14="http://schemas.microsoft.com/office/powerpoint/2010/main" val="1727562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a:xfrm>
            <a:off x="1048544" y="67056"/>
            <a:ext cx="10058400" cy="1609344"/>
          </a:xfrm>
        </p:spPr>
        <p:txBody>
          <a:bodyPr/>
          <a:lstStyle/>
          <a:p>
            <a:pPr marL="533400" indent="-533400"/>
            <a:r>
              <a:rPr lang="fr-FR" altLang="fr-FR" sz="3200" dirty="0">
                <a:solidFill>
                  <a:schemeClr val="tx1"/>
                </a:solidFill>
                <a:ea typeface="ＭＳ Ｐゴシック" charset="-128"/>
              </a:rPr>
              <a:t>1. Modifications du produit</a:t>
            </a:r>
            <a:endParaRPr lang="fr-FR" altLang="fr-FR" dirty="0">
              <a:ea typeface="ＭＳ Ｐゴシック" charset="-128"/>
            </a:endParaRPr>
          </a:p>
        </p:txBody>
      </p:sp>
      <p:sp>
        <p:nvSpPr>
          <p:cNvPr id="83970" name="Rectangle 3"/>
          <p:cNvSpPr>
            <a:spLocks noGrp="1" noChangeArrowheads="1"/>
          </p:cNvSpPr>
          <p:nvPr>
            <p:ph type="body" idx="1"/>
          </p:nvPr>
        </p:nvSpPr>
        <p:spPr>
          <a:xfrm>
            <a:off x="1676400" y="1295400"/>
            <a:ext cx="8802688" cy="5562600"/>
          </a:xfrm>
        </p:spPr>
        <p:txBody>
          <a:bodyPr/>
          <a:lstStyle/>
          <a:p>
            <a:pPr lvl="1">
              <a:buFontTx/>
              <a:buChar char="•"/>
            </a:pPr>
            <a:r>
              <a:rPr lang="fr-FR" altLang="fr-FR" sz="2600" dirty="0">
                <a:ea typeface="ＭＳ Ｐゴシック" charset="-128"/>
              </a:rPr>
              <a:t>Changement de packaging</a:t>
            </a:r>
          </a:p>
          <a:p>
            <a:pPr lvl="1">
              <a:buFontTx/>
              <a:buChar char="•"/>
            </a:pPr>
            <a:endParaRPr lang="fr-FR" altLang="fr-FR" sz="2600" dirty="0">
              <a:ea typeface="ＭＳ Ｐゴシック" charset="-128"/>
            </a:endParaRPr>
          </a:p>
          <a:p>
            <a:pPr lvl="4">
              <a:buFontTx/>
              <a:buNone/>
            </a:pPr>
            <a:r>
              <a:rPr lang="fr-FR" altLang="fr-FR" sz="2000" dirty="0">
                <a:ea typeface="ＭＳ Ｐゴシック" charset="-128"/>
                <a:sym typeface="Symbol" charset="2"/>
              </a:rPr>
              <a:t>				         </a:t>
            </a:r>
            <a:endParaRPr lang="fr-FR" altLang="fr-FR" sz="3000" b="1" dirty="0">
              <a:ea typeface="ＭＳ Ｐゴシック" charset="-128"/>
            </a:endParaRPr>
          </a:p>
          <a:p>
            <a:pPr lvl="1">
              <a:buFontTx/>
              <a:buChar char="•"/>
            </a:pPr>
            <a:endParaRPr lang="fr-FR" altLang="fr-FR" sz="1500" b="1" dirty="0">
              <a:ea typeface="ＭＳ Ｐゴシック" charset="-128"/>
            </a:endParaRPr>
          </a:p>
          <a:p>
            <a:pPr lvl="1">
              <a:buFontTx/>
              <a:buChar char="•"/>
            </a:pPr>
            <a:r>
              <a:rPr lang="fr-FR" altLang="fr-FR" sz="2600" dirty="0">
                <a:ea typeface="ＭＳ Ｐゴシック" charset="-128"/>
              </a:rPr>
              <a:t>Evolution volontaire du positionnement</a:t>
            </a:r>
          </a:p>
          <a:p>
            <a:pPr lvl="1">
              <a:buFontTx/>
              <a:buChar char="•"/>
            </a:pPr>
            <a:endParaRPr lang="fr-FR" altLang="fr-FR" sz="1000" dirty="0">
              <a:ea typeface="ＭＳ Ｐゴシック" charset="-128"/>
            </a:endParaRPr>
          </a:p>
          <a:p>
            <a:pPr lvl="1">
              <a:buFontTx/>
              <a:buNone/>
            </a:pPr>
            <a:r>
              <a:rPr lang="fr-FR" altLang="fr-FR" sz="3000" b="1" dirty="0">
                <a:ea typeface="ＭＳ Ｐゴシック" charset="-128"/>
                <a:sym typeface="Symbol" charset="2"/>
              </a:rPr>
              <a:t>				 				</a:t>
            </a:r>
            <a:endParaRPr lang="fr-FR" altLang="fr-FR" sz="3000" dirty="0">
              <a:ea typeface="ＭＳ Ｐゴシック" charset="-128"/>
            </a:endParaRPr>
          </a:p>
          <a:p>
            <a:pPr lvl="1">
              <a:buFontTx/>
              <a:buChar char="•"/>
            </a:pPr>
            <a:endParaRPr lang="fr-FR" altLang="fr-FR" sz="2600" dirty="0">
              <a:ea typeface="ＭＳ Ｐゴシック" charset="-128"/>
            </a:endParaRPr>
          </a:p>
          <a:p>
            <a:pPr lvl="1">
              <a:buFontTx/>
              <a:buChar char="•"/>
            </a:pPr>
            <a:endParaRPr lang="fr-FR" altLang="fr-FR" sz="2600" dirty="0" smtClean="0">
              <a:ea typeface="ＭＳ Ｐゴシック" charset="-128"/>
            </a:endParaRPr>
          </a:p>
          <a:p>
            <a:pPr lvl="1">
              <a:buFontTx/>
              <a:buChar char="•"/>
            </a:pPr>
            <a:r>
              <a:rPr lang="fr-FR" altLang="fr-FR" sz="2600" dirty="0" smtClean="0">
                <a:ea typeface="ＭＳ Ｐゴシック" charset="-128"/>
              </a:rPr>
              <a:t>Changement </a:t>
            </a:r>
            <a:r>
              <a:rPr lang="fr-FR" altLang="fr-FR" sz="2600" dirty="0">
                <a:ea typeface="ＭＳ Ｐゴシック" charset="-128"/>
              </a:rPr>
              <a:t>des caractéristiques intrinsèques</a:t>
            </a:r>
            <a:r>
              <a:rPr lang="fr-FR" altLang="fr-FR" sz="3000" b="1" dirty="0">
                <a:ea typeface="ＭＳ Ｐゴシック" charset="-128"/>
                <a:sym typeface="Symbol" charset="2"/>
              </a:rPr>
              <a:t> 	</a:t>
            </a:r>
          </a:p>
          <a:p>
            <a:pPr lvl="1">
              <a:buFontTx/>
              <a:buChar char="•"/>
            </a:pPr>
            <a:endParaRPr lang="fr-FR" altLang="fr-FR" sz="3000" b="1" dirty="0">
              <a:ea typeface="ＭＳ Ｐゴシック" charset="-128"/>
              <a:sym typeface="Symbol" charset="2"/>
            </a:endParaRPr>
          </a:p>
          <a:p>
            <a:pPr lvl="1">
              <a:buFontTx/>
              <a:buNone/>
            </a:pPr>
            <a:r>
              <a:rPr lang="fr-FR" altLang="fr-FR" sz="3000" b="1" dirty="0">
                <a:ea typeface="ＭＳ Ｐゴシック" charset="-128"/>
                <a:sym typeface="Symbol" charset="2"/>
              </a:rPr>
              <a:t>			 				</a:t>
            </a:r>
          </a:p>
        </p:txBody>
      </p:sp>
      <p:pic>
        <p:nvPicPr>
          <p:cNvPr id="83971" name="Picture 5" descr="heinz"/>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91198" y="1752600"/>
            <a:ext cx="990601" cy="9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6" descr="heinz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86600" y="17526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13" descr="pp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57601" y="3429001"/>
            <a:ext cx="11588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14" descr="pp1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09801" y="3429000"/>
            <a:ext cx="1071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21" descr="modemligvebox">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56264" y="5943601"/>
            <a:ext cx="896937"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23" descr="extense_wanadoo">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673726" y="5181601"/>
            <a:ext cx="879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28" descr="3EC4347198FB41BBE1000000AC110A15"/>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667000" y="53340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Picture 31" descr="v_402780001720"/>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981201" y="5334000"/>
            <a:ext cx="7461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0" name="Picture 45" descr="range_product_147642"/>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971800" y="18288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3981" name="Object 2"/>
          <p:cNvGraphicFramePr>
            <a:graphicFrameLocks noChangeAspect="1"/>
          </p:cNvGraphicFramePr>
          <p:nvPr/>
        </p:nvGraphicFramePr>
        <p:xfrm>
          <a:off x="4222750" y="5410200"/>
          <a:ext cx="654050" cy="1295400"/>
        </p:xfrm>
        <a:graphic>
          <a:graphicData uri="http://schemas.openxmlformats.org/presentationml/2006/ole">
            <mc:AlternateContent xmlns:mc="http://schemas.openxmlformats.org/markup-compatibility/2006">
              <mc:Choice xmlns:v="urn:schemas-microsoft-com:vml" Requires="v">
                <p:oleObj spid="_x0000_s15389" name="Image bitmap" r:id="rId15" imgW="504762" imgH="1000000" progId="Paint.Picture">
                  <p:embed/>
                </p:oleObj>
              </mc:Choice>
              <mc:Fallback>
                <p:oleObj name="Image bitmap" r:id="rId15" imgW="504762" imgH="1000000" progId="Paint.Picture">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2750" y="5410200"/>
                        <a:ext cx="65405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83982" name="Image 18"/>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534400" y="1371601"/>
            <a:ext cx="19050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3" name="Image 19" descr="Capture d’écran 2015-01-22 à 11.53.19.pn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324601" y="3352800"/>
            <a:ext cx="7143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4" name="Image 20" descr="Capture d’écran 2015-01-22 à 11.53.00.png"/>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315201" y="3429000"/>
            <a:ext cx="823913"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5" name="Image 21"/>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bwMode="auto">
          <a:xfrm>
            <a:off x="7086600" y="6005514"/>
            <a:ext cx="335915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9474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1828800" y="457200"/>
            <a:ext cx="8610600" cy="838200"/>
          </a:xfrm>
        </p:spPr>
        <p:txBody>
          <a:bodyPr>
            <a:normAutofit fontScale="90000"/>
          </a:bodyPr>
          <a:lstStyle/>
          <a:p>
            <a:pPr marL="533400" indent="-533400"/>
            <a:r>
              <a:rPr lang="fr-FR" altLang="fr-FR" sz="3200">
                <a:solidFill>
                  <a:schemeClr val="tx1"/>
                </a:solidFill>
                <a:latin typeface="Tahoma" charset="0"/>
                <a:ea typeface="ＭＳ Ｐゴシック" charset="-128"/>
              </a:rPr>
              <a:t>2. Ajustements publicitaires et promotionnels</a:t>
            </a:r>
            <a:br>
              <a:rPr lang="fr-FR" altLang="fr-FR" sz="3200">
                <a:solidFill>
                  <a:schemeClr val="tx1"/>
                </a:solidFill>
                <a:latin typeface="Tahoma" charset="0"/>
                <a:ea typeface="ＭＳ Ｐゴシック" charset="-128"/>
              </a:rPr>
            </a:br>
            <a:endParaRPr lang="fr-FR" altLang="fr-FR" sz="3200">
              <a:solidFill>
                <a:schemeClr val="tx1"/>
              </a:solidFill>
              <a:latin typeface="Tahoma" charset="0"/>
              <a:ea typeface="ＭＳ Ｐゴシック" charset="-128"/>
            </a:endParaRPr>
          </a:p>
        </p:txBody>
      </p:sp>
      <p:sp>
        <p:nvSpPr>
          <p:cNvPr id="86018" name="Rectangle 3"/>
          <p:cNvSpPr>
            <a:spLocks noGrp="1" noChangeArrowheads="1"/>
          </p:cNvSpPr>
          <p:nvPr>
            <p:ph type="body" idx="1"/>
          </p:nvPr>
        </p:nvSpPr>
        <p:spPr>
          <a:xfrm>
            <a:off x="2057400" y="2286000"/>
            <a:ext cx="8421688" cy="4114800"/>
          </a:xfrm>
        </p:spPr>
        <p:txBody>
          <a:bodyPr/>
          <a:lstStyle/>
          <a:p>
            <a:pPr lvl="1">
              <a:buFontTx/>
              <a:buNone/>
            </a:pPr>
            <a:endParaRPr lang="fr-FR" altLang="fr-FR">
              <a:ea typeface="ＭＳ Ｐゴシック" charset="-128"/>
            </a:endParaRPr>
          </a:p>
          <a:p>
            <a:pPr lvl="1">
              <a:buFontTx/>
              <a:buNone/>
            </a:pPr>
            <a:endParaRPr lang="fr-FR" altLang="fr-FR">
              <a:ea typeface="ＭＳ Ｐゴシック" charset="-128"/>
            </a:endParaRPr>
          </a:p>
          <a:p>
            <a:pPr lvl="1">
              <a:buFontTx/>
              <a:buNone/>
            </a:pPr>
            <a:endParaRPr lang="fr-FR" altLang="fr-FR">
              <a:ea typeface="ＭＳ Ｐゴシック" charset="-128"/>
            </a:endParaRPr>
          </a:p>
          <a:p>
            <a:pPr lvl="1">
              <a:buFontTx/>
              <a:buNone/>
            </a:pPr>
            <a:endParaRPr lang="fr-FR" altLang="fr-FR">
              <a:ea typeface="ＭＳ Ｐゴシック" charset="-128"/>
            </a:endParaRPr>
          </a:p>
          <a:p>
            <a:pPr lvl="1">
              <a:buFontTx/>
              <a:buNone/>
            </a:pPr>
            <a:endParaRPr lang="fr-FR" altLang="fr-FR">
              <a:ea typeface="ＭＳ Ｐゴシック" charset="-128"/>
            </a:endParaRPr>
          </a:p>
          <a:p>
            <a:pPr lvl="1"/>
            <a:endParaRPr lang="fr-FR" altLang="fr-FR">
              <a:ea typeface="ＭＳ Ｐゴシック" charset="-128"/>
              <a:sym typeface="Wingdings" charset="2"/>
            </a:endParaRPr>
          </a:p>
          <a:p>
            <a:r>
              <a:rPr lang="fr-FR" altLang="fr-FR">
                <a:ea typeface="ＭＳ Ｐゴシック" charset="-128"/>
              </a:rPr>
              <a:t>Répondre à un vieillissement de la marque</a:t>
            </a:r>
          </a:p>
          <a:p>
            <a:endParaRPr lang="fr-FR" altLang="fr-FR">
              <a:ea typeface="ＭＳ Ｐゴシック" charset="-128"/>
            </a:endParaRPr>
          </a:p>
          <a:p>
            <a:pPr>
              <a:buFontTx/>
              <a:buNone/>
            </a:pPr>
            <a:endParaRPr lang="fr-FR" altLang="fr-FR">
              <a:ea typeface="ＭＳ Ｐゴシック" charset="-128"/>
              <a:sym typeface="Wingdings" charset="2"/>
            </a:endParaRPr>
          </a:p>
        </p:txBody>
      </p:sp>
      <p:sp>
        <p:nvSpPr>
          <p:cNvPr id="86019" name="Rectangle 4"/>
          <p:cNvSpPr>
            <a:spLocks noChangeArrowheads="1"/>
          </p:cNvSpPr>
          <p:nvPr/>
        </p:nvSpPr>
        <p:spPr bwMode="auto">
          <a:xfrm>
            <a:off x="2209800" y="13716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buFontTx/>
              <a:buChar char="•"/>
            </a:pPr>
            <a:r>
              <a:rPr lang="fr-FR" altLang="fr-FR" sz="2800">
                <a:latin typeface="Arial" charset="0"/>
              </a:rPr>
              <a:t>Répondre à un glissement du positionnement</a:t>
            </a:r>
          </a:p>
          <a:p>
            <a:pPr>
              <a:spcBef>
                <a:spcPct val="20000"/>
              </a:spcBef>
              <a:buFontTx/>
              <a:buChar char="•"/>
            </a:pPr>
            <a:endParaRPr lang="fr-FR" altLang="fr-FR" sz="2800">
              <a:latin typeface="Arial" charset="0"/>
            </a:endParaRPr>
          </a:p>
          <a:p>
            <a:pPr>
              <a:spcBef>
                <a:spcPct val="20000"/>
              </a:spcBef>
              <a:buFontTx/>
              <a:buChar char="•"/>
            </a:pPr>
            <a:endParaRPr lang="fr-FR" altLang="fr-FR" sz="2800">
              <a:latin typeface="Arial" charset="0"/>
            </a:endParaRPr>
          </a:p>
          <a:p>
            <a:pPr>
              <a:spcBef>
                <a:spcPct val="20000"/>
              </a:spcBef>
              <a:buFontTx/>
              <a:buChar char="•"/>
            </a:pPr>
            <a:endParaRPr lang="fr-FR" altLang="fr-FR" sz="2800">
              <a:latin typeface="Arial" charset="0"/>
            </a:endParaRPr>
          </a:p>
          <a:p>
            <a:pPr>
              <a:spcBef>
                <a:spcPct val="20000"/>
              </a:spcBef>
              <a:buFontTx/>
              <a:buChar char="•"/>
            </a:pPr>
            <a:endParaRPr lang="fr-FR" altLang="fr-FR" sz="2800">
              <a:latin typeface="Arial" charset="0"/>
            </a:endParaRPr>
          </a:p>
          <a:p>
            <a:pPr>
              <a:spcBef>
                <a:spcPct val="20000"/>
              </a:spcBef>
              <a:buFontTx/>
              <a:buChar char="•"/>
            </a:pPr>
            <a:endParaRPr lang="fr-FR" altLang="fr-FR" sz="2800">
              <a:latin typeface="Arial" charset="0"/>
            </a:endParaRPr>
          </a:p>
          <a:p>
            <a:pPr>
              <a:spcBef>
                <a:spcPct val="20000"/>
              </a:spcBef>
              <a:buFontTx/>
              <a:buChar char="•"/>
            </a:pPr>
            <a:endParaRPr lang="fr-FR" altLang="fr-FR" sz="2800">
              <a:latin typeface="Arial" charset="0"/>
            </a:endParaRPr>
          </a:p>
        </p:txBody>
      </p:sp>
      <p:pic>
        <p:nvPicPr>
          <p:cNvPr id="86020" name="Picture 6" descr="bateau"/>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08439" y="1916113"/>
            <a:ext cx="17922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8" descr="vq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6000" y="5105400"/>
            <a:ext cx="1117600"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9" descr="vqr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33800" y="5094288"/>
            <a:ext cx="139700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Picture 10" descr="propr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10338" y="5029200"/>
            <a:ext cx="13382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4" name="Picture 12" descr="prop"/>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386764" y="5029200"/>
            <a:ext cx="14303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5" name="Picture 13" descr="petit_bateau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063750" y="1916113"/>
            <a:ext cx="17732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132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a:xfrm>
            <a:off x="1828800" y="533400"/>
            <a:ext cx="8610600" cy="838200"/>
          </a:xfrm>
        </p:spPr>
        <p:txBody>
          <a:bodyPr>
            <a:normAutofit fontScale="90000"/>
          </a:bodyPr>
          <a:lstStyle/>
          <a:p>
            <a:pPr marL="533400" indent="-533400"/>
            <a:r>
              <a:rPr lang="fr-FR" altLang="fr-FR" sz="3200">
                <a:solidFill>
                  <a:schemeClr val="tx1"/>
                </a:solidFill>
                <a:latin typeface="Tahoma" charset="0"/>
                <a:ea typeface="ＭＳ Ｐゴシック" charset="-128"/>
              </a:rPr>
              <a:t>3. Changement dans la distribution</a:t>
            </a:r>
            <a:br>
              <a:rPr lang="fr-FR" altLang="fr-FR" sz="3200">
                <a:solidFill>
                  <a:schemeClr val="tx1"/>
                </a:solidFill>
                <a:latin typeface="Tahoma" charset="0"/>
                <a:ea typeface="ＭＳ Ｐゴシック" charset="-128"/>
              </a:rPr>
            </a:br>
            <a:endParaRPr lang="fr-FR" altLang="fr-FR" sz="3200">
              <a:solidFill>
                <a:schemeClr val="tx1"/>
              </a:solidFill>
              <a:latin typeface="Tahoma" charset="0"/>
              <a:ea typeface="ＭＳ Ｐゴシック" charset="-128"/>
            </a:endParaRPr>
          </a:p>
        </p:txBody>
      </p:sp>
      <p:sp>
        <p:nvSpPr>
          <p:cNvPr id="88066" name="Rectangle 3"/>
          <p:cNvSpPr>
            <a:spLocks noGrp="1" noChangeArrowheads="1"/>
          </p:cNvSpPr>
          <p:nvPr>
            <p:ph type="body" idx="1"/>
          </p:nvPr>
        </p:nvSpPr>
        <p:spPr>
          <a:xfrm>
            <a:off x="2209800" y="1447800"/>
            <a:ext cx="7772400" cy="4572000"/>
          </a:xfrm>
        </p:spPr>
        <p:txBody>
          <a:bodyPr/>
          <a:lstStyle/>
          <a:p>
            <a:pPr>
              <a:lnSpc>
                <a:spcPct val="90000"/>
              </a:lnSpc>
            </a:pPr>
            <a:r>
              <a:rPr lang="fr-FR" altLang="fr-FR">
                <a:ea typeface="ＭＳ Ｐゴシック" charset="-128"/>
              </a:rPr>
              <a:t>Accroître la densité des points de vente</a:t>
            </a:r>
          </a:p>
          <a:p>
            <a:pPr lvl="1">
              <a:lnSpc>
                <a:spcPct val="90000"/>
              </a:lnSpc>
            </a:pPr>
            <a:r>
              <a:rPr lang="fr-FR" altLang="fr-FR">
                <a:ea typeface="ＭＳ Ｐゴシック" charset="-128"/>
              </a:rPr>
              <a:t>Atteindre une taille critique</a:t>
            </a:r>
          </a:p>
          <a:p>
            <a:pPr lvl="1">
              <a:lnSpc>
                <a:spcPct val="90000"/>
              </a:lnSpc>
            </a:pPr>
            <a:r>
              <a:rPr lang="fr-FR" altLang="fr-FR">
                <a:ea typeface="ＭＳ Ｐゴシック" charset="-128"/>
              </a:rPr>
              <a:t>Capter plus de consommateurs</a:t>
            </a:r>
          </a:p>
          <a:p>
            <a:pPr lvl="1">
              <a:lnSpc>
                <a:spcPct val="90000"/>
              </a:lnSpc>
            </a:pPr>
            <a:r>
              <a:rPr lang="fr-FR" altLang="fr-FR">
                <a:ea typeface="ＭＳ Ｐゴシック" charset="-128"/>
              </a:rPr>
              <a:t>Mettre les concurrents en difficulté</a:t>
            </a:r>
          </a:p>
          <a:p>
            <a:pPr>
              <a:lnSpc>
                <a:spcPct val="90000"/>
              </a:lnSpc>
            </a:pPr>
            <a:endParaRPr lang="fr-FR" altLang="fr-FR">
              <a:ea typeface="ＭＳ Ｐゴシック" charset="-128"/>
            </a:endParaRPr>
          </a:p>
          <a:p>
            <a:pPr>
              <a:lnSpc>
                <a:spcPct val="90000"/>
              </a:lnSpc>
            </a:pPr>
            <a:endParaRPr lang="fr-FR" altLang="fr-FR">
              <a:ea typeface="ＭＳ Ｐゴシック" charset="-128"/>
            </a:endParaRPr>
          </a:p>
          <a:p>
            <a:pPr>
              <a:lnSpc>
                <a:spcPct val="90000"/>
              </a:lnSpc>
            </a:pPr>
            <a:endParaRPr lang="fr-FR" altLang="fr-FR">
              <a:ea typeface="ＭＳ Ｐゴシック" charset="-128"/>
            </a:endParaRPr>
          </a:p>
          <a:p>
            <a:pPr>
              <a:lnSpc>
                <a:spcPct val="90000"/>
              </a:lnSpc>
            </a:pPr>
            <a:r>
              <a:rPr lang="fr-FR" altLang="fr-FR">
                <a:ea typeface="ＭＳ Ｐゴシック" charset="-128"/>
              </a:rPr>
              <a:t>Gérer l</a:t>
            </a:r>
            <a:r>
              <a:rPr lang="ja-JP" altLang="fr-FR">
                <a:ea typeface="ＭＳ Ｐゴシック" charset="-128"/>
              </a:rPr>
              <a:t>’</a:t>
            </a:r>
            <a:r>
              <a:rPr lang="fr-FR" altLang="ja-JP">
                <a:ea typeface="ＭＳ Ｐゴシック" charset="-128"/>
              </a:rPr>
              <a:t>image</a:t>
            </a:r>
          </a:p>
          <a:p>
            <a:pPr lvl="1">
              <a:lnSpc>
                <a:spcPct val="90000"/>
              </a:lnSpc>
            </a:pPr>
            <a:r>
              <a:rPr lang="fr-FR" altLang="fr-FR">
                <a:ea typeface="ＭＳ Ｐゴシック" charset="-128"/>
              </a:rPr>
              <a:t>Banalisation de sa marque : les magasins en propre doivent être privilégiés et la distribution dans les trop grosses enseignes réduite</a:t>
            </a:r>
          </a:p>
        </p:txBody>
      </p:sp>
      <p:pic>
        <p:nvPicPr>
          <p:cNvPr id="88067" name="Picture 5" descr="levis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43800" y="5565776"/>
            <a:ext cx="12954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8" name="Picture 6" descr="levis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42400" y="5626100"/>
            <a:ext cx="13970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12" descr="pp1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324600" y="30480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13" descr="pp1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53400" y="1981200"/>
            <a:ext cx="21463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464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pPr marL="533400" indent="-533400"/>
            <a:r>
              <a:rPr lang="fr-FR" altLang="fr-FR" sz="3200" dirty="0">
                <a:solidFill>
                  <a:schemeClr val="tx1"/>
                </a:solidFill>
                <a:latin typeface="Tahoma" charset="0"/>
                <a:ea typeface="ＭＳ Ｐゴシック" charset="-128"/>
              </a:rPr>
              <a:t>4. Variations de prix</a:t>
            </a:r>
          </a:p>
        </p:txBody>
      </p:sp>
      <p:sp>
        <p:nvSpPr>
          <p:cNvPr id="90114" name="Rectangle 3"/>
          <p:cNvSpPr>
            <a:spLocks noGrp="1" noChangeArrowheads="1"/>
          </p:cNvSpPr>
          <p:nvPr>
            <p:ph type="body" idx="1"/>
          </p:nvPr>
        </p:nvSpPr>
        <p:spPr/>
        <p:txBody>
          <a:bodyPr>
            <a:normAutofit/>
          </a:bodyPr>
          <a:lstStyle/>
          <a:p>
            <a:r>
              <a:rPr lang="fr-FR" altLang="fr-FR" sz="2800" dirty="0">
                <a:ea typeface="ＭＳ Ｐゴシック" charset="-128"/>
              </a:rPr>
              <a:t>Réagir aux baisses des concurrents</a:t>
            </a:r>
          </a:p>
          <a:p>
            <a:endParaRPr lang="fr-FR" altLang="fr-FR" sz="2800" dirty="0">
              <a:ea typeface="ＭＳ Ｐゴシック" charset="-128"/>
            </a:endParaRPr>
          </a:p>
        </p:txBody>
      </p:sp>
      <p:sp>
        <p:nvSpPr>
          <p:cNvPr id="90115" name="Rectangle 7"/>
          <p:cNvSpPr>
            <a:spLocks noChangeArrowheads="1"/>
          </p:cNvSpPr>
          <p:nvPr/>
        </p:nvSpPr>
        <p:spPr bwMode="auto">
          <a:xfrm>
            <a:off x="2209800" y="3290888"/>
            <a:ext cx="4191000"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buFontTx/>
              <a:buChar char="•"/>
            </a:pPr>
            <a:r>
              <a:rPr lang="fr-FR" altLang="fr-FR" sz="2800">
                <a:latin typeface="Arial" charset="0"/>
              </a:rPr>
              <a:t>  Répondre aux attentes (critiques)</a:t>
            </a:r>
          </a:p>
          <a:p>
            <a:pPr>
              <a:spcBef>
                <a:spcPct val="20000"/>
              </a:spcBef>
            </a:pPr>
            <a:r>
              <a:rPr lang="fr-FR" altLang="fr-FR" sz="2800">
                <a:latin typeface="Arial" charset="0"/>
              </a:rPr>
              <a:t>des clients</a:t>
            </a:r>
          </a:p>
        </p:txBody>
      </p:sp>
      <p:sp>
        <p:nvSpPr>
          <p:cNvPr id="90116" name="Rectangle 9"/>
          <p:cNvSpPr>
            <a:spLocks noChangeArrowheads="1"/>
          </p:cNvSpPr>
          <p:nvPr/>
        </p:nvSpPr>
        <p:spPr bwMode="auto">
          <a:xfrm>
            <a:off x="2239964" y="5626100"/>
            <a:ext cx="39322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buFontTx/>
              <a:buChar char="•"/>
            </a:pPr>
            <a:r>
              <a:rPr lang="fr-FR" altLang="fr-FR" sz="2800">
                <a:latin typeface="Arial" charset="0"/>
              </a:rPr>
              <a:t>  Profiter d</a:t>
            </a:r>
            <a:r>
              <a:rPr lang="ja-JP" altLang="fr-FR" sz="2800">
                <a:latin typeface="Arial" charset="0"/>
              </a:rPr>
              <a:t>’</a:t>
            </a:r>
            <a:r>
              <a:rPr lang="fr-FR" altLang="ja-JP" sz="2800">
                <a:latin typeface="Arial" charset="0"/>
              </a:rPr>
              <a:t>accords avec les fournisseurs</a:t>
            </a:r>
          </a:p>
          <a:p>
            <a:pPr>
              <a:buFontTx/>
              <a:buChar char="•"/>
            </a:pPr>
            <a:endParaRPr lang="fr-FR" altLang="fr-FR" sz="2800">
              <a:latin typeface="Arial" charset="0"/>
            </a:endParaRPr>
          </a:p>
        </p:txBody>
      </p:sp>
      <p:pic>
        <p:nvPicPr>
          <p:cNvPr id="90117" name="Picture 10" descr="leclerc"/>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8600" y="5516564"/>
            <a:ext cx="1676400"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Rectangle 12"/>
          <p:cNvSpPr>
            <a:spLocks noChangeArrowheads="1"/>
          </p:cNvSpPr>
          <p:nvPr/>
        </p:nvSpPr>
        <p:spPr bwMode="auto">
          <a:xfrm>
            <a:off x="3913189" y="2892426"/>
            <a:ext cx="3571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grpSp>
        <p:nvGrpSpPr>
          <p:cNvPr id="90119" name="Group 15"/>
          <p:cNvGrpSpPr>
            <a:grpSpLocks/>
          </p:cNvGrpSpPr>
          <p:nvPr/>
        </p:nvGrpSpPr>
        <p:grpSpPr bwMode="auto">
          <a:xfrm>
            <a:off x="6478588" y="2892426"/>
            <a:ext cx="4013200" cy="461665"/>
            <a:chOff x="0" y="0"/>
            <a:chExt cx="2528" cy="461665"/>
          </a:xfrm>
        </p:grpSpPr>
        <p:sp>
          <p:nvSpPr>
            <p:cNvPr id="90123" name="Rectangle 11"/>
            <p:cNvSpPr>
              <a:spLocks noChangeArrowheads="1"/>
            </p:cNvSpPr>
            <p:nvPr/>
          </p:nvSpPr>
          <p:spPr bwMode="auto">
            <a:xfrm>
              <a:off x="0" y="0"/>
              <a:ext cx="25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90124" name="Rectangle 14"/>
            <p:cNvSpPr>
              <a:spLocks noChangeArrowheads="1"/>
            </p:cNvSpPr>
            <p:nvPr/>
          </p:nvSpPr>
          <p:spPr bwMode="auto">
            <a:xfrm>
              <a:off x="0" y="0"/>
              <a:ext cx="2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grpSp>
      <p:pic>
        <p:nvPicPr>
          <p:cNvPr id="90120" name="Image 14"/>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8529" y="1671638"/>
            <a:ext cx="1871663"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Image 1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85064" y="1892301"/>
            <a:ext cx="188595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2" name="Image 17" descr="Capture d’écran 2012-10-03 à 12.55.27.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24601" y="3505200"/>
            <a:ext cx="41941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86834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2895600" y="3886200"/>
            <a:ext cx="6400800" cy="914400"/>
          </a:xfrm>
        </p:spPr>
        <p:txBody>
          <a:bodyPr/>
          <a:lstStyle/>
          <a:p>
            <a:r>
              <a:rPr lang="fr-FR" altLang="fr-FR" dirty="0" smtClean="0">
                <a:ea typeface="ＭＳ Ｐゴシック" charset="-128"/>
              </a:rPr>
              <a:t>Innover</a:t>
            </a:r>
            <a:endParaRPr lang="fr-FR" altLang="fr-FR" dirty="0">
              <a:ea typeface="ＭＳ Ｐゴシック" charset="-128"/>
            </a:endParaRPr>
          </a:p>
        </p:txBody>
      </p:sp>
      <p:sp>
        <p:nvSpPr>
          <p:cNvPr id="15362" name="Rectangle 2"/>
          <p:cNvSpPr>
            <a:spLocks noGrp="1" noChangeArrowheads="1"/>
          </p:cNvSpPr>
          <p:nvPr>
            <p:ph type="ctrTitle"/>
          </p:nvPr>
        </p:nvSpPr>
        <p:spPr>
          <a:xfrm>
            <a:off x="1089017" y="2355408"/>
            <a:ext cx="7772400" cy="1143000"/>
          </a:xfrm>
        </p:spPr>
        <p:txBody>
          <a:bodyPr/>
          <a:lstStyle/>
          <a:p>
            <a:r>
              <a:rPr lang="fr-FR" altLang="fr-FR" sz="5400" dirty="0">
                <a:ea typeface="ＭＳ Ｐゴシック" charset="-128"/>
              </a:rPr>
              <a:t>La gestion proactive/stratégique du </a:t>
            </a:r>
            <a:r>
              <a:rPr lang="fr-FR" altLang="fr-FR" sz="5400" dirty="0" smtClean="0">
                <a:ea typeface="ＭＳ Ｐゴシック" charset="-128"/>
              </a:rPr>
              <a:t>produit</a:t>
            </a:r>
            <a:r>
              <a:rPr lang="fr-FR" altLang="fr-FR" sz="4400" dirty="0" smtClean="0">
                <a:ea typeface="ＭＳ Ｐゴシック" charset="-128"/>
              </a:rPr>
              <a:t/>
            </a:r>
            <a:br>
              <a:rPr lang="fr-FR" altLang="fr-FR" sz="4400" dirty="0" smtClean="0">
                <a:ea typeface="ＭＳ Ｐゴシック" charset="-128"/>
              </a:rPr>
            </a:br>
            <a:endParaRPr lang="fr-FR" altLang="fr-FR" sz="4400" dirty="0">
              <a:ea typeface="ＭＳ Ｐゴシック" charset="-128"/>
            </a:endParaRPr>
          </a:p>
        </p:txBody>
      </p:sp>
    </p:spTree>
    <p:extLst>
      <p:ext uri="{BB962C8B-B14F-4D97-AF65-F5344CB8AC3E}">
        <p14:creationId xmlns:p14="http://schemas.microsoft.com/office/powerpoint/2010/main" val="970416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026"/>
          <p:cNvSpPr txBox="1">
            <a:spLocks noChangeArrowheads="1"/>
          </p:cNvSpPr>
          <p:nvPr/>
        </p:nvSpPr>
        <p:spPr bwMode="auto">
          <a:xfrm>
            <a:off x="1725614" y="1600200"/>
            <a:ext cx="8637587"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just">
              <a:lnSpc>
                <a:spcPct val="80000"/>
              </a:lnSpc>
              <a:spcBef>
                <a:spcPct val="20000"/>
              </a:spcBef>
              <a:buFontTx/>
              <a:buChar char="•"/>
            </a:pPr>
            <a:r>
              <a:rPr lang="fr-FR" altLang="fr-FR" sz="2000">
                <a:latin typeface="Arial" charset="0"/>
              </a:rPr>
              <a:t>Élargir le marché</a:t>
            </a:r>
          </a:p>
          <a:p>
            <a:pPr algn="just">
              <a:lnSpc>
                <a:spcPct val="80000"/>
              </a:lnSpc>
              <a:spcBef>
                <a:spcPct val="20000"/>
              </a:spcBef>
              <a:buFontTx/>
              <a:buChar char="-"/>
            </a:pPr>
            <a:endParaRPr lang="fr-FR" altLang="fr-FR" sz="900">
              <a:latin typeface="Arial" charset="0"/>
            </a:endParaRPr>
          </a:p>
          <a:p>
            <a:pPr algn="just">
              <a:lnSpc>
                <a:spcPct val="80000"/>
              </a:lnSpc>
              <a:spcBef>
                <a:spcPct val="20000"/>
              </a:spcBef>
              <a:buFontTx/>
              <a:buChar char="-"/>
            </a:pPr>
            <a:r>
              <a:rPr lang="fr-FR" altLang="fr-FR" sz="1800">
                <a:latin typeface="Arial" charset="0"/>
              </a:rPr>
              <a:t>Attirer de nouveaux segments de clients</a:t>
            </a:r>
          </a:p>
          <a:p>
            <a:pPr algn="just">
              <a:lnSpc>
                <a:spcPct val="80000"/>
              </a:lnSpc>
              <a:spcBef>
                <a:spcPct val="20000"/>
              </a:spcBef>
              <a:buFontTx/>
              <a:buChar char="-"/>
            </a:pPr>
            <a:endParaRPr lang="fr-FR" altLang="fr-FR" sz="1800">
              <a:latin typeface="Arial" charset="0"/>
            </a:endParaRPr>
          </a:p>
          <a:p>
            <a:pPr algn="just">
              <a:lnSpc>
                <a:spcPct val="80000"/>
              </a:lnSpc>
              <a:spcBef>
                <a:spcPct val="20000"/>
              </a:spcBef>
              <a:buFontTx/>
              <a:buChar char="-"/>
            </a:pPr>
            <a:endParaRPr lang="fr-FR" altLang="fr-FR" sz="1000">
              <a:latin typeface="Arial" charset="0"/>
            </a:endParaRPr>
          </a:p>
          <a:p>
            <a:pPr algn="just">
              <a:lnSpc>
                <a:spcPct val="80000"/>
              </a:lnSpc>
              <a:spcBef>
                <a:spcPct val="20000"/>
              </a:spcBef>
              <a:buFontTx/>
              <a:buChar char="-"/>
            </a:pPr>
            <a:r>
              <a:rPr lang="fr-FR" altLang="fr-FR" sz="1800">
                <a:latin typeface="Arial" charset="0"/>
              </a:rPr>
              <a:t>Augmenter le « panier moyen »</a:t>
            </a:r>
          </a:p>
          <a:p>
            <a:pPr algn="just">
              <a:lnSpc>
                <a:spcPct val="80000"/>
              </a:lnSpc>
              <a:spcBef>
                <a:spcPct val="20000"/>
              </a:spcBef>
              <a:buFontTx/>
              <a:buChar char="•"/>
            </a:pPr>
            <a:endParaRPr lang="fr-FR" altLang="fr-FR" sz="1800">
              <a:latin typeface="Arial" charset="0"/>
            </a:endParaRPr>
          </a:p>
          <a:p>
            <a:pPr algn="just">
              <a:lnSpc>
                <a:spcPct val="80000"/>
              </a:lnSpc>
              <a:spcBef>
                <a:spcPct val="20000"/>
              </a:spcBef>
              <a:buFontTx/>
              <a:buChar char="•"/>
            </a:pPr>
            <a:endParaRPr lang="fr-FR" altLang="fr-FR" sz="1800">
              <a:latin typeface="Arial" charset="0"/>
            </a:endParaRPr>
          </a:p>
          <a:p>
            <a:pPr algn="just">
              <a:lnSpc>
                <a:spcPct val="80000"/>
              </a:lnSpc>
              <a:spcBef>
                <a:spcPct val="20000"/>
              </a:spcBef>
              <a:buFontTx/>
              <a:buChar char="•"/>
            </a:pPr>
            <a:endParaRPr lang="fr-FR" altLang="fr-FR" sz="1800">
              <a:latin typeface="Arial" charset="0"/>
            </a:endParaRPr>
          </a:p>
          <a:p>
            <a:pPr algn="just">
              <a:lnSpc>
                <a:spcPct val="80000"/>
              </a:lnSpc>
              <a:spcBef>
                <a:spcPct val="20000"/>
              </a:spcBef>
              <a:buFontTx/>
              <a:buChar char="•"/>
            </a:pPr>
            <a:r>
              <a:rPr lang="fr-FR" altLang="fr-FR" sz="2000">
                <a:latin typeface="Arial" charset="0"/>
              </a:rPr>
              <a:t>Changer la perception des produits existants</a:t>
            </a:r>
          </a:p>
          <a:p>
            <a:pPr algn="just">
              <a:lnSpc>
                <a:spcPct val="80000"/>
              </a:lnSpc>
              <a:spcBef>
                <a:spcPct val="20000"/>
              </a:spcBef>
              <a:buFontTx/>
              <a:buChar char="-"/>
            </a:pPr>
            <a:endParaRPr lang="fr-FR" altLang="fr-FR" sz="1000">
              <a:latin typeface="Arial" charset="0"/>
            </a:endParaRPr>
          </a:p>
          <a:p>
            <a:pPr algn="just">
              <a:lnSpc>
                <a:spcPct val="80000"/>
              </a:lnSpc>
              <a:spcBef>
                <a:spcPct val="20000"/>
              </a:spcBef>
              <a:buFontTx/>
              <a:buChar char="-"/>
            </a:pPr>
            <a:r>
              <a:rPr lang="fr-FR" altLang="fr-FR" sz="1800">
                <a:latin typeface="Arial" charset="0"/>
              </a:rPr>
              <a:t>Introduire de nouveaux critères d</a:t>
            </a:r>
            <a:r>
              <a:rPr lang="ja-JP" altLang="fr-FR" sz="1800">
                <a:latin typeface="Arial" charset="0"/>
              </a:rPr>
              <a:t>’</a:t>
            </a:r>
            <a:r>
              <a:rPr lang="fr-FR" altLang="ja-JP" sz="1800">
                <a:latin typeface="Arial" charset="0"/>
              </a:rPr>
              <a:t>évaluation</a:t>
            </a:r>
          </a:p>
          <a:p>
            <a:pPr algn="just">
              <a:lnSpc>
                <a:spcPct val="80000"/>
              </a:lnSpc>
              <a:spcBef>
                <a:spcPct val="20000"/>
              </a:spcBef>
              <a:buFontTx/>
              <a:buChar char="-"/>
            </a:pPr>
            <a:endParaRPr lang="fr-FR" altLang="fr-FR" sz="1800">
              <a:latin typeface="Arial" charset="0"/>
            </a:endParaRPr>
          </a:p>
          <a:p>
            <a:pPr algn="just">
              <a:lnSpc>
                <a:spcPct val="80000"/>
              </a:lnSpc>
              <a:spcBef>
                <a:spcPct val="20000"/>
              </a:spcBef>
              <a:buFontTx/>
              <a:buChar char="-"/>
            </a:pPr>
            <a:endParaRPr lang="fr-FR" altLang="fr-FR" sz="1200">
              <a:latin typeface="Arial" charset="0"/>
            </a:endParaRPr>
          </a:p>
          <a:p>
            <a:pPr algn="just">
              <a:lnSpc>
                <a:spcPct val="80000"/>
              </a:lnSpc>
              <a:spcBef>
                <a:spcPct val="20000"/>
              </a:spcBef>
              <a:buFontTx/>
              <a:buChar char="-"/>
            </a:pPr>
            <a:r>
              <a:rPr lang="fr-FR" altLang="fr-FR" sz="1800">
                <a:latin typeface="Arial" charset="0"/>
              </a:rPr>
              <a:t>Modifier l’évaluation des performances</a:t>
            </a:r>
          </a:p>
          <a:p>
            <a:pPr algn="just">
              <a:lnSpc>
                <a:spcPct val="80000"/>
              </a:lnSpc>
              <a:spcBef>
                <a:spcPct val="20000"/>
              </a:spcBef>
            </a:pPr>
            <a:endParaRPr lang="fr-FR" altLang="fr-FR" sz="2000">
              <a:latin typeface="Arial" charset="0"/>
            </a:endParaRPr>
          </a:p>
          <a:p>
            <a:pPr algn="just">
              <a:lnSpc>
                <a:spcPct val="80000"/>
              </a:lnSpc>
              <a:spcBef>
                <a:spcPct val="20000"/>
              </a:spcBef>
            </a:pPr>
            <a:endParaRPr lang="fr-FR" altLang="fr-FR" sz="2000">
              <a:latin typeface="Arial" charset="0"/>
            </a:endParaRPr>
          </a:p>
          <a:p>
            <a:pPr algn="just">
              <a:lnSpc>
                <a:spcPct val="80000"/>
              </a:lnSpc>
              <a:spcBef>
                <a:spcPct val="20000"/>
              </a:spcBef>
              <a:buFontTx/>
              <a:buChar char="•"/>
            </a:pPr>
            <a:r>
              <a:rPr lang="fr-FR" altLang="fr-FR" sz="2000">
                <a:latin typeface="Arial" charset="0"/>
              </a:rPr>
              <a:t>Déstabiliser le secteur</a:t>
            </a:r>
          </a:p>
        </p:txBody>
      </p:sp>
      <p:pic>
        <p:nvPicPr>
          <p:cNvPr id="19458" name="Picture 103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48526" y="4076701"/>
            <a:ext cx="7921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03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18150" y="5805489"/>
            <a:ext cx="6492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03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43701" y="5797551"/>
            <a:ext cx="7921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03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2125" y="5734051"/>
            <a:ext cx="7366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040" descr="console-wii">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858000" y="16002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042" descr="Motel6logo">
            <a:hlinkClick r:id="rId8" tooltip="Motel6logo.gif"/>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534401" y="1752600"/>
            <a:ext cx="752475"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Image 12"/>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07139" y="2651126"/>
            <a:ext cx="144462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Image 15"/>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629400" y="4953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Rectangle 1027"/>
          <p:cNvSpPr>
            <a:spLocks noChangeArrowheads="1"/>
          </p:cNvSpPr>
          <p:nvPr/>
        </p:nvSpPr>
        <p:spPr bwMode="auto">
          <a:xfrm>
            <a:off x="333632" y="260350"/>
            <a:ext cx="1033436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a:r>
              <a:rPr lang="fr-FR" altLang="fr-FR" sz="4000" b="1" dirty="0">
                <a:solidFill>
                  <a:schemeClr val="tx2"/>
                </a:solidFill>
                <a:latin typeface="+mj-lt"/>
              </a:rPr>
              <a:t>Les effets de </a:t>
            </a:r>
            <a:r>
              <a:rPr lang="fr-FR" altLang="fr-FR" sz="4000" b="1" dirty="0" smtClean="0">
                <a:solidFill>
                  <a:schemeClr val="tx2"/>
                </a:solidFill>
                <a:latin typeface="+mj-lt"/>
              </a:rPr>
              <a:t>l’</a:t>
            </a:r>
            <a:r>
              <a:rPr lang="fr-FR" altLang="ja-JP" sz="4000" b="1" dirty="0" smtClean="0">
                <a:solidFill>
                  <a:schemeClr val="tx2"/>
                </a:solidFill>
                <a:latin typeface="+mj-lt"/>
              </a:rPr>
              <a:t>innovation </a:t>
            </a:r>
            <a:r>
              <a:rPr lang="fr-FR" altLang="ja-JP" sz="4000" b="1" dirty="0">
                <a:solidFill>
                  <a:schemeClr val="tx2"/>
                </a:solidFill>
                <a:latin typeface="+mj-lt"/>
              </a:rPr>
              <a:t>sur la catégorie de produit</a:t>
            </a:r>
            <a:endParaRPr lang="fr-FR" altLang="fr-FR" sz="4000" b="1" dirty="0">
              <a:solidFill>
                <a:schemeClr val="tx2"/>
              </a:solidFill>
              <a:latin typeface="+mj-lt"/>
            </a:endParaRPr>
          </a:p>
        </p:txBody>
      </p:sp>
      <p:pic>
        <p:nvPicPr>
          <p:cNvPr id="19468" name="Image 15"/>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04288" y="2636839"/>
            <a:ext cx="1579562"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5025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Introduction</a:t>
            </a:r>
            <a:endParaRPr lang="fr-FR" dirty="0"/>
          </a:p>
        </p:txBody>
      </p:sp>
      <p:sp>
        <p:nvSpPr>
          <p:cNvPr id="5" name="Espace réservé du texte 4"/>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538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681038" y="-75627"/>
            <a:ext cx="10058400" cy="1609344"/>
          </a:xfrm>
        </p:spPr>
        <p:txBody>
          <a:bodyPr/>
          <a:lstStyle/>
          <a:p>
            <a:r>
              <a:rPr lang="fr-FR" altLang="fr-FR" dirty="0">
                <a:ea typeface="ＭＳ Ｐゴシック" charset="-128"/>
              </a:rPr>
              <a:t>Les types d</a:t>
            </a:r>
            <a:r>
              <a:rPr lang="ja-JP" altLang="fr-FR" dirty="0">
                <a:ea typeface="ＭＳ Ｐゴシック" charset="-128"/>
              </a:rPr>
              <a:t>’</a:t>
            </a:r>
            <a:r>
              <a:rPr lang="fr-FR" altLang="ja-JP" dirty="0">
                <a:ea typeface="ＭＳ Ｐゴシック" charset="-128"/>
              </a:rPr>
              <a:t>innovations</a:t>
            </a:r>
            <a:endParaRPr lang="fr-FR" altLang="fr-FR" dirty="0">
              <a:ea typeface="ＭＳ Ｐゴシック" charset="-128"/>
            </a:endParaRPr>
          </a:p>
        </p:txBody>
      </p:sp>
      <p:sp>
        <p:nvSpPr>
          <p:cNvPr id="27650" name="Rectangle 3"/>
          <p:cNvSpPr>
            <a:spLocks noGrp="1" noChangeArrowheads="1"/>
          </p:cNvSpPr>
          <p:nvPr>
            <p:ph type="body" idx="1"/>
          </p:nvPr>
        </p:nvSpPr>
        <p:spPr>
          <a:xfrm>
            <a:off x="1600200" y="1752600"/>
            <a:ext cx="7772400" cy="4572000"/>
          </a:xfrm>
        </p:spPr>
        <p:txBody>
          <a:bodyPr>
            <a:normAutofit lnSpcReduction="10000"/>
          </a:bodyPr>
          <a:lstStyle/>
          <a:p>
            <a:r>
              <a:rPr lang="fr-FR" altLang="fr-FR" sz="2400">
                <a:ea typeface="ＭＳ Ｐゴシック" charset="-128"/>
              </a:rPr>
              <a:t>Procédé </a:t>
            </a:r>
            <a:r>
              <a:rPr lang="fr-FR" altLang="fr-FR" sz="2400" i="1">
                <a:ea typeface="ＭＳ Ｐゴシック" charset="-128"/>
              </a:rPr>
              <a:t>vs</a:t>
            </a:r>
            <a:r>
              <a:rPr lang="fr-FR" altLang="fr-FR" sz="2400">
                <a:ea typeface="ＭＳ Ｐゴシック" charset="-128"/>
              </a:rPr>
              <a:t> produit</a:t>
            </a:r>
          </a:p>
          <a:p>
            <a:endParaRPr lang="fr-FR" altLang="fr-FR" sz="2400">
              <a:ea typeface="ＭＳ Ｐゴシック" charset="-128"/>
            </a:endParaRPr>
          </a:p>
          <a:p>
            <a:endParaRPr lang="fr-FR" altLang="fr-FR" sz="2400">
              <a:ea typeface="ＭＳ Ｐゴシック" charset="-128"/>
            </a:endParaRPr>
          </a:p>
          <a:p>
            <a:r>
              <a:rPr lang="fr-FR" altLang="fr-FR" sz="2400">
                <a:ea typeface="ＭＳ Ｐゴシック" charset="-128"/>
              </a:rPr>
              <a:t>Incrémentale </a:t>
            </a:r>
            <a:r>
              <a:rPr lang="fr-FR" altLang="fr-FR" sz="2400" i="1">
                <a:ea typeface="ＭＳ Ｐゴシック" charset="-128"/>
              </a:rPr>
              <a:t>vs</a:t>
            </a:r>
            <a:r>
              <a:rPr lang="fr-FR" altLang="fr-FR" sz="2400">
                <a:ea typeface="ＭＳ Ｐゴシック" charset="-128"/>
              </a:rPr>
              <a:t> radicale</a:t>
            </a:r>
          </a:p>
          <a:p>
            <a:endParaRPr lang="fr-FR" altLang="fr-FR" sz="2400">
              <a:ea typeface="ＭＳ Ｐゴシック" charset="-128"/>
            </a:endParaRPr>
          </a:p>
          <a:p>
            <a:endParaRPr lang="fr-FR" altLang="fr-FR" sz="2400">
              <a:ea typeface="ＭＳ Ｐゴシック" charset="-128"/>
            </a:endParaRPr>
          </a:p>
          <a:p>
            <a:r>
              <a:rPr lang="fr-FR" altLang="fr-FR" sz="2400">
                <a:ea typeface="ＭＳ Ｐゴシック" charset="-128"/>
              </a:rPr>
              <a:t>Constructrice </a:t>
            </a:r>
            <a:r>
              <a:rPr lang="fr-FR" altLang="fr-FR" sz="2400" i="1">
                <a:ea typeface="ＭＳ Ｐゴシック" charset="-128"/>
              </a:rPr>
              <a:t>vs</a:t>
            </a:r>
            <a:r>
              <a:rPr lang="fr-FR" altLang="fr-FR" sz="2400">
                <a:ea typeface="ＭＳ Ｐゴシック" charset="-128"/>
              </a:rPr>
              <a:t> destructrice</a:t>
            </a:r>
          </a:p>
          <a:p>
            <a:endParaRPr lang="fr-FR" altLang="fr-FR" sz="2400">
              <a:ea typeface="ＭＳ Ｐゴシック" charset="-128"/>
            </a:endParaRPr>
          </a:p>
          <a:p>
            <a:endParaRPr lang="fr-FR" altLang="fr-FR" sz="2400">
              <a:ea typeface="ＭＳ Ｐゴシック" charset="-128"/>
            </a:endParaRPr>
          </a:p>
          <a:p>
            <a:r>
              <a:rPr lang="fr-FR" altLang="fr-FR" sz="2400">
                <a:ea typeface="ＭＳ Ｐゴシック" charset="-128"/>
              </a:rPr>
              <a:t>Modulaire</a:t>
            </a:r>
            <a:r>
              <a:rPr lang="fr-FR" altLang="fr-FR" sz="2400" i="1">
                <a:ea typeface="ＭＳ Ｐゴシック" charset="-128"/>
              </a:rPr>
              <a:t> vs</a:t>
            </a:r>
            <a:r>
              <a:rPr lang="fr-FR" altLang="fr-FR" sz="2400">
                <a:ea typeface="ＭＳ Ｐゴシック" charset="-128"/>
              </a:rPr>
              <a:t> architecturale</a:t>
            </a:r>
          </a:p>
          <a:p>
            <a:endParaRPr lang="fr-FR" altLang="fr-FR" sz="2400">
              <a:ea typeface="ＭＳ Ｐゴシック" charset="-128"/>
            </a:endParaRPr>
          </a:p>
          <a:p>
            <a:endParaRPr lang="fr-FR" altLang="fr-FR" sz="2400">
              <a:ea typeface="ＭＳ Ｐゴシック" charset="-128"/>
            </a:endParaRPr>
          </a:p>
        </p:txBody>
      </p:sp>
      <p:pic>
        <p:nvPicPr>
          <p:cNvPr id="27651" name="Picture 4" descr="nokia6600">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31126" y="2941638"/>
            <a:ext cx="879475"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descr="asr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04289" y="4437063"/>
            <a:ext cx="12969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7" descr="velo_gd_bi">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40664" y="5745164"/>
            <a:ext cx="1074737"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8" descr="retro4vdetail_mini">
            <a:hlinkClick r:id="rId7"/>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991600" y="5900738"/>
            <a:ext cx="14097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5" name="Group 9"/>
          <p:cNvGrpSpPr>
            <a:grpSpLocks/>
          </p:cNvGrpSpPr>
          <p:nvPr/>
        </p:nvGrpSpPr>
        <p:grpSpPr bwMode="auto">
          <a:xfrm>
            <a:off x="3341688" y="2452689"/>
            <a:ext cx="5510212" cy="1920875"/>
            <a:chOff x="0" y="0"/>
            <a:chExt cx="3471" cy="1210"/>
          </a:xfrm>
        </p:grpSpPr>
        <p:sp>
          <p:nvSpPr>
            <p:cNvPr id="27662" name="Rectangle 10"/>
            <p:cNvSpPr>
              <a:spLocks noChangeArrowheads="1"/>
            </p:cNvSpPr>
            <p:nvPr/>
          </p:nvSpPr>
          <p:spPr bwMode="auto">
            <a:xfrm>
              <a:off x="0" y="0"/>
              <a:ext cx="34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7663" name="Rectangle 11"/>
            <p:cNvSpPr>
              <a:spLocks noChangeArrowheads="1"/>
            </p:cNvSpPr>
            <p:nvPr/>
          </p:nvSpPr>
          <p:spPr bwMode="auto">
            <a:xfrm>
              <a:off x="0" y="0"/>
              <a:ext cx="3471"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fr-FR" altLang="fr-FR" sz="800">
                  <a:solidFill>
                    <a:srgbClr val="000000"/>
                  </a:solidFill>
                  <a:latin typeface="Arial" charset="0"/>
                </a:rPr>
                <a:t>  </a:t>
              </a:r>
              <a:r>
                <a:rPr lang="fr-FR" altLang="fr-FR" sz="12000">
                  <a:solidFill>
                    <a:srgbClr val="000000"/>
                  </a:solidFill>
                  <a:latin typeface="Arial" charset="0"/>
                </a:rPr>
                <a:t> </a:t>
              </a:r>
              <a:r>
                <a:rPr lang="fr-FR" altLang="fr-FR" sz="800">
                  <a:solidFill>
                    <a:srgbClr val="000000"/>
                  </a:solidFill>
                  <a:latin typeface="Arial" charset="0"/>
                </a:rPr>
                <a:t>                                           </a:t>
              </a:r>
            </a:p>
          </p:txBody>
        </p:sp>
      </p:grpSp>
      <p:pic>
        <p:nvPicPr>
          <p:cNvPr id="27656" name="Picture 12" descr="Pneu Michelin Alpin"/>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710238" y="5562600"/>
            <a:ext cx="7667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13" descr="couléeEF"/>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288088" y="1371600"/>
            <a:ext cx="1255712"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4" descr="3msecurityglass"/>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763001" y="1371600"/>
            <a:ext cx="1687513"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5" descr="ImageServlet?imageCode=8910529490&amp;codeSite=FRANC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477000" y="5619750"/>
            <a:ext cx="12954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16" descr="Viper1">
            <a:hlinkClick r:id="rId13"/>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5875338" y="2897189"/>
            <a:ext cx="1439862"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7"/>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670675" y="4243389"/>
            <a:ext cx="14414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681580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1066801" y="65890"/>
            <a:ext cx="10058400" cy="1609344"/>
          </a:xfrm>
        </p:spPr>
        <p:txBody>
          <a:bodyPr/>
          <a:lstStyle/>
          <a:p>
            <a:r>
              <a:rPr lang="fr-FR" altLang="fr-FR">
                <a:ea typeface="ＭＳ Ｐゴシック" charset="-128"/>
              </a:rPr>
              <a:t>Innovation produit</a:t>
            </a:r>
          </a:p>
        </p:txBody>
      </p:sp>
      <p:sp>
        <p:nvSpPr>
          <p:cNvPr id="28674" name="Rectangle 3"/>
          <p:cNvSpPr>
            <a:spLocks noGrp="1" noChangeArrowheads="1"/>
          </p:cNvSpPr>
          <p:nvPr>
            <p:ph type="body" idx="1"/>
          </p:nvPr>
        </p:nvSpPr>
        <p:spPr>
          <a:xfrm>
            <a:off x="1676400" y="2179638"/>
            <a:ext cx="8229600" cy="4754562"/>
          </a:xfrm>
        </p:spPr>
        <p:txBody>
          <a:bodyPr>
            <a:normAutofit/>
          </a:bodyPr>
          <a:lstStyle/>
          <a:p>
            <a:pPr>
              <a:buFontTx/>
              <a:buChar char="-"/>
            </a:pPr>
            <a:r>
              <a:rPr lang="fr-FR" altLang="fr-FR" sz="1800" dirty="0">
                <a:latin typeface="Tahoma" charset="0"/>
                <a:ea typeface="ＭＳ Ｐゴシック" charset="-128"/>
              </a:rPr>
              <a:t>Satisfaire un nouveau besoin</a:t>
            </a:r>
          </a:p>
          <a:p>
            <a:pPr>
              <a:buFontTx/>
              <a:buChar char="-"/>
            </a:pPr>
            <a:endParaRPr lang="fr-FR" altLang="fr-FR" sz="1800" dirty="0">
              <a:latin typeface="Tahoma" charset="0"/>
              <a:ea typeface="ＭＳ Ｐゴシック" charset="-128"/>
            </a:endParaRPr>
          </a:p>
          <a:p>
            <a:pPr>
              <a:buFontTx/>
              <a:buChar char="-"/>
            </a:pPr>
            <a:r>
              <a:rPr lang="fr-FR" altLang="fr-FR" sz="1800" dirty="0">
                <a:latin typeface="Tahoma" charset="0"/>
                <a:ea typeface="ＭＳ Ｐゴシック" charset="-128"/>
              </a:rPr>
              <a:t>Mieux satisfaire un besoin existant</a:t>
            </a:r>
          </a:p>
          <a:p>
            <a:pPr>
              <a:buFontTx/>
              <a:buNone/>
            </a:pPr>
            <a:endParaRPr lang="fr-FR" altLang="fr-FR" sz="1800" dirty="0">
              <a:latin typeface="Tahoma" charset="0"/>
              <a:ea typeface="ＭＳ Ｐゴシック" charset="-128"/>
            </a:endParaRPr>
          </a:p>
          <a:p>
            <a:pPr>
              <a:buFontTx/>
              <a:buNone/>
            </a:pPr>
            <a:endParaRPr lang="fr-FR" altLang="fr-FR" sz="1800" dirty="0">
              <a:latin typeface="Tahoma" charset="0"/>
              <a:ea typeface="ＭＳ Ｐゴシック" charset="-128"/>
            </a:endParaRPr>
          </a:p>
          <a:p>
            <a:pPr>
              <a:buFontTx/>
              <a:buNone/>
            </a:pPr>
            <a:endParaRPr lang="fr-FR" altLang="fr-FR" sz="1800" dirty="0">
              <a:latin typeface="Tahoma" charset="0"/>
              <a:ea typeface="ＭＳ Ｐゴシック" charset="-128"/>
            </a:endParaRPr>
          </a:p>
          <a:p>
            <a:pPr eaLnBrk="1" hangingPunct="1">
              <a:spcBef>
                <a:spcPct val="50000"/>
              </a:spcBef>
            </a:pPr>
            <a:r>
              <a:rPr lang="fr-FR" altLang="fr-FR" sz="2400" dirty="0">
                <a:latin typeface="Tahoma" charset="0"/>
                <a:ea typeface="ＭＳ Ｐゴシック" charset="-128"/>
              </a:rPr>
              <a:t> </a:t>
            </a:r>
            <a:r>
              <a:rPr lang="fr-FR" altLang="fr-FR" sz="2400" b="1" dirty="0">
                <a:latin typeface="Tahoma" charset="0"/>
                <a:ea typeface="ＭＳ Ｐゴシック" charset="-128"/>
              </a:rPr>
              <a:t>Dominante technologique</a:t>
            </a:r>
          </a:p>
          <a:p>
            <a:pPr eaLnBrk="1" hangingPunct="1">
              <a:spcBef>
                <a:spcPct val="50000"/>
              </a:spcBef>
            </a:pPr>
            <a:endParaRPr lang="fr-FR" altLang="fr-FR" sz="2400" dirty="0">
              <a:latin typeface="Tahoma" charset="0"/>
              <a:ea typeface="ＭＳ Ｐゴシック" charset="-128"/>
            </a:endParaRPr>
          </a:p>
          <a:p>
            <a:pPr>
              <a:buFontTx/>
              <a:buChar char="-"/>
            </a:pPr>
            <a:r>
              <a:rPr lang="fr-FR" altLang="fr-FR" sz="1800" dirty="0">
                <a:latin typeface="Tahoma" charset="0"/>
                <a:ea typeface="ＭＳ Ｐゴシック" charset="-128"/>
              </a:rPr>
              <a:t>Utiliser une nouvelle technologie</a:t>
            </a:r>
          </a:p>
          <a:p>
            <a:pPr>
              <a:buFontTx/>
              <a:buChar char="-"/>
            </a:pPr>
            <a:endParaRPr lang="fr-FR" altLang="fr-FR" sz="1800" dirty="0">
              <a:latin typeface="Tahoma" charset="0"/>
              <a:ea typeface="ＭＳ Ｐゴシック" charset="-128"/>
            </a:endParaRPr>
          </a:p>
          <a:p>
            <a:pPr>
              <a:buFontTx/>
              <a:buChar char="-"/>
            </a:pPr>
            <a:r>
              <a:rPr lang="fr-FR" altLang="fr-FR" sz="1800" dirty="0">
                <a:latin typeface="Tahoma" charset="0"/>
                <a:ea typeface="ＭＳ Ｐゴシック" charset="-128"/>
              </a:rPr>
              <a:t>Développer une technologie existante</a:t>
            </a:r>
          </a:p>
          <a:p>
            <a:pPr>
              <a:buFontTx/>
              <a:buNone/>
            </a:pPr>
            <a:endParaRPr lang="fr-FR" altLang="fr-FR" sz="1800" dirty="0">
              <a:latin typeface="Tahoma" charset="0"/>
              <a:ea typeface="ＭＳ Ｐゴシック" charset="-128"/>
            </a:endParaRPr>
          </a:p>
          <a:p>
            <a:pPr eaLnBrk="1" hangingPunct="1">
              <a:spcBef>
                <a:spcPct val="50000"/>
              </a:spcBef>
            </a:pPr>
            <a:endParaRPr lang="fr-FR" altLang="fr-FR" sz="2400" dirty="0">
              <a:latin typeface="Tahoma" charset="0"/>
              <a:ea typeface="ＭＳ Ｐゴシック" charset="-128"/>
            </a:endParaRPr>
          </a:p>
        </p:txBody>
      </p:sp>
      <p:sp>
        <p:nvSpPr>
          <p:cNvPr id="28675" name="Text Box 4"/>
          <p:cNvSpPr txBox="1">
            <a:spLocks noChangeArrowheads="1"/>
          </p:cNvSpPr>
          <p:nvPr/>
        </p:nvSpPr>
        <p:spPr bwMode="auto">
          <a:xfrm>
            <a:off x="1676400" y="1371601"/>
            <a:ext cx="8534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buFontTx/>
              <a:buChar char="•"/>
            </a:pPr>
            <a:r>
              <a:rPr lang="fr-FR" altLang="fr-FR" dirty="0">
                <a:latin typeface="Tahoma" charset="0"/>
              </a:rPr>
              <a:t>   </a:t>
            </a:r>
            <a:r>
              <a:rPr lang="fr-FR" altLang="fr-FR" b="1" dirty="0">
                <a:latin typeface="Tahoma" charset="0"/>
              </a:rPr>
              <a:t>Dominante marketing</a:t>
            </a:r>
          </a:p>
          <a:p>
            <a:pPr eaLnBrk="1" hangingPunct="1">
              <a:spcBef>
                <a:spcPct val="50000"/>
              </a:spcBef>
              <a:buFontTx/>
              <a:buChar char="•"/>
            </a:pPr>
            <a:endParaRPr lang="fr-FR" altLang="fr-FR" dirty="0">
              <a:latin typeface="Tahoma" charset="0"/>
            </a:endParaRPr>
          </a:p>
        </p:txBody>
      </p:sp>
      <p:grpSp>
        <p:nvGrpSpPr>
          <p:cNvPr id="28676" name="Group 5"/>
          <p:cNvGrpSpPr>
            <a:grpSpLocks/>
          </p:cNvGrpSpPr>
          <p:nvPr/>
        </p:nvGrpSpPr>
        <p:grpSpPr bwMode="auto">
          <a:xfrm>
            <a:off x="7070912" y="1217197"/>
            <a:ext cx="4713350" cy="3431003"/>
            <a:chOff x="3528" y="769"/>
            <a:chExt cx="2857" cy="2111"/>
          </a:xfrm>
        </p:grpSpPr>
        <p:graphicFrame>
          <p:nvGraphicFramePr>
            <p:cNvPr id="28684" name="Object 2"/>
            <p:cNvGraphicFramePr>
              <a:graphicFrameLocks noChangeAspect="1"/>
            </p:cNvGraphicFramePr>
            <p:nvPr>
              <p:extLst/>
            </p:nvPr>
          </p:nvGraphicFramePr>
          <p:xfrm>
            <a:off x="3937" y="769"/>
            <a:ext cx="2448" cy="1877"/>
          </p:xfrm>
          <a:graphic>
            <a:graphicData uri="http://schemas.openxmlformats.org/presentationml/2006/ole">
              <mc:AlternateContent xmlns:mc="http://schemas.openxmlformats.org/markup-compatibility/2006">
                <mc:Choice xmlns:v="urn:schemas-microsoft-com:vml" Requires="v">
                  <p:oleObj spid="_x0000_s16434" name="Image bitmap" r:id="rId3" imgW="4495238" imgH="3448531" progId="Paint.Picture">
                    <p:embed/>
                  </p:oleObj>
                </mc:Choice>
                <mc:Fallback>
                  <p:oleObj name="Image bitmap" r:id="rId3" imgW="4495238" imgH="344853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 y="769"/>
                          <a:ext cx="2448" cy="1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8685" name="Object 3"/>
            <p:cNvGraphicFramePr>
              <a:graphicFrameLocks noChangeAspect="1"/>
            </p:cNvGraphicFramePr>
            <p:nvPr/>
          </p:nvGraphicFramePr>
          <p:xfrm>
            <a:off x="3528" y="2760"/>
            <a:ext cx="2040" cy="120"/>
          </p:xfrm>
          <a:graphic>
            <a:graphicData uri="http://schemas.openxmlformats.org/presentationml/2006/ole">
              <mc:AlternateContent xmlns:mc="http://schemas.openxmlformats.org/markup-compatibility/2006">
                <mc:Choice xmlns:v="urn:schemas-microsoft-com:vml" Requires="v">
                  <p:oleObj spid="_x0000_s16435" name="Image bitmap" r:id="rId5" imgW="3238952" imgH="190426" progId="Paint.Picture">
                    <p:embed/>
                  </p:oleObj>
                </mc:Choice>
                <mc:Fallback>
                  <p:oleObj name="Image bitmap" r:id="rId5" imgW="3238952" imgH="19042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8" y="2760"/>
                          <a:ext cx="2040"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pic>
        <p:nvPicPr>
          <p:cNvPr id="28677" name="Picture 8" descr="v_6_ill_854241_essensis_litchiet_raisin">
            <a:hlinkClick r:id="rId7"/>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09044" y="1600200"/>
            <a:ext cx="88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9" descr="Ariel Lessive Poudre 4,275 k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715000" y="26670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10" descr="plasma">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943600" y="48006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0" name="Group 11"/>
          <p:cNvGrpSpPr>
            <a:grpSpLocks/>
          </p:cNvGrpSpPr>
          <p:nvPr/>
        </p:nvGrpSpPr>
        <p:grpSpPr bwMode="auto">
          <a:xfrm>
            <a:off x="3836989" y="2149476"/>
            <a:ext cx="4518025" cy="2500313"/>
            <a:chOff x="0" y="0"/>
            <a:chExt cx="2846" cy="1575"/>
          </a:xfrm>
        </p:grpSpPr>
        <p:sp>
          <p:nvSpPr>
            <p:cNvPr id="28682" name="Rectangle 12"/>
            <p:cNvSpPr>
              <a:spLocks noChangeArrowheads="1"/>
            </p:cNvSpPr>
            <p:nvPr/>
          </p:nvSpPr>
          <p:spPr bwMode="auto">
            <a:xfrm>
              <a:off x="0" y="0"/>
              <a:ext cx="28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8683" name="Rectangle 13"/>
            <p:cNvSpPr>
              <a:spLocks noChangeArrowheads="1"/>
            </p:cNvSpPr>
            <p:nvPr/>
          </p:nvSpPr>
          <p:spPr bwMode="auto">
            <a:xfrm>
              <a:off x="0" y="0"/>
              <a:ext cx="2846" cy="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a:r>
                <a:rPr lang="fr-FR" altLang="fr-FR" sz="800" dirty="0">
                  <a:latin typeface="Verdana" charset="0"/>
                </a:rPr>
                <a:t>  </a:t>
              </a:r>
              <a:r>
                <a:rPr lang="fr-FR" altLang="fr-FR" sz="15800" dirty="0">
                  <a:latin typeface="Verdana" charset="0"/>
                </a:rPr>
                <a:t> </a:t>
              </a:r>
              <a:r>
                <a:rPr lang="fr-FR" altLang="fr-FR" sz="800" dirty="0">
                  <a:latin typeface="Verdana" charset="0"/>
                </a:rPr>
                <a:t>                                                                   </a:t>
              </a:r>
            </a:p>
          </p:txBody>
        </p:sp>
      </p:grpSp>
      <p:pic>
        <p:nvPicPr>
          <p:cNvPr id="28681" name="Picture 14" descr="Canon EOS 300D reflex numériqu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467600" y="54864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6701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292942" y="119063"/>
            <a:ext cx="9601200" cy="1485900"/>
          </a:xfrm>
        </p:spPr>
        <p:txBody>
          <a:bodyPr>
            <a:normAutofit/>
          </a:bodyPr>
          <a:lstStyle/>
          <a:p>
            <a:pPr algn="ctr"/>
            <a:r>
              <a:rPr lang="en-US" altLang="fr-FR" sz="4000" dirty="0">
                <a:ea typeface="ＭＳ Ｐゴシック" charset="-128"/>
              </a:rPr>
              <a:t>Innovations </a:t>
            </a:r>
            <a:r>
              <a:rPr lang="en-US" altLang="fr-FR" sz="4000" dirty="0" err="1">
                <a:ea typeface="ＭＳ Ｐゴシック" charset="-128"/>
              </a:rPr>
              <a:t>incrémentales</a:t>
            </a:r>
            <a:r>
              <a:rPr lang="en-US" altLang="fr-FR" sz="4000" dirty="0">
                <a:ea typeface="ＭＳ Ｐゴシック" charset="-128"/>
              </a:rPr>
              <a:t> et </a:t>
            </a:r>
            <a:r>
              <a:rPr lang="en-US" altLang="fr-FR" sz="4000" dirty="0" err="1">
                <a:ea typeface="ＭＳ Ｐゴシック" charset="-128"/>
              </a:rPr>
              <a:t>radicales</a:t>
            </a:r>
            <a:r>
              <a:rPr lang="en-US" altLang="fr-FR" sz="4000" dirty="0">
                <a:ea typeface="ＭＳ Ｐゴシック" charset="-128"/>
              </a:rPr>
              <a:t> </a:t>
            </a:r>
            <a:r>
              <a:rPr lang="en-US" altLang="fr-FR" sz="4000" dirty="0" err="1">
                <a:ea typeface="ＭＳ Ｐゴシック" charset="-128"/>
              </a:rPr>
              <a:t>dans</a:t>
            </a:r>
            <a:r>
              <a:rPr lang="en-US" altLang="fr-FR" sz="4000" dirty="0">
                <a:ea typeface="ＭＳ Ｐゴシック" charset="-128"/>
              </a:rPr>
              <a:t> </a:t>
            </a:r>
            <a:r>
              <a:rPr lang="en-US" altLang="fr-FR" sz="4000" dirty="0" err="1">
                <a:ea typeface="ＭＳ Ｐゴシック" charset="-128"/>
              </a:rPr>
              <a:t>l’écriture</a:t>
            </a:r>
            <a:endParaRPr lang="en-US" altLang="fr-FR" sz="4000" dirty="0">
              <a:ea typeface="ＭＳ Ｐゴシック" charset="-128"/>
            </a:endParaRPr>
          </a:p>
        </p:txBody>
      </p:sp>
      <p:pic>
        <p:nvPicPr>
          <p:cNvPr id="29698" name="Picture 3" descr="cat_fisher_space_pen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15401" y="1433513"/>
            <a:ext cx="16605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4" descr="Plume métallique">
            <a:hlinkClick r:id="rId4" tooltip="Plume métallique"/>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733800" y="2398713"/>
            <a:ext cx="1371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700" name="Object 2"/>
          <p:cNvGraphicFramePr>
            <a:graphicFrameLocks noChangeAspect="1"/>
          </p:cNvGraphicFramePr>
          <p:nvPr/>
        </p:nvGraphicFramePr>
        <p:xfrm>
          <a:off x="1676400" y="2119313"/>
          <a:ext cx="1905000" cy="1250950"/>
        </p:xfrm>
        <a:graphic>
          <a:graphicData uri="http://schemas.openxmlformats.org/presentationml/2006/ole">
            <mc:AlternateContent xmlns:mc="http://schemas.openxmlformats.org/markup-compatibility/2006">
              <mc:Choice xmlns:v="urn:schemas-microsoft-com:vml" Requires="v">
                <p:oleObj spid="_x0000_s17521" name="Image bitmap" r:id="rId6" imgW="2161905" imgH="1419048" progId="Paint.Picture">
                  <p:embed/>
                </p:oleObj>
              </mc:Choice>
              <mc:Fallback>
                <p:oleObj name="Image bitmap" r:id="rId6" imgW="2161905" imgH="1419048"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2119313"/>
                        <a:ext cx="1905000" cy="125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9701" name="Text Box 6"/>
          <p:cNvSpPr txBox="1">
            <a:spLocks noChangeArrowheads="1"/>
          </p:cNvSpPr>
          <p:nvPr/>
        </p:nvSpPr>
        <p:spPr bwMode="auto">
          <a:xfrm>
            <a:off x="1676400" y="3490913"/>
            <a:ext cx="19812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1400">
                <a:latin typeface="Tahoma" charset="0"/>
              </a:rPr>
              <a:t>Vème siècle après J.-C</a:t>
            </a:r>
          </a:p>
          <a:p>
            <a:pPr eaLnBrk="1" hangingPunct="1">
              <a:spcBef>
                <a:spcPct val="50000"/>
              </a:spcBef>
            </a:pPr>
            <a:endParaRPr lang="fr-FR" altLang="fr-FR" sz="1400">
              <a:latin typeface="Tahoma" charset="0"/>
            </a:endParaRPr>
          </a:p>
        </p:txBody>
      </p:sp>
      <p:sp>
        <p:nvSpPr>
          <p:cNvPr id="29702" name="Text Box 7"/>
          <p:cNvSpPr txBox="1">
            <a:spLocks noChangeArrowheads="1"/>
          </p:cNvSpPr>
          <p:nvPr/>
        </p:nvSpPr>
        <p:spPr bwMode="auto">
          <a:xfrm>
            <a:off x="4191000" y="3490913"/>
            <a:ext cx="19812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1400">
                <a:latin typeface="Tahoma" charset="0"/>
              </a:rPr>
              <a:t>1835</a:t>
            </a:r>
          </a:p>
          <a:p>
            <a:pPr eaLnBrk="1" hangingPunct="1">
              <a:spcBef>
                <a:spcPct val="50000"/>
              </a:spcBef>
            </a:pPr>
            <a:endParaRPr lang="fr-FR" altLang="fr-FR" sz="1400">
              <a:latin typeface="Tahoma" charset="0"/>
            </a:endParaRPr>
          </a:p>
        </p:txBody>
      </p:sp>
      <p:pic>
        <p:nvPicPr>
          <p:cNvPr id="29703" name="Picture 8" descr="stylo_plume">
            <a:hlinkClick r:id="rId8"/>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57800" y="2347913"/>
            <a:ext cx="13716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Text Box 9"/>
          <p:cNvSpPr txBox="1">
            <a:spLocks noChangeArrowheads="1"/>
          </p:cNvSpPr>
          <p:nvPr/>
        </p:nvSpPr>
        <p:spPr bwMode="auto">
          <a:xfrm>
            <a:off x="7543800" y="3490913"/>
            <a:ext cx="19812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1400">
                <a:latin typeface="Tahoma" charset="0"/>
              </a:rPr>
              <a:t>1945</a:t>
            </a:r>
          </a:p>
          <a:p>
            <a:pPr eaLnBrk="1" hangingPunct="1">
              <a:spcBef>
                <a:spcPct val="50000"/>
              </a:spcBef>
            </a:pPr>
            <a:endParaRPr lang="fr-FR" altLang="fr-FR" sz="1400">
              <a:latin typeface="Tahoma" charset="0"/>
            </a:endParaRPr>
          </a:p>
        </p:txBody>
      </p:sp>
      <p:sp>
        <p:nvSpPr>
          <p:cNvPr id="29705" name="Text Box 10"/>
          <p:cNvSpPr txBox="1">
            <a:spLocks noChangeArrowheads="1"/>
          </p:cNvSpPr>
          <p:nvPr/>
        </p:nvSpPr>
        <p:spPr bwMode="auto">
          <a:xfrm>
            <a:off x="5562600" y="3490913"/>
            <a:ext cx="19812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1400">
                <a:latin typeface="Tahoma" charset="0"/>
              </a:rPr>
              <a:t>1884</a:t>
            </a:r>
          </a:p>
          <a:p>
            <a:pPr eaLnBrk="1" hangingPunct="1">
              <a:spcBef>
                <a:spcPct val="50000"/>
              </a:spcBef>
            </a:pPr>
            <a:endParaRPr lang="fr-FR" altLang="fr-FR" sz="1400">
              <a:latin typeface="Tahoma" charset="0"/>
            </a:endParaRPr>
          </a:p>
        </p:txBody>
      </p:sp>
      <p:pic>
        <p:nvPicPr>
          <p:cNvPr id="29706" name="Picture 11" descr="381703StyloHalte">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315201" y="2043113"/>
            <a:ext cx="1325563"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Text Box 12"/>
          <p:cNvSpPr txBox="1">
            <a:spLocks noChangeArrowheads="1"/>
          </p:cNvSpPr>
          <p:nvPr/>
        </p:nvSpPr>
        <p:spPr bwMode="auto">
          <a:xfrm>
            <a:off x="9372600" y="3490914"/>
            <a:ext cx="198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1400">
                <a:latin typeface="Tahoma" charset="0"/>
              </a:rPr>
              <a:t>2010</a:t>
            </a:r>
          </a:p>
        </p:txBody>
      </p:sp>
      <p:sp>
        <p:nvSpPr>
          <p:cNvPr id="29708" name="Text Box 13"/>
          <p:cNvSpPr txBox="1">
            <a:spLocks noChangeArrowheads="1"/>
          </p:cNvSpPr>
          <p:nvPr/>
        </p:nvSpPr>
        <p:spPr bwMode="auto">
          <a:xfrm>
            <a:off x="1905000" y="13716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buFontTx/>
              <a:buChar char="•"/>
            </a:pPr>
            <a:r>
              <a:rPr lang="fr-FR" altLang="fr-FR">
                <a:latin typeface="Tahoma" charset="0"/>
              </a:rPr>
              <a:t> Innovations incrémentales</a:t>
            </a:r>
          </a:p>
        </p:txBody>
      </p:sp>
      <p:sp>
        <p:nvSpPr>
          <p:cNvPr id="29709" name="Text Box 14"/>
          <p:cNvSpPr txBox="1">
            <a:spLocks noChangeArrowheads="1"/>
          </p:cNvSpPr>
          <p:nvPr/>
        </p:nvSpPr>
        <p:spPr bwMode="auto">
          <a:xfrm>
            <a:off x="1905000" y="41910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buFontTx/>
              <a:buChar char="•"/>
            </a:pPr>
            <a:r>
              <a:rPr lang="fr-FR" altLang="fr-FR">
                <a:latin typeface="Tahoma" charset="0"/>
              </a:rPr>
              <a:t> Innovations radicales</a:t>
            </a:r>
          </a:p>
        </p:txBody>
      </p:sp>
      <p:graphicFrame>
        <p:nvGraphicFramePr>
          <p:cNvPr id="29710" name="Object 3"/>
          <p:cNvGraphicFramePr>
            <a:graphicFrameLocks noChangeAspect="1"/>
          </p:cNvGraphicFramePr>
          <p:nvPr/>
        </p:nvGraphicFramePr>
        <p:xfrm>
          <a:off x="4343400" y="4876800"/>
          <a:ext cx="2133600" cy="1639888"/>
        </p:xfrm>
        <a:graphic>
          <a:graphicData uri="http://schemas.openxmlformats.org/presentationml/2006/ole">
            <mc:AlternateContent xmlns:mc="http://schemas.openxmlformats.org/markup-compatibility/2006">
              <mc:Choice xmlns:v="urn:schemas-microsoft-com:vml" Requires="v">
                <p:oleObj spid="_x0000_s17522" name="Image bitmap" r:id="rId12" imgW="2838846" imgH="2180952" progId="Paint.Picture">
                  <p:embed/>
                </p:oleObj>
              </mc:Choice>
              <mc:Fallback>
                <p:oleObj name="Image bitmap" r:id="rId12" imgW="2838846" imgH="2180952"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3400" y="4876800"/>
                        <a:ext cx="2133600" cy="163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9711" name="Object 4"/>
          <p:cNvGraphicFramePr>
            <a:graphicFrameLocks noChangeAspect="1"/>
          </p:cNvGraphicFramePr>
          <p:nvPr/>
        </p:nvGraphicFramePr>
        <p:xfrm>
          <a:off x="1676400" y="5181600"/>
          <a:ext cx="2895600" cy="1143000"/>
        </p:xfrm>
        <a:graphic>
          <a:graphicData uri="http://schemas.openxmlformats.org/presentationml/2006/ole">
            <mc:AlternateContent xmlns:mc="http://schemas.openxmlformats.org/markup-compatibility/2006">
              <mc:Choice xmlns:v="urn:schemas-microsoft-com:vml" Requires="v">
                <p:oleObj spid="_x0000_s17523" name="Image bitmap" r:id="rId14" imgW="2895238" imgH="1142857" progId="Paint.Picture">
                  <p:embed/>
                </p:oleObj>
              </mc:Choice>
              <mc:Fallback>
                <p:oleObj name="Image bitmap" r:id="rId14" imgW="2895238" imgH="1142857" progId="Paint.Picture">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76400" y="5181600"/>
                        <a:ext cx="2895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9712" name="Object 5"/>
          <p:cNvGraphicFramePr>
            <a:graphicFrameLocks noChangeAspect="1"/>
          </p:cNvGraphicFramePr>
          <p:nvPr/>
        </p:nvGraphicFramePr>
        <p:xfrm>
          <a:off x="8820150" y="5029200"/>
          <a:ext cx="1771650" cy="1379538"/>
        </p:xfrm>
        <a:graphic>
          <a:graphicData uri="http://schemas.openxmlformats.org/presentationml/2006/ole">
            <mc:AlternateContent xmlns:mc="http://schemas.openxmlformats.org/markup-compatibility/2006">
              <mc:Choice xmlns:v="urn:schemas-microsoft-com:vml" Requires="v">
                <p:oleObj spid="_x0000_s17524" name="Image bitmap" r:id="rId16" imgW="2629267" imgH="2048161" progId="Paint.Picture">
                  <p:embed/>
                </p:oleObj>
              </mc:Choice>
              <mc:Fallback>
                <p:oleObj name="Image bitmap" r:id="rId16" imgW="2629267" imgH="2048161" progId="Paint.Picture">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20150" y="5029200"/>
                        <a:ext cx="1771650" cy="137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9713" name="Object 6"/>
          <p:cNvGraphicFramePr>
            <a:graphicFrameLocks noChangeAspect="1"/>
          </p:cNvGraphicFramePr>
          <p:nvPr/>
        </p:nvGraphicFramePr>
        <p:xfrm>
          <a:off x="6648450" y="5362576"/>
          <a:ext cx="2266950" cy="885825"/>
        </p:xfrm>
        <a:graphic>
          <a:graphicData uri="http://schemas.openxmlformats.org/presentationml/2006/ole">
            <mc:AlternateContent xmlns:mc="http://schemas.openxmlformats.org/markup-compatibility/2006">
              <mc:Choice xmlns:v="urn:schemas-microsoft-com:vml" Requires="v">
                <p:oleObj spid="_x0000_s17525" name="Image bitmap" r:id="rId18" imgW="2266667" imgH="885949" progId="Paint.Picture">
                  <p:embed/>
                </p:oleObj>
              </mc:Choice>
              <mc:Fallback>
                <p:oleObj name="Image bitmap" r:id="rId18" imgW="2266667" imgH="885949" progId="Paint.Picture">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48450" y="5362576"/>
                        <a:ext cx="22669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205264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3"/>
          <p:cNvSpPr txBox="1">
            <a:spLocks noChangeArrowheads="1"/>
          </p:cNvSpPr>
          <p:nvPr/>
        </p:nvSpPr>
        <p:spPr bwMode="auto">
          <a:xfrm>
            <a:off x="1676400" y="54102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3200" b="1">
                <a:solidFill>
                  <a:srgbClr val="008000"/>
                </a:solidFill>
                <a:latin typeface="Tahoma" charset="0"/>
              </a:rPr>
              <a:t>-</a:t>
            </a:r>
          </a:p>
        </p:txBody>
      </p:sp>
      <p:sp>
        <p:nvSpPr>
          <p:cNvPr id="31746" name="Text Box 4"/>
          <p:cNvSpPr txBox="1">
            <a:spLocks noChangeArrowheads="1"/>
          </p:cNvSpPr>
          <p:nvPr/>
        </p:nvSpPr>
        <p:spPr bwMode="auto">
          <a:xfrm>
            <a:off x="1600200" y="1676400"/>
            <a:ext cx="60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3200" b="1">
                <a:solidFill>
                  <a:srgbClr val="008000"/>
                </a:solidFill>
                <a:latin typeface="Tahoma" charset="0"/>
              </a:rPr>
              <a:t>+</a:t>
            </a:r>
          </a:p>
        </p:txBody>
      </p:sp>
      <p:sp>
        <p:nvSpPr>
          <p:cNvPr id="31747" name="Text Box 5"/>
          <p:cNvSpPr txBox="1">
            <a:spLocks noChangeArrowheads="1"/>
          </p:cNvSpPr>
          <p:nvPr/>
        </p:nvSpPr>
        <p:spPr bwMode="auto">
          <a:xfrm>
            <a:off x="2590800" y="1676401"/>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2000">
                <a:latin typeface="Tahoma" charset="0"/>
              </a:rPr>
              <a:t>Innovation radicale (10%)	    Nouvelles marques (20%)</a:t>
            </a:r>
          </a:p>
        </p:txBody>
      </p:sp>
      <p:sp>
        <p:nvSpPr>
          <p:cNvPr id="31748" name="Text Box 6"/>
          <p:cNvSpPr txBox="1">
            <a:spLocks noChangeArrowheads="1"/>
          </p:cNvSpPr>
          <p:nvPr/>
        </p:nvSpPr>
        <p:spPr bwMode="auto">
          <a:xfrm>
            <a:off x="2590800" y="2362201"/>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2000">
                <a:latin typeface="Tahoma" charset="0"/>
              </a:rPr>
              <a:t>Nouvelles lignes (20%)		    Innovation radicale (10%)	</a:t>
            </a:r>
          </a:p>
        </p:txBody>
      </p:sp>
      <p:sp>
        <p:nvSpPr>
          <p:cNvPr id="31749" name="Text Box 7"/>
          <p:cNvSpPr txBox="1">
            <a:spLocks noChangeArrowheads="1"/>
          </p:cNvSpPr>
          <p:nvPr/>
        </p:nvSpPr>
        <p:spPr bwMode="auto">
          <a:xfrm>
            <a:off x="2590800" y="3138489"/>
            <a:ext cx="8077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2000">
                <a:latin typeface="Tahoma" charset="0"/>
              </a:rPr>
              <a:t>Extensions de gamme (26%)	    Repositionnement (4%)</a:t>
            </a:r>
          </a:p>
          <a:p>
            <a:pPr eaLnBrk="1" hangingPunct="1">
              <a:spcBef>
                <a:spcPct val="50000"/>
              </a:spcBef>
            </a:pPr>
            <a:endParaRPr lang="fr-FR" altLang="fr-FR" sz="2000">
              <a:latin typeface="Tahoma" charset="0"/>
            </a:endParaRPr>
          </a:p>
        </p:txBody>
      </p:sp>
      <p:sp>
        <p:nvSpPr>
          <p:cNvPr id="31750" name="Text Box 8"/>
          <p:cNvSpPr txBox="1">
            <a:spLocks noChangeArrowheads="1"/>
          </p:cNvSpPr>
          <p:nvPr/>
        </p:nvSpPr>
        <p:spPr bwMode="auto">
          <a:xfrm>
            <a:off x="2590800" y="3976689"/>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2000">
                <a:latin typeface="Tahoma" charset="0"/>
              </a:rPr>
              <a:t>Améliorations de produits (26%)	    Extensions de gamme (23%)</a:t>
            </a:r>
          </a:p>
        </p:txBody>
      </p:sp>
      <p:sp>
        <p:nvSpPr>
          <p:cNvPr id="31751" name="Text Box 9"/>
          <p:cNvSpPr txBox="1">
            <a:spLocks noChangeArrowheads="1"/>
          </p:cNvSpPr>
          <p:nvPr/>
        </p:nvSpPr>
        <p:spPr bwMode="auto">
          <a:xfrm>
            <a:off x="1752600" y="28194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endParaRPr lang="fr-FR" altLang="fr-FR" sz="1600">
              <a:latin typeface="Tahoma" charset="0"/>
            </a:endParaRPr>
          </a:p>
        </p:txBody>
      </p:sp>
      <p:sp>
        <p:nvSpPr>
          <p:cNvPr id="31752" name="Text Box 10"/>
          <p:cNvSpPr txBox="1">
            <a:spLocks noChangeArrowheads="1"/>
          </p:cNvSpPr>
          <p:nvPr/>
        </p:nvSpPr>
        <p:spPr bwMode="auto">
          <a:xfrm>
            <a:off x="2590800" y="4800601"/>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2000">
                <a:latin typeface="Tahoma" charset="0"/>
              </a:rPr>
              <a:t>Repositionnement (7%)		    Produits moins chers (9%)</a:t>
            </a:r>
          </a:p>
        </p:txBody>
      </p:sp>
      <p:sp>
        <p:nvSpPr>
          <p:cNvPr id="31753" name="Text Box 11"/>
          <p:cNvSpPr txBox="1">
            <a:spLocks noChangeArrowheads="1"/>
          </p:cNvSpPr>
          <p:nvPr/>
        </p:nvSpPr>
        <p:spPr bwMode="auto">
          <a:xfrm>
            <a:off x="2590800" y="5638801"/>
            <a:ext cx="8077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fr-FR" altLang="fr-FR" sz="2000">
                <a:latin typeface="Tahoma" charset="0"/>
              </a:rPr>
              <a:t>Produits moins chers (11%)	    Améliorations de produits (34%)</a:t>
            </a:r>
          </a:p>
          <a:p>
            <a:pPr eaLnBrk="1" hangingPunct="1">
              <a:spcBef>
                <a:spcPct val="50000"/>
              </a:spcBef>
            </a:pPr>
            <a:endParaRPr lang="fr-FR" altLang="fr-FR" sz="2000">
              <a:latin typeface="Tahoma" charset="0"/>
            </a:endParaRPr>
          </a:p>
        </p:txBody>
      </p:sp>
      <p:sp>
        <p:nvSpPr>
          <p:cNvPr id="31754" name="Line 12"/>
          <p:cNvSpPr>
            <a:spLocks noChangeShapeType="1"/>
          </p:cNvSpPr>
          <p:nvPr/>
        </p:nvSpPr>
        <p:spPr bwMode="auto">
          <a:xfrm flipV="1">
            <a:off x="2133600" y="1676400"/>
            <a:ext cx="0" cy="4495800"/>
          </a:xfrm>
          <a:prstGeom prst="line">
            <a:avLst/>
          </a:prstGeom>
          <a:noFill/>
          <a:ln w="76200">
            <a:solidFill>
              <a:srgbClr val="008000"/>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31756" name="Text Box 14"/>
          <p:cNvSpPr txBox="1">
            <a:spLocks noChangeArrowheads="1"/>
          </p:cNvSpPr>
          <p:nvPr/>
        </p:nvSpPr>
        <p:spPr bwMode="auto">
          <a:xfrm rot="16200000" flipV="1">
            <a:off x="1028700" y="37719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50000"/>
              </a:spcBef>
            </a:pPr>
            <a:r>
              <a:rPr lang="fr-FR" altLang="fr-FR"/>
              <a:t>RISQUE</a:t>
            </a:r>
          </a:p>
        </p:txBody>
      </p:sp>
      <p:sp>
        <p:nvSpPr>
          <p:cNvPr id="31757" name="Rectangle 16"/>
          <p:cNvSpPr>
            <a:spLocks noChangeArrowheads="1"/>
          </p:cNvSpPr>
          <p:nvPr/>
        </p:nvSpPr>
        <p:spPr bwMode="auto">
          <a:xfrm>
            <a:off x="6324600" y="1447800"/>
            <a:ext cx="4343400" cy="541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pic>
        <p:nvPicPr>
          <p:cNvPr id="31758" name="Picture 15" descr="aspir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20200" y="4419601"/>
            <a:ext cx="13716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9" name="Picture 18" descr="a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34400" y="1309688"/>
            <a:ext cx="160020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0" name="Picture 20" descr="a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610600" y="2743201"/>
            <a:ext cx="16002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1" name="Picture 21" descr="a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81800" y="3581401"/>
            <a:ext cx="13335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2" name="Picture 22" descr="a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781800" y="4267200"/>
            <a:ext cx="137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3" name="Picture 23" descr="a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05600" y="5092700"/>
            <a:ext cx="15367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4" name="Rectangle 25"/>
          <p:cNvSpPr>
            <a:spLocks noGrp="1" noChangeArrowheads="1"/>
          </p:cNvSpPr>
          <p:nvPr>
            <p:ph type="title"/>
          </p:nvPr>
        </p:nvSpPr>
        <p:spPr>
          <a:noFill/>
        </p:spPr>
        <p:txBody>
          <a:bodyPr/>
          <a:lstStyle/>
          <a:p>
            <a:r>
              <a:rPr lang="fr-FR" altLang="fr-FR">
                <a:ea typeface="ＭＳ Ｐゴシック" charset="-128"/>
              </a:rPr>
              <a:t>Les types de nouveaux produits</a:t>
            </a:r>
          </a:p>
        </p:txBody>
      </p:sp>
      <p:pic>
        <p:nvPicPr>
          <p:cNvPr id="31765" name="Image 23"/>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46850" y="1828800"/>
            <a:ext cx="17589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59175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lstStyle/>
          <a:p>
            <a:r>
              <a:rPr lang="fr-FR" dirty="0" smtClean="0"/>
              <a:t>L’avantage pionnier</a:t>
            </a:r>
            <a:endParaRPr lang="fr-FR" dirty="0"/>
          </a:p>
        </p:txBody>
      </p:sp>
      <p:sp>
        <p:nvSpPr>
          <p:cNvPr id="4" name="Sous-titre 3"/>
          <p:cNvSpPr>
            <a:spLocks noGrp="1"/>
          </p:cNvSpPr>
          <p:nvPr>
            <p:ph type="subTitle" idx="1"/>
          </p:nvPr>
        </p:nvSpPr>
        <p:spPr/>
        <p:txBody>
          <a:bodyPr/>
          <a:lstStyle/>
          <a:p>
            <a:endParaRPr lang="fr-FR"/>
          </a:p>
        </p:txBody>
      </p:sp>
    </p:spTree>
    <p:extLst>
      <p:ext uri="{BB962C8B-B14F-4D97-AF65-F5344CB8AC3E}">
        <p14:creationId xmlns:p14="http://schemas.microsoft.com/office/powerpoint/2010/main" val="5263781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271848" y="416012"/>
            <a:ext cx="8610600" cy="614363"/>
          </a:xfrm>
        </p:spPr>
        <p:txBody>
          <a:bodyPr>
            <a:normAutofit fontScale="90000"/>
          </a:bodyPr>
          <a:lstStyle/>
          <a:p>
            <a:r>
              <a:rPr lang="en-GB" altLang="fr-FR">
                <a:ea typeface="ＭＳ Ｐゴシック" charset="-128"/>
              </a:rPr>
              <a:t>La force des </a:t>
            </a:r>
            <a:r>
              <a:rPr lang="en-GB" altLang="fr-FR" dirty="0" err="1">
                <a:ea typeface="ＭＳ Ｐゴシック" charset="-128"/>
              </a:rPr>
              <a:t>pionniers</a:t>
            </a:r>
            <a:r>
              <a:rPr lang="en-GB" altLang="fr-FR" dirty="0">
                <a:ea typeface="ＭＳ Ｐゴシック" charset="-128"/>
              </a:rPr>
              <a:t> </a:t>
            </a:r>
            <a:r>
              <a:rPr lang="en-GB" altLang="fr-FR" dirty="0" err="1">
                <a:ea typeface="ＭＳ Ｐゴシック" charset="-128"/>
              </a:rPr>
              <a:t>dans</a:t>
            </a:r>
            <a:r>
              <a:rPr lang="en-GB" altLang="fr-FR" dirty="0">
                <a:ea typeface="ＭＳ Ｐゴシック" charset="-128"/>
              </a:rPr>
              <a:t> le temps</a:t>
            </a:r>
          </a:p>
        </p:txBody>
      </p:sp>
      <p:sp>
        <p:nvSpPr>
          <p:cNvPr id="36866" name="Rectangle 3"/>
          <p:cNvSpPr>
            <a:spLocks noGrp="1" noChangeArrowheads="1"/>
          </p:cNvSpPr>
          <p:nvPr>
            <p:ph type="body" idx="1"/>
          </p:nvPr>
        </p:nvSpPr>
        <p:spPr>
          <a:xfrm>
            <a:off x="2133600" y="1431925"/>
            <a:ext cx="8534400" cy="4876800"/>
          </a:xfrm>
          <a:noFill/>
        </p:spPr>
        <p:txBody>
          <a:bodyPr/>
          <a:lstStyle/>
          <a:p>
            <a:pPr>
              <a:buFontTx/>
              <a:buNone/>
            </a:pPr>
            <a:endParaRPr lang="en-GB" altLang="fr-FR" dirty="0">
              <a:ea typeface="ＭＳ Ｐゴシック" charset="-128"/>
            </a:endParaRPr>
          </a:p>
          <a:p>
            <a:pPr>
              <a:buFontTx/>
              <a:buNone/>
            </a:pPr>
            <a:r>
              <a:rPr lang="en-GB" altLang="fr-FR" dirty="0">
                <a:ea typeface="ＭＳ Ｐゴシック" charset="-128"/>
              </a:rPr>
              <a:t>                                  </a:t>
            </a:r>
            <a:r>
              <a:rPr lang="en-GB" altLang="fr-FR" b="1" dirty="0">
                <a:ea typeface="ＭＳ Ｐゴシック" charset="-128"/>
              </a:rPr>
              <a:t>Leader en 1925	      Position en 2016</a:t>
            </a:r>
          </a:p>
          <a:p>
            <a:endParaRPr lang="en-GB" altLang="fr-FR" dirty="0">
              <a:ea typeface="ＭＳ Ｐゴシック" charset="-128"/>
            </a:endParaRPr>
          </a:p>
          <a:p>
            <a:r>
              <a:rPr lang="en-GB" altLang="fr-FR" dirty="0">
                <a:ea typeface="ＭＳ Ｐゴシック" charset="-128"/>
              </a:rPr>
              <a:t>Biscuits		Nabisco		Leader (</a:t>
            </a:r>
            <a:r>
              <a:rPr lang="en-GB" altLang="fr-FR" dirty="0" err="1">
                <a:ea typeface="ＭＳ Ｐゴシック" charset="-128"/>
              </a:rPr>
              <a:t>Mondelez</a:t>
            </a:r>
            <a:r>
              <a:rPr lang="en-GB" altLang="fr-FR" dirty="0">
                <a:ea typeface="ＭＳ Ｐゴシック" charset="-128"/>
              </a:rPr>
              <a:t>) </a:t>
            </a:r>
          </a:p>
          <a:p>
            <a:r>
              <a:rPr lang="en-GB" altLang="fr-FR" dirty="0" err="1">
                <a:ea typeface="ＭＳ Ｐゴシック" charset="-128"/>
              </a:rPr>
              <a:t>Céréales</a:t>
            </a:r>
            <a:r>
              <a:rPr lang="en-GB" altLang="fr-FR" dirty="0">
                <a:ea typeface="ＭＳ Ｐゴシック" charset="-128"/>
              </a:rPr>
              <a:t>		Kellogg’s		Leader</a:t>
            </a:r>
          </a:p>
          <a:p>
            <a:r>
              <a:rPr lang="en-GB" altLang="fr-FR" dirty="0" err="1">
                <a:ea typeface="ＭＳ Ｐゴシック" charset="-128"/>
              </a:rPr>
              <a:t>Rasoirs</a:t>
            </a:r>
            <a:r>
              <a:rPr lang="en-GB" altLang="fr-FR" dirty="0">
                <a:ea typeface="ＭＳ Ｐゴシック" charset="-128"/>
              </a:rPr>
              <a:t> 		Gillette			Leader</a:t>
            </a:r>
          </a:p>
          <a:p>
            <a:r>
              <a:rPr lang="en-GB" altLang="fr-FR" dirty="0" err="1">
                <a:ea typeface="ＭＳ Ｐゴシック" charset="-128"/>
              </a:rPr>
              <a:t>Boissons</a:t>
            </a:r>
            <a:r>
              <a:rPr lang="en-GB" altLang="fr-FR" dirty="0">
                <a:ea typeface="ＭＳ Ｐゴシック" charset="-128"/>
              </a:rPr>
              <a:t>		Coca-Cola		Leader</a:t>
            </a:r>
          </a:p>
          <a:p>
            <a:r>
              <a:rPr lang="en-GB" altLang="fr-FR" dirty="0">
                <a:ea typeface="ＭＳ Ｐゴシック" charset="-128"/>
              </a:rPr>
              <a:t>Dentifrice		Colgate Palmolive	N°2</a:t>
            </a:r>
          </a:p>
          <a:p>
            <a:r>
              <a:rPr lang="en-GB" altLang="fr-FR" dirty="0" err="1">
                <a:ea typeface="ＭＳ Ｐゴシック" charset="-128"/>
              </a:rPr>
              <a:t>Thé</a:t>
            </a:r>
            <a:r>
              <a:rPr lang="en-GB" altLang="fr-FR" dirty="0">
                <a:ea typeface="ＭＳ Ｐゴシック" charset="-128"/>
              </a:rPr>
              <a:t>			Lipton			Leader (Unilever)</a:t>
            </a:r>
          </a:p>
          <a:p>
            <a:pPr>
              <a:lnSpc>
                <a:spcPct val="95000"/>
              </a:lnSpc>
            </a:pPr>
            <a:endParaRPr lang="en-GB" altLang="fr-FR" dirty="0">
              <a:ea typeface="ＭＳ Ｐゴシック" charset="-128"/>
            </a:endParaRPr>
          </a:p>
        </p:txBody>
      </p:sp>
      <p:pic>
        <p:nvPicPr>
          <p:cNvPr id="257026" name="Picture 2" descr="ésultat de recherche d'images pour &quot;mondelez chocolat&quo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334500" y="723193"/>
            <a:ext cx="2857500"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8031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fr-FR" altLang="fr-FR">
                <a:ea typeface="ＭＳ Ｐゴシック" charset="-128"/>
              </a:rPr>
              <a:t>Les sources de l’</a:t>
            </a:r>
            <a:r>
              <a:rPr lang="fr-FR" altLang="ja-JP">
                <a:ea typeface="ＭＳ Ｐゴシック" charset="-128"/>
              </a:rPr>
              <a:t>avantage pionnier</a:t>
            </a:r>
            <a:endParaRPr lang="fr-FR" altLang="fr-FR">
              <a:ea typeface="ＭＳ Ｐゴシック" charset="-128"/>
            </a:endParaRPr>
          </a:p>
        </p:txBody>
      </p:sp>
      <p:sp>
        <p:nvSpPr>
          <p:cNvPr id="39938" name="Rectangle 49"/>
          <p:cNvSpPr>
            <a:spLocks noGrp="1" noChangeArrowheads="1"/>
          </p:cNvSpPr>
          <p:nvPr>
            <p:ph type="body" idx="1"/>
          </p:nvPr>
        </p:nvSpPr>
        <p:spPr>
          <a:xfrm>
            <a:off x="1847850" y="1981200"/>
            <a:ext cx="7772400" cy="4535488"/>
          </a:xfrm>
          <a:noFill/>
        </p:spPr>
        <p:txBody>
          <a:bodyPr/>
          <a:lstStyle/>
          <a:p>
            <a:pPr>
              <a:spcBef>
                <a:spcPct val="100000"/>
              </a:spcBef>
            </a:pPr>
            <a:r>
              <a:rPr lang="fr-FR" altLang="fr-FR">
                <a:ea typeface="ＭＳ Ｐゴシック" charset="-128"/>
              </a:rPr>
              <a:t>Barrières légales</a:t>
            </a:r>
          </a:p>
          <a:p>
            <a:pPr>
              <a:spcBef>
                <a:spcPct val="100000"/>
              </a:spcBef>
            </a:pPr>
            <a:r>
              <a:rPr lang="fr-FR" altLang="fr-FR">
                <a:ea typeface="ＭＳ Ｐゴシック" charset="-128"/>
              </a:rPr>
              <a:t>Effets d</a:t>
            </a:r>
            <a:r>
              <a:rPr lang="ja-JP" altLang="fr-FR">
                <a:ea typeface="ＭＳ Ｐゴシック" charset="-128"/>
              </a:rPr>
              <a:t>’</a:t>
            </a:r>
            <a:r>
              <a:rPr lang="fr-FR" altLang="ja-JP">
                <a:ea typeface="ＭＳ Ｐゴシック" charset="-128"/>
              </a:rPr>
              <a:t>apprentissage</a:t>
            </a:r>
          </a:p>
          <a:p>
            <a:pPr>
              <a:spcBef>
                <a:spcPct val="100000"/>
              </a:spcBef>
            </a:pPr>
            <a:r>
              <a:rPr lang="fr-FR" altLang="fr-FR">
                <a:ea typeface="ＭＳ Ｐゴシック" charset="-128"/>
              </a:rPr>
              <a:t>Inertie des consommateurs pour le pionnier</a:t>
            </a:r>
          </a:p>
          <a:p>
            <a:pPr>
              <a:spcBef>
                <a:spcPct val="100000"/>
              </a:spcBef>
            </a:pPr>
            <a:r>
              <a:rPr lang="fr-FR" altLang="fr-FR">
                <a:ea typeface="ＭＳ Ｐゴシック" charset="-128"/>
              </a:rPr>
              <a:t>Enfermement de la clientèle</a:t>
            </a:r>
          </a:p>
          <a:p>
            <a:pPr>
              <a:spcBef>
                <a:spcPct val="100000"/>
              </a:spcBef>
            </a:pPr>
            <a:r>
              <a:rPr lang="fr-FR" altLang="fr-FR">
                <a:ea typeface="ＭＳ Ｐゴシック" charset="-128"/>
              </a:rPr>
              <a:t>Effets de réseaux clientèle</a:t>
            </a:r>
          </a:p>
        </p:txBody>
      </p:sp>
      <p:pic>
        <p:nvPicPr>
          <p:cNvPr id="39939" name="Picture 5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39051" y="1773239"/>
            <a:ext cx="904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153400" y="4430714"/>
            <a:ext cx="1219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81800" y="5486400"/>
            <a:ext cx="9779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336089" y="3630613"/>
            <a:ext cx="1209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54"/>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896226" y="2781300"/>
            <a:ext cx="1095375"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56" descr="16_logo">
            <a:hlinkClick r:id="rId9"/>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191626" y="2781300"/>
            <a:ext cx="10064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58" descr="SFR-classe-N1-en-qualite-de-service-1">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34200" y="4430714"/>
            <a:ext cx="11430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9946" name="Object 2"/>
          <p:cNvGraphicFramePr>
            <a:graphicFrameLocks noChangeAspect="1"/>
          </p:cNvGraphicFramePr>
          <p:nvPr/>
        </p:nvGraphicFramePr>
        <p:xfrm>
          <a:off x="7934326" y="5486401"/>
          <a:ext cx="2505075" cy="542925"/>
        </p:xfrm>
        <a:graphic>
          <a:graphicData uri="http://schemas.openxmlformats.org/presentationml/2006/ole">
            <mc:AlternateContent xmlns:mc="http://schemas.openxmlformats.org/markup-compatibility/2006">
              <mc:Choice xmlns:v="urn:schemas-microsoft-com:vml" Requires="v">
                <p:oleObj spid="_x0000_s18461" name="Image bitmap" r:id="rId13" imgW="3029373" imgH="657317" progId="Paint.Picture">
                  <p:embed/>
                </p:oleObj>
              </mc:Choice>
              <mc:Fallback>
                <p:oleObj name="Image bitmap" r:id="rId13" imgW="3029373" imgH="657317" progId="Paint.Picture">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34326" y="5486401"/>
                        <a:ext cx="250507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810540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fr-FR" altLang="fr-FR">
                <a:ea typeface="ＭＳ Ｐゴシック" charset="-128"/>
              </a:rPr>
              <a:t>La force des suiveurs dans le temps</a:t>
            </a:r>
          </a:p>
        </p:txBody>
      </p:sp>
      <p:sp>
        <p:nvSpPr>
          <p:cNvPr id="41986" name="Rectangle 4"/>
          <p:cNvSpPr>
            <a:spLocks noGrp="1" noChangeArrowheads="1"/>
          </p:cNvSpPr>
          <p:nvPr>
            <p:ph type="body" idx="1"/>
          </p:nvPr>
        </p:nvSpPr>
        <p:spPr>
          <a:xfrm>
            <a:off x="1558925" y="1219200"/>
            <a:ext cx="9024938" cy="4876800"/>
          </a:xfrm>
          <a:noFill/>
        </p:spPr>
        <p:txBody>
          <a:bodyPr/>
          <a:lstStyle/>
          <a:p>
            <a:pPr>
              <a:buFontTx/>
              <a:buNone/>
            </a:pPr>
            <a:endParaRPr lang="en-GB" altLang="fr-FR">
              <a:ea typeface="ＭＳ Ｐゴシック" charset="-128"/>
            </a:endParaRPr>
          </a:p>
          <a:p>
            <a:pPr>
              <a:buFontTx/>
              <a:buNone/>
            </a:pPr>
            <a:r>
              <a:rPr lang="en-GB" altLang="fr-FR">
                <a:ea typeface="ＭＳ Ｐゴシック" charset="-128"/>
              </a:rPr>
              <a:t>                                  	     </a:t>
            </a:r>
            <a:r>
              <a:rPr lang="en-GB" altLang="fr-FR" b="1">
                <a:ea typeface="ＭＳ Ｐゴシック" charset="-128"/>
              </a:rPr>
              <a:t>Premier entrant	   Suiveur gagnant</a:t>
            </a:r>
          </a:p>
          <a:p>
            <a:endParaRPr lang="en-GB" altLang="fr-FR">
              <a:ea typeface="ＭＳ Ｐゴシック" charset="-128"/>
            </a:endParaRPr>
          </a:p>
          <a:p>
            <a:r>
              <a:rPr lang="en-GB" altLang="fr-FR">
                <a:ea typeface="ＭＳ Ｐゴシック" charset="-128"/>
              </a:rPr>
              <a:t>Camera video 		Kodak			Sony</a:t>
            </a:r>
          </a:p>
          <a:p>
            <a:r>
              <a:rPr lang="en-GB" altLang="fr-FR">
                <a:ea typeface="ＭＳ Ｐゴシック" charset="-128"/>
              </a:rPr>
              <a:t>Couches jetables		Chux			Pampers</a:t>
            </a:r>
          </a:p>
          <a:p>
            <a:r>
              <a:rPr lang="en-GB" altLang="fr-FR">
                <a:ea typeface="ＭＳ Ｐゴシック" charset="-128"/>
              </a:rPr>
              <a:t>Micro-onde			Rayton			Samsung</a:t>
            </a:r>
          </a:p>
          <a:p>
            <a:r>
              <a:rPr lang="en-GB" altLang="fr-FR">
                <a:ea typeface="ＭＳ Ｐゴシック" charset="-128"/>
              </a:rPr>
              <a:t>Ordinateur  			Altair			IBM, Apple, Lenova</a:t>
            </a:r>
          </a:p>
          <a:p>
            <a:r>
              <a:rPr lang="en-GB" altLang="fr-FR">
                <a:ea typeface="ＭＳ Ｐゴシック" charset="-128"/>
              </a:rPr>
              <a:t>Système d’exploitation	Digital Research	Microsoft</a:t>
            </a:r>
          </a:p>
          <a:p>
            <a:r>
              <a:rPr lang="en-GB" altLang="fr-FR">
                <a:ea typeface="ＭＳ Ｐゴシック" charset="-128"/>
              </a:rPr>
              <a:t>Magnetoscope		Sony			Matsushita</a:t>
            </a:r>
          </a:p>
          <a:p>
            <a:r>
              <a:rPr lang="en-GB" altLang="fr-FR">
                <a:ea typeface="ＭＳ Ｐゴシック" charset="-128"/>
              </a:rPr>
              <a:t>Navigateur 			NCSA Mosaic		Netcape, exp, firefox</a:t>
            </a:r>
          </a:p>
          <a:p>
            <a:r>
              <a:rPr lang="en-GB" altLang="fr-FR">
                <a:ea typeface="ＭＳ Ｐゴシック" charset="-128"/>
              </a:rPr>
              <a:t>Moteur de recherche		Yahoo			Google</a:t>
            </a:r>
          </a:p>
        </p:txBody>
      </p:sp>
    </p:spTree>
    <p:extLst>
      <p:ext uri="{BB962C8B-B14F-4D97-AF65-F5344CB8AC3E}">
        <p14:creationId xmlns:p14="http://schemas.microsoft.com/office/powerpoint/2010/main" val="6944867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fr-FR" altLang="fr-FR">
                <a:ea typeface="ＭＳ Ｐゴシック" charset="-128"/>
              </a:rPr>
              <a:t>Les avantages du suiveur</a:t>
            </a:r>
          </a:p>
        </p:txBody>
      </p:sp>
      <p:sp>
        <p:nvSpPr>
          <p:cNvPr id="43010" name="Text Box 4"/>
          <p:cNvSpPr txBox="1">
            <a:spLocks noChangeArrowheads="1"/>
          </p:cNvSpPr>
          <p:nvPr/>
        </p:nvSpPr>
        <p:spPr bwMode="auto">
          <a:xfrm>
            <a:off x="2279650" y="1752601"/>
            <a:ext cx="7848600" cy="539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50000"/>
              </a:spcBef>
            </a:pPr>
            <a:endParaRPr lang="fr-FR" altLang="fr-FR" sz="1000">
              <a:latin typeface="Arial" charset="0"/>
            </a:endParaRPr>
          </a:p>
          <a:p>
            <a:pPr>
              <a:spcBef>
                <a:spcPct val="50000"/>
              </a:spcBef>
              <a:buFontTx/>
              <a:buChar char="•"/>
            </a:pPr>
            <a:r>
              <a:rPr lang="fr-FR" altLang="fr-FR">
                <a:latin typeface="Arial" charset="0"/>
              </a:rPr>
              <a:t> Tirer partie de l</a:t>
            </a:r>
            <a:r>
              <a:rPr lang="ja-JP" altLang="fr-FR">
                <a:latin typeface="Arial" charset="0"/>
              </a:rPr>
              <a:t>’</a:t>
            </a:r>
            <a:r>
              <a:rPr lang="fr-FR" altLang="ja-JP">
                <a:latin typeface="Arial" charset="0"/>
              </a:rPr>
              <a:t>expérience du pionnier</a:t>
            </a:r>
          </a:p>
          <a:p>
            <a:pPr>
              <a:spcBef>
                <a:spcPct val="50000"/>
              </a:spcBef>
              <a:buFontTx/>
              <a:buChar char="-"/>
            </a:pPr>
            <a:r>
              <a:rPr lang="fr-FR" altLang="fr-FR" sz="2000">
                <a:latin typeface="Arial" charset="0"/>
              </a:rPr>
              <a:t> Taille du marché</a:t>
            </a:r>
          </a:p>
          <a:p>
            <a:pPr>
              <a:spcBef>
                <a:spcPct val="50000"/>
              </a:spcBef>
              <a:buFontTx/>
              <a:buChar char="-"/>
            </a:pPr>
            <a:r>
              <a:rPr lang="fr-FR" altLang="fr-FR" sz="2000">
                <a:latin typeface="Arial" charset="0"/>
              </a:rPr>
              <a:t> Attentes du marché</a:t>
            </a:r>
          </a:p>
          <a:p>
            <a:pPr>
              <a:spcBef>
                <a:spcPct val="50000"/>
              </a:spcBef>
              <a:buFontTx/>
              <a:buChar char="-"/>
            </a:pPr>
            <a:endParaRPr lang="fr-FR" altLang="fr-FR" sz="2000">
              <a:latin typeface="Arial" charset="0"/>
            </a:endParaRPr>
          </a:p>
          <a:p>
            <a:pPr>
              <a:spcBef>
                <a:spcPct val="50000"/>
              </a:spcBef>
              <a:buFontTx/>
              <a:buChar char="•"/>
            </a:pPr>
            <a:r>
              <a:rPr lang="fr-FR" altLang="fr-FR">
                <a:latin typeface="Arial" charset="0"/>
              </a:rPr>
              <a:t> Limiter des coûts</a:t>
            </a:r>
          </a:p>
          <a:p>
            <a:pPr>
              <a:spcBef>
                <a:spcPct val="50000"/>
              </a:spcBef>
              <a:buFontTx/>
              <a:buChar char="•"/>
            </a:pPr>
            <a:endParaRPr lang="fr-FR" altLang="fr-FR">
              <a:latin typeface="Arial" charset="0"/>
            </a:endParaRPr>
          </a:p>
          <a:p>
            <a:pPr>
              <a:spcBef>
                <a:spcPct val="50000"/>
              </a:spcBef>
              <a:buFontTx/>
              <a:buChar char="•"/>
            </a:pPr>
            <a:r>
              <a:rPr lang="fr-FR" altLang="fr-FR">
                <a:latin typeface="Arial" charset="0"/>
              </a:rPr>
              <a:t> Pouvoir s</a:t>
            </a:r>
            <a:r>
              <a:rPr lang="ja-JP" altLang="fr-FR">
                <a:latin typeface="Arial" charset="0"/>
              </a:rPr>
              <a:t>’</a:t>
            </a:r>
            <a:r>
              <a:rPr lang="fr-FR" altLang="ja-JP">
                <a:latin typeface="Arial" charset="0"/>
              </a:rPr>
              <a:t>adapter aux évolutions du marché</a:t>
            </a:r>
          </a:p>
          <a:p>
            <a:pPr>
              <a:spcBef>
                <a:spcPct val="50000"/>
              </a:spcBef>
              <a:buFontTx/>
              <a:buChar char="•"/>
            </a:pPr>
            <a:endParaRPr lang="fr-FR" altLang="fr-FR">
              <a:latin typeface="Arial" charset="0"/>
            </a:endParaRPr>
          </a:p>
          <a:p>
            <a:pPr>
              <a:spcBef>
                <a:spcPct val="50000"/>
              </a:spcBef>
              <a:buFontTx/>
              <a:buChar char="•"/>
            </a:pPr>
            <a:endParaRPr lang="fr-FR" altLang="fr-FR"/>
          </a:p>
          <a:p>
            <a:pPr lvl="1">
              <a:spcBef>
                <a:spcPct val="20000"/>
              </a:spcBef>
              <a:buFontTx/>
              <a:buChar char="–"/>
            </a:pPr>
            <a:endParaRPr lang="fr-FR" altLang="fr-FR">
              <a:latin typeface="Arial" charset="0"/>
            </a:endParaRPr>
          </a:p>
        </p:txBody>
      </p:sp>
      <p:pic>
        <p:nvPicPr>
          <p:cNvPr id="43011"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72264" y="2514601"/>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72264" y="3665539"/>
            <a:ext cx="923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048751" y="4818063"/>
            <a:ext cx="13620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52698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fr-FR" altLang="fr-FR" dirty="0" smtClean="0">
                <a:ea typeface="ＭＳ Ｐゴシック" charset="-128"/>
              </a:rPr>
              <a:t>Le lancement des nouveaux produits</a:t>
            </a:r>
            <a:endParaRPr lang="fr-FR" altLang="fr-FR" dirty="0">
              <a:ea typeface="ＭＳ Ｐゴシック" charset="-128"/>
            </a:endParaRPr>
          </a:p>
        </p:txBody>
      </p:sp>
      <p:sp>
        <p:nvSpPr>
          <p:cNvPr id="16385" name="Rectangle 3"/>
          <p:cNvSpPr>
            <a:spLocks noGrp="1" noChangeArrowheads="1"/>
          </p:cNvSpPr>
          <p:nvPr>
            <p:ph type="body" idx="1"/>
          </p:nvPr>
        </p:nvSpPr>
        <p:spPr/>
        <p:txBody>
          <a:bodyPr/>
          <a:lstStyle/>
          <a:p>
            <a:endParaRPr lang="fr-FR" altLang="fr-FR" dirty="0">
              <a:ea typeface="ＭＳ Ｐゴシック" charset="-128"/>
            </a:endParaRPr>
          </a:p>
        </p:txBody>
      </p:sp>
    </p:spTree>
    <p:extLst>
      <p:ext uri="{BB962C8B-B14F-4D97-AF65-F5344CB8AC3E}">
        <p14:creationId xmlns:p14="http://schemas.microsoft.com/office/powerpoint/2010/main" val="343380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723900" y="685800"/>
            <a:ext cx="4184002" cy="2157884"/>
          </a:xfrm>
        </p:spPr>
        <p:txBody>
          <a:bodyPr/>
          <a:lstStyle/>
          <a:p>
            <a:r>
              <a:rPr lang="fr-FR" dirty="0" smtClean="0"/>
              <a:t>Pour vous qu’est-ce qu’un produit ?</a:t>
            </a:r>
            <a:endParaRPr lang="fr-FR" dirty="0"/>
          </a:p>
        </p:txBody>
      </p:sp>
      <p:sp>
        <p:nvSpPr>
          <p:cNvPr id="5" name="Espace réservé du contenu 4"/>
          <p:cNvSpPr>
            <a:spLocks noGrp="1"/>
          </p:cNvSpPr>
          <p:nvPr>
            <p:ph idx="1"/>
          </p:nvPr>
        </p:nvSpPr>
        <p:spPr/>
        <p:txBody>
          <a:bodyPr/>
          <a:lstStyle/>
          <a:p>
            <a:endParaRPr lang="fr-FR" dirty="0"/>
          </a:p>
        </p:txBody>
      </p:sp>
      <p:sp>
        <p:nvSpPr>
          <p:cNvPr id="6" name="Espace réservé du texte 5"/>
          <p:cNvSpPr>
            <a:spLocks noGrp="1"/>
          </p:cNvSpPr>
          <p:nvPr>
            <p:ph type="body" sz="half" idx="2"/>
          </p:nvPr>
        </p:nvSpPr>
        <p:spPr/>
        <p:txBody>
          <a:bodyPr/>
          <a:lstStyle/>
          <a:p>
            <a:endParaRPr lang="fr-FR"/>
          </a:p>
        </p:txBody>
      </p:sp>
      <p:pic>
        <p:nvPicPr>
          <p:cNvPr id="1026" name="Picture 2" descr="ésultat de recherche d'images pour &quot;bouteille de coca&quo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631802" y="0"/>
            <a:ext cx="2537927" cy="253792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ésultat de recherche d'images pour &quot;boulon&quot;"/>
          <p:cNvSpPr>
            <a:spLocks noChangeAspect="1" noChangeArrowheads="1"/>
          </p:cNvSpPr>
          <p:nvPr/>
        </p:nvSpPr>
        <p:spPr bwMode="auto">
          <a:xfrm>
            <a:off x="0" y="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0" name="Picture 6" descr="ésultat de recherche d'images pour &quot;boulon&quo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75006" y="235649"/>
            <a:ext cx="2530442" cy="25304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ésultat de recherche d'images pour &quot;restaurant&quo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32121" y="3052838"/>
            <a:ext cx="3274269" cy="21809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ésultat de recherche d'images pour &quot;manger bouger&quot;"/>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670282" y="4143336"/>
            <a:ext cx="3502168" cy="259860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5532121" y="2291210"/>
            <a:ext cx="2671160" cy="646331"/>
          </a:xfrm>
          <a:prstGeom prst="rect">
            <a:avLst/>
          </a:prstGeom>
          <a:solidFill>
            <a:schemeClr val="accent1"/>
          </a:solidFill>
        </p:spPr>
        <p:txBody>
          <a:bodyPr wrap="square" rtlCol="0">
            <a:spAutoFit/>
          </a:bodyPr>
          <a:lstStyle/>
          <a:p>
            <a:pPr algn="ctr"/>
            <a:r>
              <a:rPr lang="fr-FR" dirty="0" smtClean="0">
                <a:latin typeface="Rockwell" charset="0"/>
                <a:ea typeface="Rockwell" charset="0"/>
                <a:cs typeface="Rockwell" charset="0"/>
              </a:rPr>
              <a:t>Un produit de grande consommation</a:t>
            </a:r>
            <a:endParaRPr lang="fr-FR" dirty="0">
              <a:latin typeface="Rockwell" charset="0"/>
              <a:ea typeface="Rockwell" charset="0"/>
              <a:cs typeface="Rockwell" charset="0"/>
            </a:endParaRPr>
          </a:p>
        </p:txBody>
      </p:sp>
      <p:sp>
        <p:nvSpPr>
          <p:cNvPr id="13" name="ZoneTexte 12"/>
          <p:cNvSpPr txBox="1"/>
          <p:nvPr/>
        </p:nvSpPr>
        <p:spPr>
          <a:xfrm>
            <a:off x="9104647" y="2462660"/>
            <a:ext cx="2671160" cy="369332"/>
          </a:xfrm>
          <a:prstGeom prst="rect">
            <a:avLst/>
          </a:prstGeom>
          <a:solidFill>
            <a:schemeClr val="accent1"/>
          </a:solidFill>
        </p:spPr>
        <p:txBody>
          <a:bodyPr wrap="square" rtlCol="0">
            <a:spAutoFit/>
          </a:bodyPr>
          <a:lstStyle/>
          <a:p>
            <a:pPr algn="ctr"/>
            <a:r>
              <a:rPr lang="fr-FR" dirty="0" smtClean="0">
                <a:latin typeface="Rockwell" charset="0"/>
                <a:ea typeface="Rockwell" charset="0"/>
                <a:cs typeface="Rockwell" charset="0"/>
              </a:rPr>
              <a:t>Un produit B to B</a:t>
            </a:r>
            <a:endParaRPr lang="fr-FR" dirty="0">
              <a:latin typeface="Rockwell" charset="0"/>
              <a:ea typeface="Rockwell" charset="0"/>
              <a:cs typeface="Rockwell" charset="0"/>
            </a:endParaRPr>
          </a:p>
        </p:txBody>
      </p:sp>
      <p:sp>
        <p:nvSpPr>
          <p:cNvPr id="14" name="ZoneTexte 13"/>
          <p:cNvSpPr txBox="1"/>
          <p:nvPr/>
        </p:nvSpPr>
        <p:spPr>
          <a:xfrm>
            <a:off x="5551670" y="3053148"/>
            <a:ext cx="3274269" cy="369332"/>
          </a:xfrm>
          <a:prstGeom prst="rect">
            <a:avLst/>
          </a:prstGeom>
          <a:solidFill>
            <a:schemeClr val="accent1"/>
          </a:solidFill>
        </p:spPr>
        <p:txBody>
          <a:bodyPr wrap="square" rtlCol="0">
            <a:spAutoFit/>
          </a:bodyPr>
          <a:lstStyle/>
          <a:p>
            <a:pPr algn="ctr"/>
            <a:r>
              <a:rPr lang="fr-FR" dirty="0" smtClean="0">
                <a:latin typeface="Rockwell" charset="0"/>
                <a:ea typeface="Rockwell" charset="0"/>
                <a:cs typeface="Rockwell" charset="0"/>
              </a:rPr>
              <a:t>Un service</a:t>
            </a:r>
            <a:endParaRPr lang="fr-FR" dirty="0">
              <a:latin typeface="Rockwell" charset="0"/>
              <a:ea typeface="Rockwell" charset="0"/>
              <a:cs typeface="Rockwell" charset="0"/>
            </a:endParaRPr>
          </a:p>
        </p:txBody>
      </p:sp>
      <p:sp>
        <p:nvSpPr>
          <p:cNvPr id="15" name="ZoneTexte 14"/>
          <p:cNvSpPr txBox="1"/>
          <p:nvPr/>
        </p:nvSpPr>
        <p:spPr>
          <a:xfrm>
            <a:off x="9175006" y="6362186"/>
            <a:ext cx="2800839" cy="369332"/>
          </a:xfrm>
          <a:prstGeom prst="rect">
            <a:avLst/>
          </a:prstGeom>
          <a:solidFill>
            <a:schemeClr val="accent1"/>
          </a:solidFill>
        </p:spPr>
        <p:txBody>
          <a:bodyPr wrap="square" rtlCol="0">
            <a:spAutoFit/>
          </a:bodyPr>
          <a:lstStyle/>
          <a:p>
            <a:pPr algn="ctr"/>
            <a:r>
              <a:rPr lang="fr-FR" smtClean="0">
                <a:latin typeface="Rockwell" charset="0"/>
                <a:ea typeface="Rockwell" charset="0"/>
                <a:cs typeface="Rockwell" charset="0"/>
              </a:rPr>
              <a:t>Une idée</a:t>
            </a:r>
            <a:endParaRPr lang="fr-FR">
              <a:latin typeface="Rockwell" charset="0"/>
              <a:ea typeface="Rockwell" charset="0"/>
              <a:cs typeface="Rockwell" charset="0"/>
            </a:endParaRPr>
          </a:p>
        </p:txBody>
      </p:sp>
    </p:spTree>
    <p:extLst>
      <p:ext uri="{BB962C8B-B14F-4D97-AF65-F5344CB8AC3E}">
        <p14:creationId xmlns:p14="http://schemas.microsoft.com/office/powerpoint/2010/main" val="39581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La préparation du lancement</a:t>
            </a:r>
            <a:endParaRPr lang="fr-FR" dirty="0"/>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12291236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p:cNvSpPr>
            <a:spLocks noGrp="1" noChangeArrowheads="1"/>
          </p:cNvSpPr>
          <p:nvPr>
            <p:ph type="body" idx="1"/>
          </p:nvPr>
        </p:nvSpPr>
        <p:spPr>
          <a:xfrm>
            <a:off x="1828800" y="1066801"/>
            <a:ext cx="8650288" cy="4684713"/>
          </a:xfrm>
        </p:spPr>
        <p:txBody>
          <a:bodyPr>
            <a:normAutofit/>
          </a:bodyPr>
          <a:lstStyle/>
          <a:p>
            <a:endParaRPr lang="fr-FR" altLang="fr-FR" sz="800" i="1" dirty="0">
              <a:ea typeface="ＭＳ Ｐゴシック" charset="-128"/>
            </a:endParaRPr>
          </a:p>
          <a:p>
            <a:r>
              <a:rPr lang="fr-FR" altLang="fr-FR" sz="2400" dirty="0">
                <a:ea typeface="ＭＳ Ｐゴシック" charset="-128"/>
              </a:rPr>
              <a:t>Relancer la demande sur les marchés saturés</a:t>
            </a:r>
          </a:p>
          <a:p>
            <a:endParaRPr lang="fr-FR" altLang="fr-FR" sz="1200" dirty="0">
              <a:ea typeface="ＭＳ Ｐゴシック" charset="-128"/>
            </a:endParaRPr>
          </a:p>
          <a:p>
            <a:pPr>
              <a:buFontTx/>
              <a:buNone/>
            </a:pPr>
            <a:r>
              <a:rPr lang="fr-FR" altLang="fr-FR" sz="2400" dirty="0">
                <a:ea typeface="ＭＳ Ｐゴシック" charset="-128"/>
                <a:sym typeface="Symbol" charset="2"/>
              </a:rPr>
              <a:t>					</a:t>
            </a:r>
            <a:r>
              <a:rPr lang="fr-FR" altLang="fr-FR" sz="2400" dirty="0" smtClean="0">
                <a:ea typeface="ＭＳ Ｐゴシック" charset="-128"/>
                <a:sym typeface="Symbol" charset="2"/>
              </a:rPr>
              <a:t></a:t>
            </a:r>
            <a:endParaRPr lang="fr-FR" altLang="fr-FR" sz="1800" dirty="0">
              <a:ea typeface="ＭＳ Ｐゴシック" charset="-128"/>
            </a:endParaRPr>
          </a:p>
          <a:p>
            <a:r>
              <a:rPr lang="fr-FR" altLang="fr-FR" sz="2400" dirty="0">
                <a:ea typeface="ＭＳ Ｐゴシック" charset="-128"/>
              </a:rPr>
              <a:t>Renouveler et fidéliser sa </a:t>
            </a:r>
            <a:r>
              <a:rPr lang="fr-FR" altLang="fr-FR" sz="2400" dirty="0" smtClean="0">
                <a:ea typeface="ＭＳ Ｐゴシック" charset="-128"/>
              </a:rPr>
              <a:t>clientèle</a:t>
            </a:r>
          </a:p>
          <a:p>
            <a:endParaRPr lang="fr-FR" altLang="fr-FR" sz="2400" dirty="0">
              <a:ea typeface="ＭＳ Ｐゴシック" charset="-128"/>
            </a:endParaRPr>
          </a:p>
          <a:p>
            <a:pPr>
              <a:buFontTx/>
              <a:buNone/>
            </a:pPr>
            <a:endParaRPr lang="fr-FR" altLang="fr-FR" sz="2400" dirty="0">
              <a:ea typeface="ＭＳ Ｐゴシック" charset="-128"/>
            </a:endParaRPr>
          </a:p>
          <a:p>
            <a:pPr>
              <a:buFontTx/>
              <a:buNone/>
            </a:pPr>
            <a:endParaRPr lang="fr-FR" altLang="fr-FR" sz="1800" dirty="0">
              <a:ea typeface="ＭＳ Ｐゴシック" charset="-128"/>
            </a:endParaRPr>
          </a:p>
          <a:p>
            <a:endParaRPr lang="fr-FR" altLang="fr-FR" sz="600" dirty="0">
              <a:ea typeface="ＭＳ Ｐゴシック" charset="-128"/>
            </a:endParaRPr>
          </a:p>
          <a:p>
            <a:r>
              <a:rPr lang="fr-FR" altLang="fr-FR" sz="2400" dirty="0">
                <a:ea typeface="ＭＳ Ｐゴシック" charset="-128"/>
              </a:rPr>
              <a:t>Equilibrer sa gamme, proposer de nouveaux bénéfices</a:t>
            </a:r>
          </a:p>
        </p:txBody>
      </p:sp>
      <p:graphicFrame>
        <p:nvGraphicFramePr>
          <p:cNvPr id="446625" name="Group 161"/>
          <p:cNvGraphicFramePr>
            <a:graphicFrameLocks noGrp="1"/>
          </p:cNvGraphicFramePr>
          <p:nvPr>
            <p:extLst/>
          </p:nvPr>
        </p:nvGraphicFramePr>
        <p:xfrm>
          <a:off x="1752600" y="3073400"/>
          <a:ext cx="8915400" cy="1685925"/>
        </p:xfrm>
        <a:graphic>
          <a:graphicData uri="http://schemas.openxmlformats.org/drawingml/2006/table">
            <a:tbl>
              <a:tblPr/>
              <a:tblGrid>
                <a:gridCol w="1114425"/>
                <a:gridCol w="1114425"/>
                <a:gridCol w="1114425"/>
                <a:gridCol w="1116013"/>
                <a:gridCol w="1112837"/>
                <a:gridCol w="1114425"/>
                <a:gridCol w="1041400"/>
                <a:gridCol w="1187450"/>
              </a:tblGrid>
              <a:tr h="215900">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1995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1996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1997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1999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2004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2006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2008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2011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1" u="none" strike="noStrike" cap="none" normalizeH="0" baseline="0">
                          <a:ln>
                            <a:noFill/>
                          </a:ln>
                          <a:solidFill>
                            <a:schemeClr val="tx1"/>
                          </a:solidFill>
                          <a:effectLst/>
                          <a:latin typeface="Arial" charset="0"/>
                          <a:ea typeface="ＭＳ Ｐゴシック" charset="-128"/>
                        </a:rPr>
                        <a:t>406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406 Break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406 Coupé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restylage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407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407 Coupé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restylage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408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1525">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charset="0"/>
                        <a:ea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0520" name="Picture 131" descr="pp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03687" y="4033043"/>
            <a:ext cx="9366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1" name="Picture 86" descr="pp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19400" y="60198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2" name="Picture 88" descr="pp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733800" y="6019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3" name="Picture 89" descr="pp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800600" y="6019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4" name="Picture 90" descr="pp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791200" y="60198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5" name="Picture 91" descr="pp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67500" y="59436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6" name="Picture 92" descr="pp1"/>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72400" y="60198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7" name="Picture 93" descr="pp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763000" y="5943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8" name="Picture 94" descr="pp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753600" y="6019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9" name="Picture 85" descr="pp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752600" y="5918200"/>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0" name="Rectangle 2"/>
          <p:cNvSpPr>
            <a:spLocks noGrp="1" noChangeArrowheads="1"/>
          </p:cNvSpPr>
          <p:nvPr>
            <p:ph type="title"/>
          </p:nvPr>
        </p:nvSpPr>
        <p:spPr>
          <a:xfrm>
            <a:off x="1614616" y="476593"/>
            <a:ext cx="8915400" cy="838200"/>
          </a:xfrm>
        </p:spPr>
        <p:txBody>
          <a:bodyPr>
            <a:noAutofit/>
          </a:bodyPr>
          <a:lstStyle/>
          <a:p>
            <a:r>
              <a:rPr lang="fr-FR" altLang="fr-FR" sz="2800" b="1" i="1" dirty="0" smtClean="0">
                <a:ea typeface="ＭＳ Ｐゴシック" charset="-128"/>
              </a:rPr>
              <a:t>70</a:t>
            </a:r>
            <a:r>
              <a:rPr lang="fr-FR" altLang="fr-FR" sz="2800" b="1" i="1" dirty="0">
                <a:ea typeface="ＭＳ Ｐゴシック" charset="-128"/>
              </a:rPr>
              <a:t>% des produits que nous consommons n</a:t>
            </a:r>
            <a:r>
              <a:rPr lang="ja-JP" altLang="fr-FR" sz="2800" b="1" i="1" dirty="0">
                <a:ea typeface="ＭＳ Ｐゴシック" charset="-128"/>
              </a:rPr>
              <a:t>’</a:t>
            </a:r>
            <a:r>
              <a:rPr lang="fr-FR" altLang="ja-JP" sz="2800" b="1" i="1" dirty="0">
                <a:ea typeface="ＭＳ Ｐゴシック" charset="-128"/>
              </a:rPr>
              <a:t>existaient pas il y a 10 ans.</a:t>
            </a:r>
            <a:r>
              <a:rPr lang="fr-FR" altLang="ja-JP" sz="2800" i="1" dirty="0">
                <a:ea typeface="ＭＳ Ｐゴシック" charset="-128"/>
              </a:rPr>
              <a:t/>
            </a:r>
            <a:br>
              <a:rPr lang="fr-FR" altLang="ja-JP" sz="2800" i="1" dirty="0">
                <a:ea typeface="ＭＳ Ｐゴシック" charset="-128"/>
              </a:rPr>
            </a:br>
            <a:endParaRPr lang="fr-FR" altLang="fr-FR" sz="2800" i="1" dirty="0">
              <a:ea typeface="ＭＳ Ｐゴシック" charset="-128"/>
            </a:endParaRPr>
          </a:p>
        </p:txBody>
      </p:sp>
      <p:grpSp>
        <p:nvGrpSpPr>
          <p:cNvPr id="20531" name="Group 84"/>
          <p:cNvGrpSpPr>
            <a:grpSpLocks/>
          </p:cNvGrpSpPr>
          <p:nvPr/>
        </p:nvGrpSpPr>
        <p:grpSpPr bwMode="auto">
          <a:xfrm>
            <a:off x="4343400" y="1657350"/>
            <a:ext cx="5715000" cy="1162050"/>
            <a:chOff x="1776" y="1776"/>
            <a:chExt cx="3600" cy="732"/>
          </a:xfrm>
        </p:grpSpPr>
        <p:pic>
          <p:nvPicPr>
            <p:cNvPr id="20577" name="Picture 4" descr="pp1"/>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776" y="1843"/>
              <a:ext cx="57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8" name="Picture 5" descr="pp2"/>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3060" y="1776"/>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9" name="Picture 6" descr="pp3"/>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828" y="1776"/>
              <a:ext cx="732"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0" name="Picture 7" descr="pp4"/>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518" y="1872"/>
              <a:ext cx="858"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46631" name="Group 167"/>
          <p:cNvGraphicFramePr>
            <a:graphicFrameLocks noGrp="1"/>
          </p:cNvGraphicFramePr>
          <p:nvPr>
            <p:extLst/>
          </p:nvPr>
        </p:nvGraphicFramePr>
        <p:xfrm>
          <a:off x="1676400" y="5300664"/>
          <a:ext cx="8915400" cy="1508760"/>
        </p:xfrm>
        <a:graphic>
          <a:graphicData uri="http://schemas.openxmlformats.org/drawingml/2006/table">
            <a:tbl>
              <a:tblPr/>
              <a:tblGrid>
                <a:gridCol w="990600"/>
                <a:gridCol w="992188"/>
                <a:gridCol w="989012"/>
                <a:gridCol w="990600"/>
                <a:gridCol w="914400"/>
                <a:gridCol w="1066800"/>
                <a:gridCol w="990600"/>
                <a:gridCol w="990600"/>
                <a:gridCol w="990600"/>
              </a:tblGrid>
              <a:tr h="261938">
                <a:tc gridSpan="3">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Allongeant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c hMerge="1">
                  <a:txBody>
                    <a:bodyPr/>
                    <a:lstStyle/>
                    <a:p>
                      <a:endParaRPr lang="fr-FR"/>
                    </a:p>
                  </a:txBody>
                  <a:tcPr/>
                </a:tc>
                <a:tc gridSpan="2">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Volumateur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Traitants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Couleur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1" i="0" u="none" strike="noStrike" cap="none" normalizeH="0" baseline="0">
                          <a:ln>
                            <a:noFill/>
                          </a:ln>
                          <a:solidFill>
                            <a:schemeClr val="tx1"/>
                          </a:solidFill>
                          <a:effectLst/>
                          <a:latin typeface="Arial" charset="0"/>
                          <a:ea typeface="ＭＳ Ｐゴシック" charset="-128"/>
                        </a:rPr>
                        <a:t>Waterproof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r>
              <a:tr h="296863">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Flextencil</a:t>
                      </a:r>
                    </a:p>
                  </a:txBody>
                  <a:tcPr marL="19050" marR="1905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CilBooster</a:t>
                      </a:r>
                    </a:p>
                  </a:txBody>
                  <a:tcPr marL="19050" marR="1905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Definicils</a:t>
                      </a:r>
                    </a:p>
                  </a:txBody>
                  <a:tcPr marL="19050" marR="1905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Hypnose</a:t>
                      </a:r>
                    </a:p>
                  </a:txBody>
                  <a:tcPr marL="19050" marR="1905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Amplicils</a:t>
                      </a:r>
                    </a:p>
                  </a:txBody>
                  <a:tcPr marL="19050" marR="1905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Keracil</a:t>
                      </a:r>
                    </a:p>
                  </a:txBody>
                  <a:tcPr marL="19050" marR="1905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Magicils</a:t>
                      </a:r>
                    </a:p>
                  </a:txBody>
                  <a:tcPr marL="19050" marR="1905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Flex WP</a:t>
                      </a:r>
                    </a:p>
                  </a:txBody>
                  <a:tcPr marL="19050" marR="1905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600" b="0" i="0" u="none" strike="noStrike" cap="none" normalizeH="0" baseline="0">
                          <a:ln>
                            <a:noFill/>
                          </a:ln>
                          <a:solidFill>
                            <a:schemeClr val="tx1"/>
                          </a:solidFill>
                          <a:effectLst/>
                          <a:latin typeface="Arial" charset="0"/>
                          <a:ea typeface="ＭＳ Ｐゴシック" charset="-128"/>
                        </a:rPr>
                        <a:t>Amplicil</a:t>
                      </a:r>
                    </a:p>
                  </a:txBody>
                  <a:tcPr marL="19050" marR="1905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7238">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5000" b="0" i="0" u="none" strike="noStrike" cap="none" normalizeH="0" baseline="0" dirty="0">
                        <a:ln>
                          <a:noFill/>
                        </a:ln>
                        <a:solidFill>
                          <a:schemeClr val="tx1"/>
                        </a:solidFill>
                        <a:effectLst/>
                        <a:latin typeface="Arial" charset="0"/>
                        <a:ea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0570" name="Picture 130" descr="pp1"/>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2949349" y="4038600"/>
            <a:ext cx="92075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1" name="Picture 132" descr="pp1"/>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795463" y="4038600"/>
            <a:ext cx="10350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2" name="Picture 133" descr="pp1"/>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208588" y="4023679"/>
            <a:ext cx="8620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3" name="Picture 134" descr="pp1"/>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6288732" y="3999250"/>
            <a:ext cx="9842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4" name="Picture 143" descr="407%2520Coupe">
            <a:hlinkClick r:id="rId21" invalidUrl="http://images.google.fr/imgres?imgurl=http://www.wilsons.co.uk/peugeot/images/407 Coupe.jpg&amp;imgrefurl=http://www.wilsons.co.uk/peugeot/407 Coupe.html&amp;h=147&amp;w=252&amp;sz=42&amp;hl=fr&amp;start=18&amp;tbnid=_tqP4a5IqRx1bM:&amp;tbnh=65&amp;tbnw=111&amp;prev=/images?q=407+coup%C3%A9&amp;svnum=10&amp;hl=fr&amp;lr=&amp;sa=N"/>
          </p:cNvPr>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7377114" y="4016375"/>
            <a:ext cx="10223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5" name="Picture 163" descr="peugeot-408-1">
            <a:hlinkClick r:id="rId23"/>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9627716" y="4033043"/>
            <a:ext cx="96043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6" name="Picture 165" descr="peugeot-407">
            <a:hlinkClick r:id="rId25"/>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502650" y="4041090"/>
            <a:ext cx="9366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2371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Imag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19200" y="5124450"/>
            <a:ext cx="17335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Imag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67000" y="5562600"/>
            <a:ext cx="1676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itre 1"/>
          <p:cNvSpPr>
            <a:spLocks noGrp="1"/>
          </p:cNvSpPr>
          <p:nvPr>
            <p:ph type="title"/>
          </p:nvPr>
        </p:nvSpPr>
        <p:spPr>
          <a:xfrm>
            <a:off x="699145" y="0"/>
            <a:ext cx="10058400" cy="1609344"/>
          </a:xfrm>
        </p:spPr>
        <p:txBody>
          <a:bodyPr/>
          <a:lstStyle/>
          <a:p>
            <a:pPr algn="ctr"/>
            <a:r>
              <a:rPr lang="fr-FR" altLang="fr-FR" dirty="0">
                <a:ea typeface="ＭＳ Ｐゴシック" charset="-128"/>
              </a:rPr>
              <a:t>D</a:t>
            </a:r>
            <a:r>
              <a:rPr lang="fr-FR" altLang="fr-FR" dirty="0" smtClean="0">
                <a:ea typeface="ＭＳ Ｐゴシック" charset="-128"/>
              </a:rPr>
              <a:t>e </a:t>
            </a:r>
            <a:r>
              <a:rPr lang="fr-FR" altLang="fr-FR" dirty="0">
                <a:ea typeface="ＭＳ Ｐゴシック" charset="-128"/>
              </a:rPr>
              <a:t>nombreux échecs</a:t>
            </a:r>
          </a:p>
        </p:txBody>
      </p:sp>
      <p:sp>
        <p:nvSpPr>
          <p:cNvPr id="22532" name="Espace réservé du contenu 2"/>
          <p:cNvSpPr>
            <a:spLocks noGrp="1"/>
          </p:cNvSpPr>
          <p:nvPr>
            <p:ph idx="1"/>
          </p:nvPr>
        </p:nvSpPr>
        <p:spPr>
          <a:xfrm>
            <a:off x="1959769" y="1033272"/>
            <a:ext cx="7772400" cy="4572000"/>
          </a:xfrm>
        </p:spPr>
        <p:txBody>
          <a:bodyPr>
            <a:normAutofit/>
          </a:bodyPr>
          <a:lstStyle/>
          <a:p>
            <a:pPr>
              <a:buFontTx/>
              <a:buNone/>
            </a:pPr>
            <a:r>
              <a:rPr lang="fr-FR" altLang="fr-FR" sz="2600" i="1" dirty="0">
                <a:ea typeface="ＭＳ Ｐゴシック" charset="-128"/>
              </a:rPr>
              <a:t>Nielsen </a:t>
            </a:r>
            <a:r>
              <a:rPr lang="fr-FR" altLang="fr-FR" sz="2600" i="1" dirty="0" err="1">
                <a:ea typeface="ＭＳ Ｐゴシック" charset="-128"/>
              </a:rPr>
              <a:t>Breakthrough</a:t>
            </a:r>
            <a:r>
              <a:rPr lang="fr-FR" altLang="fr-FR" sz="2600" i="1" dirty="0">
                <a:ea typeface="ＭＳ Ｐゴシック" charset="-128"/>
              </a:rPr>
              <a:t> Innovation Report 2015</a:t>
            </a:r>
          </a:p>
          <a:p>
            <a:pPr>
              <a:buFontTx/>
              <a:buNone/>
            </a:pPr>
            <a:r>
              <a:rPr lang="fr-FR" altLang="fr-FR" sz="2200" dirty="0">
                <a:ea typeface="ＭＳ Ｐゴシック" charset="-128"/>
              </a:rPr>
              <a:t>	Analyse de 12000 lancements grandes conso en Europe de l’ouest entre 2011 et 2014.</a:t>
            </a:r>
          </a:p>
          <a:p>
            <a:pPr>
              <a:buFontTx/>
              <a:buNone/>
            </a:pPr>
            <a:endParaRPr lang="fr-FR" altLang="fr-FR" sz="1000" dirty="0">
              <a:ea typeface="ＭＳ Ｐゴシック" charset="-128"/>
            </a:endParaRPr>
          </a:p>
          <a:p>
            <a:pPr>
              <a:buFontTx/>
              <a:buNone/>
            </a:pPr>
            <a:r>
              <a:rPr lang="fr-FR" altLang="fr-FR" sz="2200" dirty="0">
                <a:ea typeface="ＭＳ Ｐゴシック" charset="-128"/>
              </a:rPr>
              <a:t>	66% des produits ont des ventes cumulées inférieures à 10000 unités.</a:t>
            </a:r>
          </a:p>
          <a:p>
            <a:pPr>
              <a:buFontTx/>
              <a:buNone/>
            </a:pPr>
            <a:r>
              <a:rPr lang="fr-FR" altLang="fr-FR" sz="2200" dirty="0">
                <a:ea typeface="ＭＳ Ｐゴシック" charset="-128"/>
              </a:rPr>
              <a:t>	75% des produits sont retirés des rayons avant leur premier anniversaire.</a:t>
            </a:r>
          </a:p>
          <a:p>
            <a:pPr>
              <a:buFontTx/>
              <a:buNone/>
            </a:pPr>
            <a:endParaRPr lang="fr-FR" altLang="fr-FR" sz="1000" dirty="0">
              <a:ea typeface="ＭＳ Ｐゴシック" charset="-128"/>
            </a:endParaRPr>
          </a:p>
          <a:p>
            <a:pPr>
              <a:buFontTx/>
              <a:buNone/>
            </a:pPr>
            <a:r>
              <a:rPr lang="fr-FR" altLang="fr-FR" sz="2200" dirty="0">
                <a:ea typeface="ＭＳ Ｐゴシック" charset="-128"/>
              </a:rPr>
              <a:t>	Seuls 7 produits sont des lancements hors normes (différenciation, pertinence et endurance)</a:t>
            </a:r>
          </a:p>
          <a:p>
            <a:pPr>
              <a:buFontTx/>
              <a:buNone/>
            </a:pPr>
            <a:r>
              <a:rPr lang="fr-FR" altLang="fr-FR" sz="2200" dirty="0">
                <a:ea typeface="ＭＳ Ｐゴシック" charset="-128"/>
              </a:rPr>
              <a:t> </a:t>
            </a:r>
          </a:p>
        </p:txBody>
      </p:sp>
      <p:pic>
        <p:nvPicPr>
          <p:cNvPr id="22533" name="Image 4"/>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43200" y="5105402"/>
            <a:ext cx="1524000" cy="76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Image 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77000" y="539115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Image 7"/>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20000" y="5181600"/>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Image 8"/>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8796338" y="5219700"/>
            <a:ext cx="1871662"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Image 9"/>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95800" y="5410200"/>
            <a:ext cx="18224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39203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Image 1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67400" y="434340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re 1"/>
          <p:cNvSpPr>
            <a:spLocks noGrp="1"/>
          </p:cNvSpPr>
          <p:nvPr>
            <p:ph type="title"/>
          </p:nvPr>
        </p:nvSpPr>
        <p:spPr>
          <a:xfrm>
            <a:off x="1263445" y="70644"/>
            <a:ext cx="9601200" cy="1485900"/>
          </a:xfrm>
        </p:spPr>
        <p:txBody>
          <a:bodyPr>
            <a:normAutofit fontScale="90000"/>
          </a:bodyPr>
          <a:lstStyle/>
          <a:p>
            <a:pPr algn="ctr"/>
            <a:r>
              <a:rPr lang="fr-FR" altLang="fr-FR" dirty="0" smtClean="0">
                <a:ea typeface="ＭＳ Ｐゴシック" charset="-128"/>
              </a:rPr>
              <a:t>Les échecs </a:t>
            </a:r>
            <a:r>
              <a:rPr lang="fr-FR" altLang="fr-FR" dirty="0">
                <a:ea typeface="ＭＳ Ｐゴシック" charset="-128"/>
              </a:rPr>
              <a:t>du lancement de produit</a:t>
            </a:r>
            <a:br>
              <a:rPr lang="fr-FR" altLang="fr-FR" dirty="0">
                <a:ea typeface="ＭＳ Ｐゴシック" charset="-128"/>
              </a:rPr>
            </a:br>
            <a:endParaRPr lang="fr-FR" altLang="fr-FR" dirty="0">
              <a:ea typeface="ＭＳ Ｐゴシック" charset="-128"/>
            </a:endParaRPr>
          </a:p>
        </p:txBody>
      </p:sp>
      <p:sp>
        <p:nvSpPr>
          <p:cNvPr id="23555" name="Espace réservé du contenu 2"/>
          <p:cNvSpPr>
            <a:spLocks noGrp="1"/>
          </p:cNvSpPr>
          <p:nvPr>
            <p:ph idx="1"/>
          </p:nvPr>
        </p:nvSpPr>
        <p:spPr>
          <a:xfrm>
            <a:off x="1752600" y="3429000"/>
            <a:ext cx="7772400" cy="4572000"/>
          </a:xfrm>
        </p:spPr>
        <p:txBody>
          <a:bodyPr/>
          <a:lstStyle/>
          <a:p>
            <a:r>
              <a:rPr lang="fr-FR" altLang="fr-FR" sz="2400">
                <a:ea typeface="ＭＳ Ｐゴシック" charset="-128"/>
              </a:rPr>
              <a:t>Positionnement faible</a:t>
            </a:r>
          </a:p>
          <a:p>
            <a:endParaRPr lang="fr-FR" altLang="fr-FR" sz="2400">
              <a:ea typeface="ＭＳ Ｐゴシック" charset="-128"/>
            </a:endParaRPr>
          </a:p>
          <a:p>
            <a:r>
              <a:rPr lang="fr-FR" altLang="fr-FR" sz="2400">
                <a:ea typeface="ＭＳ Ｐゴシック" charset="-128"/>
              </a:rPr>
              <a:t>Performance contestables</a:t>
            </a:r>
          </a:p>
          <a:p>
            <a:endParaRPr lang="fr-FR" altLang="fr-FR" sz="2400">
              <a:ea typeface="ＭＳ Ｐゴシック" charset="-128"/>
            </a:endParaRPr>
          </a:p>
          <a:p>
            <a:r>
              <a:rPr lang="fr-FR" altLang="fr-FR" sz="2400">
                <a:ea typeface="ＭＳ Ｐゴシック" charset="-128"/>
              </a:rPr>
              <a:t>Communication mal conçue</a:t>
            </a:r>
          </a:p>
          <a:p>
            <a:endParaRPr lang="fr-FR" altLang="fr-FR" sz="2400">
              <a:ea typeface="ＭＳ Ｐゴシック" charset="-128"/>
            </a:endParaRPr>
          </a:p>
          <a:p>
            <a:r>
              <a:rPr lang="fr-FR" altLang="fr-FR" sz="2400">
                <a:ea typeface="ＭＳ Ｐゴシック" charset="-128"/>
              </a:rPr>
              <a:t>Promotion et distribution inadéquate</a:t>
            </a:r>
          </a:p>
        </p:txBody>
      </p:sp>
      <p:pic>
        <p:nvPicPr>
          <p:cNvPr id="23556" name="Imag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6400" y="1600200"/>
            <a:ext cx="1117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Image 6"/>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57801" y="3200400"/>
            <a:ext cx="12858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Image 8"/>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62800" y="4287838"/>
            <a:ext cx="1295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Imag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33600" y="1371600"/>
            <a:ext cx="541020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Image 10"/>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618538" y="3276600"/>
            <a:ext cx="204946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Image 12"/>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91400" y="5334000"/>
            <a:ext cx="1143000"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816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Imag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6400" y="45720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12"/>
          <p:cNvSpPr>
            <a:spLocks noGrp="1" noChangeArrowheads="1"/>
          </p:cNvSpPr>
          <p:nvPr>
            <p:ph type="title"/>
          </p:nvPr>
        </p:nvSpPr>
        <p:spPr>
          <a:xfrm>
            <a:off x="1600200" y="304800"/>
            <a:ext cx="8915400" cy="838200"/>
          </a:xfrm>
        </p:spPr>
        <p:txBody>
          <a:bodyPr>
            <a:normAutofit fontScale="90000"/>
          </a:bodyPr>
          <a:lstStyle/>
          <a:p>
            <a:r>
              <a:rPr lang="fr-FR" altLang="fr-FR" dirty="0">
                <a:ea typeface="ＭＳ Ｐゴシック" charset="-128"/>
              </a:rPr>
              <a:t>L</a:t>
            </a:r>
            <a:r>
              <a:rPr lang="fr-FR" altLang="fr-FR" dirty="0" smtClean="0">
                <a:ea typeface="ＭＳ Ｐゴシック" charset="-128"/>
              </a:rPr>
              <a:t>es </a:t>
            </a:r>
            <a:r>
              <a:rPr lang="fr-FR" altLang="fr-FR" dirty="0">
                <a:ea typeface="ＭＳ Ｐゴシック" charset="-128"/>
              </a:rPr>
              <a:t>échecs du lancement de produit</a:t>
            </a:r>
            <a:br>
              <a:rPr lang="fr-FR" altLang="fr-FR" dirty="0">
                <a:ea typeface="ＭＳ Ｐゴシック" charset="-128"/>
              </a:rPr>
            </a:br>
            <a:endParaRPr lang="fr-FR" altLang="fr-FR" sz="2000" i="1" dirty="0">
              <a:ea typeface="ＭＳ Ｐゴシック" charset="-128"/>
            </a:endParaRPr>
          </a:p>
        </p:txBody>
      </p:sp>
      <p:sp>
        <p:nvSpPr>
          <p:cNvPr id="24579" name="Rectangle 13"/>
          <p:cNvSpPr>
            <a:spLocks noGrp="1" noChangeArrowheads="1"/>
          </p:cNvSpPr>
          <p:nvPr>
            <p:ph type="body" idx="1"/>
          </p:nvPr>
        </p:nvSpPr>
        <p:spPr>
          <a:xfrm>
            <a:off x="1828800" y="1219201"/>
            <a:ext cx="8650288" cy="4303713"/>
          </a:xfrm>
        </p:spPr>
        <p:txBody>
          <a:bodyPr/>
          <a:lstStyle/>
          <a:p>
            <a:endParaRPr lang="fr-FR" altLang="fr-FR" sz="700" i="1" dirty="0">
              <a:ea typeface="ＭＳ Ｐゴシック" charset="-128"/>
            </a:endParaRPr>
          </a:p>
          <a:p>
            <a:r>
              <a:rPr lang="fr-FR" altLang="fr-FR" sz="2400" dirty="0">
                <a:ea typeface="ＭＳ Ｐゴシック" charset="-128"/>
              </a:rPr>
              <a:t>Mauvaise analyse, précipitation</a:t>
            </a:r>
          </a:p>
          <a:p>
            <a:pPr>
              <a:buFontTx/>
              <a:buNone/>
            </a:pPr>
            <a:endParaRPr lang="fr-FR" altLang="fr-FR" sz="2400" dirty="0">
              <a:ea typeface="ＭＳ Ｐゴシック" charset="-128"/>
            </a:endParaRPr>
          </a:p>
          <a:p>
            <a:r>
              <a:rPr lang="fr-FR" altLang="fr-FR" sz="2400" dirty="0">
                <a:ea typeface="ＭＳ Ｐゴシック" charset="-128"/>
              </a:rPr>
              <a:t>Des problèmes de fiabilité</a:t>
            </a:r>
          </a:p>
          <a:p>
            <a:endParaRPr lang="fr-FR" altLang="fr-FR" sz="2400" dirty="0">
              <a:ea typeface="ＭＳ Ｐゴシック" charset="-128"/>
            </a:endParaRPr>
          </a:p>
          <a:p>
            <a:r>
              <a:rPr lang="fr-FR" altLang="fr-FR" sz="2400" dirty="0">
                <a:ea typeface="ＭＳ Ｐゴシック" charset="-128"/>
              </a:rPr>
              <a:t>Manque de légitimité du </a:t>
            </a:r>
            <a:r>
              <a:rPr lang="fr-FR" altLang="fr-FR" sz="2400" dirty="0" smtClean="0">
                <a:ea typeface="ＭＳ Ｐゴシック" charset="-128"/>
              </a:rPr>
              <a:t>produit</a:t>
            </a:r>
            <a:endParaRPr lang="fr-FR" altLang="fr-FR" sz="2400" dirty="0">
              <a:ea typeface="ＭＳ Ｐゴシック" charset="-128"/>
            </a:endParaRPr>
          </a:p>
          <a:p>
            <a:r>
              <a:rPr lang="fr-FR" altLang="fr-FR" sz="2400" dirty="0">
                <a:ea typeface="ＭＳ Ｐゴシック" charset="-128"/>
              </a:rPr>
              <a:t>Concurrence, surestimation du marché</a:t>
            </a:r>
          </a:p>
        </p:txBody>
      </p:sp>
      <p:pic>
        <p:nvPicPr>
          <p:cNvPr id="24580" name="Picture 87" descr="a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53300" y="1371600"/>
            <a:ext cx="4953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95" descr="normal_jeanpierreethervetoutouyoufak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52800" y="5410200"/>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99" descr="2005110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608138" y="5486400"/>
            <a:ext cx="1668462"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04" descr="2005110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486401" y="5432426"/>
            <a:ext cx="1592263"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5" descr="2005110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239001" y="5492750"/>
            <a:ext cx="1516063"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120" descr="2005110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915400" y="5440364"/>
            <a:ext cx="1676400"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Image 29"/>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144000" y="2286001"/>
            <a:ext cx="12017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Image 31"/>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705226" y="4476750"/>
            <a:ext cx="109537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Image 32"/>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981200" y="44958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Image 33"/>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791200" y="4495800"/>
            <a:ext cx="1371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Image 34"/>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543800" y="4648200"/>
            <a:ext cx="1346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Image 37"/>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58201" y="1371600"/>
            <a:ext cx="12477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Image 38"/>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6172200" y="2209800"/>
            <a:ext cx="116205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Image 1"/>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040689" y="3141663"/>
            <a:ext cx="226377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8295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Le lancement</a:t>
            </a:r>
            <a:endParaRPr lang="fr-FR" dirty="0"/>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18773654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760929" y="-36733"/>
            <a:ext cx="10058400" cy="1609344"/>
          </a:xfrm>
        </p:spPr>
        <p:txBody>
          <a:bodyPr/>
          <a:lstStyle/>
          <a:p>
            <a:r>
              <a:rPr lang="fr-FR" altLang="fr-FR" b="0">
                <a:solidFill>
                  <a:schemeClr val="tx1"/>
                </a:solidFill>
                <a:ea typeface="ＭＳ Ｐゴシック" charset="-128"/>
              </a:rPr>
              <a:t>Le lancement : audace ou prudence ?</a:t>
            </a:r>
          </a:p>
        </p:txBody>
      </p:sp>
      <p:sp>
        <p:nvSpPr>
          <p:cNvPr id="17410" name="Rectangle 3"/>
          <p:cNvSpPr>
            <a:spLocks noGrp="1" noChangeArrowheads="1"/>
          </p:cNvSpPr>
          <p:nvPr>
            <p:ph type="body" idx="1"/>
          </p:nvPr>
        </p:nvSpPr>
        <p:spPr>
          <a:xfrm>
            <a:off x="2057400" y="1484313"/>
            <a:ext cx="8610600" cy="4572000"/>
          </a:xfrm>
        </p:spPr>
        <p:txBody>
          <a:bodyPr/>
          <a:lstStyle/>
          <a:p>
            <a:r>
              <a:rPr lang="fr-FR" altLang="fr-FR" sz="2200">
                <a:ea typeface="ＭＳ Ｐゴシック" charset="-128"/>
              </a:rPr>
              <a:t>Choix d ’une marque :</a:t>
            </a:r>
          </a:p>
          <a:p>
            <a:pPr lvl="1"/>
            <a:r>
              <a:rPr lang="fr-FR" altLang="fr-FR" sz="1800">
                <a:ea typeface="ＭＳ Ｐゴシック" charset="-128"/>
              </a:rPr>
              <a:t>Marque préexistante : permet de s’appuyer sur </a:t>
            </a:r>
          </a:p>
          <a:p>
            <a:pPr lvl="1">
              <a:buFontTx/>
              <a:buNone/>
            </a:pPr>
            <a:r>
              <a:rPr lang="fr-FR" altLang="fr-FR" sz="1800">
                <a:ea typeface="ＭＳ Ｐゴシック" charset="-128"/>
              </a:rPr>
              <a:t>	la notoriété et l’image antérieure de la marque</a:t>
            </a:r>
          </a:p>
          <a:p>
            <a:pPr lvl="1"/>
            <a:r>
              <a:rPr lang="fr-FR" altLang="fr-FR" sz="1800">
                <a:ea typeface="ＭＳ Ｐゴシック" charset="-128"/>
              </a:rPr>
              <a:t>Créer une nouvelle marque : confère un caractère</a:t>
            </a:r>
          </a:p>
          <a:p>
            <a:pPr lvl="1">
              <a:buFontTx/>
              <a:buNone/>
            </a:pPr>
            <a:r>
              <a:rPr lang="fr-FR" altLang="fr-FR" sz="1800">
                <a:ea typeface="ＭＳ Ｐゴシック" charset="-128"/>
              </a:rPr>
              <a:t>	plus innovant, et évite la cannibalisation</a:t>
            </a:r>
          </a:p>
          <a:p>
            <a:pPr lvl="1">
              <a:buFontTx/>
              <a:buNone/>
            </a:pPr>
            <a:endParaRPr lang="fr-FR" altLang="fr-FR" sz="1200">
              <a:ea typeface="ＭＳ Ｐゴシック" charset="-128"/>
            </a:endParaRPr>
          </a:p>
          <a:p>
            <a:r>
              <a:rPr lang="fr-FR" altLang="fr-FR" sz="2200">
                <a:ea typeface="ＭＳ Ｐゴシック" charset="-128"/>
              </a:rPr>
              <a:t>Annonce préalable au lancement ?</a:t>
            </a:r>
          </a:p>
          <a:p>
            <a:pPr lvl="1"/>
            <a:r>
              <a:rPr lang="fr-FR" altLang="fr-FR" sz="1800">
                <a:ea typeface="ＭＳ Ｐゴシック" charset="-128"/>
              </a:rPr>
              <a:t>Attiser les attentes </a:t>
            </a:r>
          </a:p>
          <a:p>
            <a:pPr lvl="1"/>
            <a:r>
              <a:rPr lang="fr-FR" altLang="fr-FR" sz="1800">
                <a:ea typeface="ＭＳ Ｐゴシック" charset="-128"/>
              </a:rPr>
              <a:t>Entraîner le report d</a:t>
            </a:r>
            <a:r>
              <a:rPr lang="ja-JP" altLang="fr-FR" sz="1800">
                <a:ea typeface="ＭＳ Ｐゴシック" charset="-128"/>
              </a:rPr>
              <a:t>’</a:t>
            </a:r>
            <a:r>
              <a:rPr lang="fr-FR" altLang="ja-JP" sz="1800">
                <a:ea typeface="ＭＳ Ｐゴシック" charset="-128"/>
              </a:rPr>
              <a:t>achat de produits concurrents</a:t>
            </a:r>
          </a:p>
          <a:p>
            <a:pPr>
              <a:buFontTx/>
              <a:buNone/>
            </a:pPr>
            <a:endParaRPr lang="fr-FR" altLang="fr-FR" sz="3200">
              <a:ea typeface="ＭＳ Ｐゴシック" charset="-128"/>
            </a:endParaRPr>
          </a:p>
          <a:p>
            <a:endParaRPr lang="fr-FR" altLang="fr-FR" sz="3200">
              <a:ea typeface="ＭＳ Ｐゴシック" charset="-128"/>
            </a:endParaRPr>
          </a:p>
        </p:txBody>
      </p:sp>
      <p:pic>
        <p:nvPicPr>
          <p:cNvPr id="17411" name="Picture 4" descr="a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37550" y="1484313"/>
            <a:ext cx="17907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5" descr="a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43925" y="2844801"/>
            <a:ext cx="144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84393" name="Group 41"/>
          <p:cNvGraphicFramePr>
            <a:graphicFrameLocks noGrp="1"/>
          </p:cNvGraphicFramePr>
          <p:nvPr/>
        </p:nvGraphicFramePr>
        <p:xfrm>
          <a:off x="6599238" y="4868863"/>
          <a:ext cx="3960812" cy="1847851"/>
        </p:xfrm>
        <a:graphic>
          <a:graphicData uri="http://schemas.openxmlformats.org/drawingml/2006/table">
            <a:tbl>
              <a:tblPr/>
              <a:tblGrid>
                <a:gridCol w="1801812"/>
                <a:gridCol w="2159000"/>
              </a:tblGrid>
              <a:tr h="271463">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fr-FR" sz="1500" b="1" i="0" u="none" strike="noStrike" cap="none" normalizeH="0" baseline="0">
                          <a:ln>
                            <a:noFill/>
                          </a:ln>
                          <a:solidFill>
                            <a:schemeClr val="tx1"/>
                          </a:solidFill>
                          <a:effectLst/>
                          <a:latin typeface="Arial" charset="0"/>
                          <a:ea typeface="ＭＳ Ｐゴシック" charset="-128"/>
                        </a:rPr>
                        <a:t>Catégorie de produit</a:t>
                      </a:r>
                    </a:p>
                  </a:txBody>
                  <a:tcPr marT="19050" marB="190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500" b="1" i="0" u="none" strike="noStrike" cap="none" normalizeH="0" baseline="0">
                          <a:ln>
                            <a:noFill/>
                          </a:ln>
                          <a:solidFill>
                            <a:schemeClr val="tx1"/>
                          </a:solidFill>
                          <a:effectLst/>
                          <a:latin typeface="Arial" charset="0"/>
                          <a:ea typeface="ＭＳ Ｐゴシック" charset="-128"/>
                        </a:rPr>
                        <a:t>% des dépenses de comm. pré-lancement</a:t>
                      </a:r>
                    </a:p>
                  </a:txBody>
                  <a:tcPr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75">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Software</a:t>
                      </a:r>
                    </a:p>
                  </a:txBody>
                  <a:tcPr marT="19050" marB="190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17%</a:t>
                      </a:r>
                    </a:p>
                  </a:txBody>
                  <a:tcPr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1463">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Hardware</a:t>
                      </a:r>
                    </a:p>
                  </a:txBody>
                  <a:tcPr marT="19050" marB="190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26%</a:t>
                      </a:r>
                    </a:p>
                  </a:txBody>
                  <a:tcPr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75">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Automobile</a:t>
                      </a:r>
                    </a:p>
                  </a:txBody>
                  <a:tcPr marT="19050" marB="190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32%</a:t>
                      </a:r>
                    </a:p>
                  </a:txBody>
                  <a:tcPr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1463">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Jeux vidéo</a:t>
                      </a:r>
                    </a:p>
                  </a:txBody>
                  <a:tcPr marT="19050" marB="190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64%</a:t>
                      </a:r>
                    </a:p>
                  </a:txBody>
                  <a:tcPr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75">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Films</a:t>
                      </a:r>
                    </a:p>
                  </a:txBody>
                  <a:tcPr marT="19050" marB="190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ＭＳ Ｐゴシック" charset="-128"/>
                        </a:defRPr>
                      </a:lvl1pPr>
                      <a:lvl2pPr marL="742950" indent="-285750">
                        <a:spcBef>
                          <a:spcPct val="20000"/>
                        </a:spcBef>
                        <a:defRPr>
                          <a:solidFill>
                            <a:schemeClr val="tx1"/>
                          </a:solidFill>
                          <a:latin typeface="Arial" charset="0"/>
                          <a:ea typeface="ＭＳ Ｐゴシック" charset="-128"/>
                        </a:defRPr>
                      </a:lvl2pPr>
                      <a:lvl3pPr marL="1143000" indent="-228600">
                        <a:spcBef>
                          <a:spcPct val="20000"/>
                        </a:spcBef>
                        <a:defRPr>
                          <a:solidFill>
                            <a:schemeClr val="tx1"/>
                          </a:solidFill>
                          <a:latin typeface="Arial" charset="0"/>
                          <a:ea typeface="ＭＳ Ｐゴシック" charset="-128"/>
                        </a:defRPr>
                      </a:lvl3pPr>
                      <a:lvl4pPr marL="1600200" indent="-228600">
                        <a:spcBef>
                          <a:spcPct val="20000"/>
                        </a:spcBef>
                        <a:defRPr sz="1400">
                          <a:solidFill>
                            <a:schemeClr val="tx1"/>
                          </a:solidFill>
                          <a:latin typeface="Arial" charset="0"/>
                          <a:ea typeface="ＭＳ Ｐゴシック" charset="-128"/>
                        </a:defRPr>
                      </a:lvl4pPr>
                      <a:lvl5pPr marL="2057400" indent="-228600">
                        <a:spcBef>
                          <a:spcPct val="20000"/>
                        </a:spcBef>
                        <a:defRPr sz="1400">
                          <a:solidFill>
                            <a:schemeClr val="tx1"/>
                          </a:solidFill>
                          <a:latin typeface="Arial" charset="0"/>
                          <a:ea typeface="ＭＳ Ｐゴシック" charset="-128"/>
                        </a:defRPr>
                      </a:lvl5pPr>
                      <a:lvl6pPr marL="2514600" indent="-228600" eaLnBrk="0" fontAlgn="base" hangingPunct="0">
                        <a:spcBef>
                          <a:spcPct val="20000"/>
                        </a:spcBef>
                        <a:spcAft>
                          <a:spcPct val="0"/>
                        </a:spcAft>
                        <a:defRPr sz="1400">
                          <a:solidFill>
                            <a:schemeClr val="tx1"/>
                          </a:solidFill>
                          <a:latin typeface="Arial" charset="0"/>
                          <a:ea typeface="ＭＳ Ｐゴシック" charset="-128"/>
                        </a:defRPr>
                      </a:lvl6pPr>
                      <a:lvl7pPr marL="2971800" indent="-228600" eaLnBrk="0" fontAlgn="base" hangingPunct="0">
                        <a:spcBef>
                          <a:spcPct val="20000"/>
                        </a:spcBef>
                        <a:spcAft>
                          <a:spcPct val="0"/>
                        </a:spcAft>
                        <a:defRPr sz="1400">
                          <a:solidFill>
                            <a:schemeClr val="tx1"/>
                          </a:solidFill>
                          <a:latin typeface="Arial" charset="0"/>
                          <a:ea typeface="ＭＳ Ｐゴシック" charset="-128"/>
                        </a:defRPr>
                      </a:lvl7pPr>
                      <a:lvl8pPr marL="3429000" indent="-228600" eaLnBrk="0" fontAlgn="base" hangingPunct="0">
                        <a:spcBef>
                          <a:spcPct val="20000"/>
                        </a:spcBef>
                        <a:spcAft>
                          <a:spcPct val="0"/>
                        </a:spcAft>
                        <a:defRPr sz="1400">
                          <a:solidFill>
                            <a:schemeClr val="tx1"/>
                          </a:solidFill>
                          <a:latin typeface="Arial" charset="0"/>
                          <a:ea typeface="ＭＳ Ｐゴシック" charset="-128"/>
                        </a:defRPr>
                      </a:lvl8pPr>
                      <a:lvl9pPr marL="3886200" indent="-228600" eaLnBrk="0" fontAlgn="base" hangingPunct="0">
                        <a:spcBef>
                          <a:spcPct val="20000"/>
                        </a:spcBef>
                        <a:spcAft>
                          <a:spcPct val="0"/>
                        </a:spcAft>
                        <a:defRPr sz="1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1500" b="0" i="0" u="none" strike="noStrike" cap="none" normalizeH="0" baseline="0">
                          <a:ln>
                            <a:noFill/>
                          </a:ln>
                          <a:solidFill>
                            <a:schemeClr val="tx1"/>
                          </a:solidFill>
                          <a:effectLst/>
                          <a:latin typeface="Arial" charset="0"/>
                          <a:ea typeface="ＭＳ Ｐゴシック" charset="-128"/>
                        </a:rPr>
                        <a:t>78%</a:t>
                      </a:r>
                    </a:p>
                  </a:txBody>
                  <a:tcPr marT="19050" marB="190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7436" name="Picture 3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418236" y="5007228"/>
            <a:ext cx="4034607" cy="185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7" name="Text Box 42"/>
          <p:cNvSpPr txBox="1">
            <a:spLocks noChangeArrowheads="1"/>
          </p:cNvSpPr>
          <p:nvPr/>
        </p:nvSpPr>
        <p:spPr bwMode="auto">
          <a:xfrm>
            <a:off x="2099297" y="4513219"/>
            <a:ext cx="172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50000"/>
              </a:spcBef>
            </a:pPr>
            <a:r>
              <a:rPr lang="fr-FR" altLang="fr-FR" sz="1400"/>
              <a:t>Communication TV pour un film aux US</a:t>
            </a:r>
          </a:p>
        </p:txBody>
      </p:sp>
    </p:spTree>
    <p:extLst>
      <p:ext uri="{BB962C8B-B14F-4D97-AF65-F5344CB8AC3E}">
        <p14:creationId xmlns:p14="http://schemas.microsoft.com/office/powerpoint/2010/main" val="20521663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1676400" y="58736"/>
            <a:ext cx="9601200" cy="1485900"/>
          </a:xfrm>
        </p:spPr>
        <p:txBody>
          <a:bodyPr>
            <a:normAutofit fontScale="90000"/>
          </a:bodyPr>
          <a:lstStyle/>
          <a:p>
            <a:r>
              <a:rPr lang="fr-FR" altLang="fr-FR">
                <a:ea typeface="ＭＳ Ｐゴシック" charset="-128"/>
              </a:rPr>
              <a:t>Mise en place de la préannonce : </a:t>
            </a:r>
            <a:r>
              <a:rPr lang="fr-FR" altLang="fr-FR" dirty="0" err="1">
                <a:ea typeface="ＭＳ Ｐゴシック" charset="-128"/>
              </a:rPr>
              <a:t>Magista</a:t>
            </a:r>
            <a:r>
              <a:rPr lang="fr-FR" altLang="fr-FR" dirty="0">
                <a:ea typeface="ＭＳ Ｐゴシック" charset="-128"/>
              </a:rPr>
              <a:t> Nike</a:t>
            </a:r>
          </a:p>
        </p:txBody>
      </p:sp>
      <p:sp>
        <p:nvSpPr>
          <p:cNvPr id="20482" name="Rectangle 3"/>
          <p:cNvSpPr>
            <a:spLocks noGrp="1" noChangeArrowheads="1"/>
          </p:cNvSpPr>
          <p:nvPr>
            <p:ph type="body" idx="1"/>
          </p:nvPr>
        </p:nvSpPr>
        <p:spPr>
          <a:xfrm>
            <a:off x="1905000" y="1295400"/>
            <a:ext cx="8763000" cy="4876800"/>
          </a:xfrm>
        </p:spPr>
        <p:txBody>
          <a:bodyPr/>
          <a:lstStyle/>
          <a:p>
            <a:pPr>
              <a:buFontTx/>
              <a:buNone/>
            </a:pPr>
            <a:r>
              <a:rPr lang="fr-FR" altLang="fr-FR" sz="1600" dirty="0">
                <a:ea typeface="ＭＳ Ｐゴシック" charset="-128"/>
              </a:rPr>
              <a:t>- Préannonce avec </a:t>
            </a:r>
            <a:r>
              <a:rPr lang="fr-FR" altLang="fr-FR" sz="1600" dirty="0" err="1">
                <a:ea typeface="ＭＳ Ｐゴシック" charset="-128"/>
              </a:rPr>
              <a:t>teasing</a:t>
            </a:r>
            <a:r>
              <a:rPr lang="fr-FR" altLang="fr-FR" sz="1600" dirty="0">
                <a:ea typeface="ＭＳ Ｐゴシック" charset="-128"/>
              </a:rPr>
              <a:t>		- Communication sur le développement du produit</a:t>
            </a:r>
          </a:p>
          <a:p>
            <a:pPr>
              <a:buFontTx/>
              <a:buNone/>
            </a:pPr>
            <a:endParaRPr lang="fr-FR" altLang="fr-FR" sz="1600" dirty="0">
              <a:ea typeface="ＭＳ Ｐゴシック" charset="-128"/>
            </a:endParaRPr>
          </a:p>
          <a:p>
            <a:pPr>
              <a:buFontTx/>
              <a:buNone/>
            </a:pPr>
            <a:endParaRPr lang="fr-FR" altLang="fr-FR" sz="1600" dirty="0">
              <a:ea typeface="ＭＳ Ｐゴシック" charset="-128"/>
            </a:endParaRPr>
          </a:p>
          <a:p>
            <a:pPr>
              <a:buFontTx/>
              <a:buNone/>
            </a:pPr>
            <a:endParaRPr lang="fr-FR" altLang="fr-FR" sz="1600" dirty="0">
              <a:ea typeface="ＭＳ Ｐゴシック" charset="-128"/>
            </a:endParaRPr>
          </a:p>
          <a:p>
            <a:pPr>
              <a:buFontTx/>
              <a:buNone/>
            </a:pPr>
            <a:endParaRPr lang="fr-FR" altLang="fr-FR" sz="1600" dirty="0">
              <a:ea typeface="ＭＳ Ｐゴシック" charset="-128"/>
            </a:endParaRPr>
          </a:p>
          <a:p>
            <a:pPr>
              <a:buFontTx/>
              <a:buNone/>
            </a:pPr>
            <a:endParaRPr lang="fr-FR" altLang="fr-FR" sz="1600" dirty="0">
              <a:ea typeface="ＭＳ Ｐゴシック" charset="-128"/>
            </a:endParaRPr>
          </a:p>
          <a:p>
            <a:pPr>
              <a:buFontTx/>
              <a:buNone/>
            </a:pPr>
            <a:endParaRPr lang="fr-FR" altLang="fr-FR" sz="1600" dirty="0">
              <a:ea typeface="ＭＳ Ｐゴシック" charset="-128"/>
            </a:endParaRPr>
          </a:p>
          <a:p>
            <a:pPr>
              <a:buFontTx/>
              <a:buNone/>
            </a:pPr>
            <a:endParaRPr lang="fr-FR" altLang="fr-FR" sz="1600" dirty="0">
              <a:ea typeface="ＭＳ Ｐゴシック" charset="-128"/>
            </a:endParaRPr>
          </a:p>
          <a:p>
            <a:pPr>
              <a:buFontTx/>
              <a:buNone/>
            </a:pPr>
            <a:endParaRPr lang="fr-FR" altLang="fr-FR" sz="1600" dirty="0">
              <a:ea typeface="ＭＳ Ｐゴシック" charset="-128"/>
            </a:endParaRPr>
          </a:p>
          <a:p>
            <a:pPr>
              <a:buFontTx/>
              <a:buNone/>
            </a:pPr>
            <a:endParaRPr lang="fr-FR" altLang="fr-FR" sz="1600" dirty="0">
              <a:ea typeface="ＭＳ Ｐゴシック" charset="-128"/>
            </a:endParaRPr>
          </a:p>
          <a:p>
            <a:pPr>
              <a:buFontTx/>
              <a:buNone/>
            </a:pPr>
            <a:r>
              <a:rPr lang="fr-FR" altLang="fr-FR" sz="1600" dirty="0">
                <a:ea typeface="ＭＳ Ｐゴシック" charset="-128"/>
              </a:rPr>
              <a:t>- Réseaux sociaux			- Egéries et </a:t>
            </a:r>
            <a:r>
              <a:rPr lang="fr-FR" altLang="fr-FR" sz="1600" dirty="0" err="1">
                <a:ea typeface="ＭＳ Ｐゴシック" charset="-128"/>
              </a:rPr>
              <a:t>feed</a:t>
            </a:r>
            <a:r>
              <a:rPr lang="fr-FR" altLang="fr-FR" sz="1600" dirty="0">
                <a:ea typeface="ＭＳ Ｐゴシック" charset="-128"/>
              </a:rPr>
              <a:t> back de joueurs	</a:t>
            </a:r>
          </a:p>
          <a:p>
            <a:pPr>
              <a:buFontTx/>
              <a:buNone/>
            </a:pPr>
            <a:endParaRPr lang="fr-FR" altLang="fr-FR" sz="1600" dirty="0">
              <a:ea typeface="ＭＳ Ｐゴシック" charset="-128"/>
            </a:endParaRPr>
          </a:p>
        </p:txBody>
      </p:sp>
      <p:pic>
        <p:nvPicPr>
          <p:cNvPr id="20483"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09186" y="5426698"/>
            <a:ext cx="1787013" cy="129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descr="http://www.nike.com/content/dam/one-nike/en-gb/sp14/Football/Magista/FST/Sketches_FST_5.png.dimg/1600x900.png"/>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10200" y="1600201"/>
            <a:ext cx="525780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93394" y="5417719"/>
            <a:ext cx="1876168" cy="130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05000" y="4800601"/>
            <a:ext cx="2732088"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Image 10" descr="Capture d’écran 2015-03-12 à 10.55.40.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981200" y="1676401"/>
            <a:ext cx="32004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2257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fr-FR" altLang="fr-FR" dirty="0">
                <a:ea typeface="ＭＳ Ｐゴシック" charset="-128"/>
              </a:rPr>
              <a:t>En résumé, un lancement réussi ?</a:t>
            </a:r>
          </a:p>
        </p:txBody>
      </p:sp>
      <p:sp>
        <p:nvSpPr>
          <p:cNvPr id="22530" name="Rectangle 3"/>
          <p:cNvSpPr>
            <a:spLocks noGrp="1" noChangeArrowheads="1"/>
          </p:cNvSpPr>
          <p:nvPr>
            <p:ph type="body" idx="1"/>
          </p:nvPr>
        </p:nvSpPr>
        <p:spPr>
          <a:xfrm>
            <a:off x="1752600" y="1676400"/>
            <a:ext cx="7772400" cy="4572000"/>
          </a:xfrm>
        </p:spPr>
        <p:txBody>
          <a:bodyPr/>
          <a:lstStyle/>
          <a:p>
            <a:pPr>
              <a:lnSpc>
                <a:spcPct val="90000"/>
              </a:lnSpc>
            </a:pPr>
            <a:r>
              <a:rPr lang="fr-FR" altLang="fr-FR" dirty="0">
                <a:ea typeface="ＭＳ Ｐゴシック" charset="-128"/>
              </a:rPr>
              <a:t>Faire connaître</a:t>
            </a:r>
          </a:p>
          <a:p>
            <a:pPr>
              <a:lnSpc>
                <a:spcPct val="90000"/>
              </a:lnSpc>
            </a:pPr>
            <a:endParaRPr lang="fr-FR" altLang="fr-FR" dirty="0">
              <a:ea typeface="ＭＳ Ｐゴシック" charset="-128"/>
            </a:endParaRPr>
          </a:p>
          <a:p>
            <a:pPr>
              <a:lnSpc>
                <a:spcPct val="90000"/>
              </a:lnSpc>
            </a:pPr>
            <a:endParaRPr lang="fr-FR" altLang="fr-FR" dirty="0">
              <a:ea typeface="ＭＳ Ｐゴシック" charset="-128"/>
            </a:endParaRPr>
          </a:p>
          <a:p>
            <a:pPr>
              <a:lnSpc>
                <a:spcPct val="90000"/>
              </a:lnSpc>
            </a:pPr>
            <a:endParaRPr lang="fr-FR" altLang="fr-FR" dirty="0">
              <a:ea typeface="ＭＳ Ｐゴシック" charset="-128"/>
            </a:endParaRPr>
          </a:p>
          <a:p>
            <a:pPr>
              <a:lnSpc>
                <a:spcPct val="90000"/>
              </a:lnSpc>
            </a:pPr>
            <a:r>
              <a:rPr lang="fr-FR" altLang="fr-FR" dirty="0">
                <a:ea typeface="ＭＳ Ｐゴシック" charset="-128"/>
              </a:rPr>
              <a:t>Positionner</a:t>
            </a:r>
          </a:p>
          <a:p>
            <a:pPr>
              <a:lnSpc>
                <a:spcPct val="90000"/>
              </a:lnSpc>
            </a:pPr>
            <a:endParaRPr lang="fr-FR" altLang="fr-FR" dirty="0">
              <a:ea typeface="ＭＳ Ｐゴシック" charset="-128"/>
            </a:endParaRPr>
          </a:p>
          <a:p>
            <a:pPr>
              <a:lnSpc>
                <a:spcPct val="90000"/>
              </a:lnSpc>
            </a:pPr>
            <a:endParaRPr lang="fr-FR" altLang="fr-FR" dirty="0">
              <a:ea typeface="ＭＳ Ｐゴシック" charset="-128"/>
            </a:endParaRPr>
          </a:p>
          <a:p>
            <a:pPr>
              <a:lnSpc>
                <a:spcPct val="90000"/>
              </a:lnSpc>
            </a:pPr>
            <a:endParaRPr lang="fr-FR" altLang="fr-FR" dirty="0">
              <a:ea typeface="ＭＳ Ｐゴシック" charset="-128"/>
            </a:endParaRPr>
          </a:p>
          <a:p>
            <a:pPr>
              <a:lnSpc>
                <a:spcPct val="90000"/>
              </a:lnSpc>
            </a:pPr>
            <a:r>
              <a:rPr lang="fr-FR" altLang="fr-FR" dirty="0">
                <a:ea typeface="ＭＳ Ｐゴシック" charset="-128"/>
              </a:rPr>
              <a:t>Démontrer la valeur de l’innovation</a:t>
            </a:r>
          </a:p>
        </p:txBody>
      </p:sp>
      <p:pic>
        <p:nvPicPr>
          <p:cNvPr id="213018" name="Picture 26" descr="ésultat de recherche d'images pour &quot;iphone 7 étanche&quo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56174" y="4953000"/>
            <a:ext cx="33909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13020" name="Picture 28" descr="ésultat de recherche d'images pour &quot;iphone 7 le meilleur&quo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25000" y="2438400"/>
            <a:ext cx="241935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213022" name="Picture 30" descr="ésultat de recherche d'images pour &quot;nouvel iphone 8&quo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34070" y="1600200"/>
            <a:ext cx="33909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1180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re 1"/>
          <p:cNvSpPr>
            <a:spLocks noGrp="1"/>
          </p:cNvSpPr>
          <p:nvPr>
            <p:ph type="title"/>
          </p:nvPr>
        </p:nvSpPr>
        <p:spPr>
          <a:xfrm>
            <a:off x="760929" y="0"/>
            <a:ext cx="10058400" cy="1609344"/>
          </a:xfrm>
        </p:spPr>
        <p:txBody>
          <a:bodyPr/>
          <a:lstStyle/>
          <a:p>
            <a:r>
              <a:rPr lang="fr-FR" altLang="fr-FR" dirty="0">
                <a:ea typeface="ＭＳ Ｐゴシック" charset="-128"/>
              </a:rPr>
              <a:t>Most </a:t>
            </a:r>
            <a:r>
              <a:rPr lang="fr-FR" altLang="fr-FR" dirty="0" err="1">
                <a:ea typeface="ＭＳ Ｐゴシック" charset="-128"/>
              </a:rPr>
              <a:t>memorable</a:t>
            </a:r>
            <a:r>
              <a:rPr lang="fr-FR" altLang="fr-FR" dirty="0">
                <a:ea typeface="ＭＳ Ｐゴシック" charset="-128"/>
              </a:rPr>
              <a:t> </a:t>
            </a:r>
            <a:r>
              <a:rPr lang="fr-FR" altLang="fr-FR" dirty="0" err="1">
                <a:ea typeface="ＭＳ Ｐゴシック" charset="-128"/>
              </a:rPr>
              <a:t>product</a:t>
            </a:r>
            <a:r>
              <a:rPr lang="fr-FR" altLang="fr-FR" dirty="0">
                <a:ea typeface="ＭＳ Ｐゴシック" charset="-128"/>
              </a:rPr>
              <a:t> </a:t>
            </a:r>
            <a:r>
              <a:rPr lang="fr-FR" altLang="fr-FR" dirty="0" err="1">
                <a:ea typeface="ＭＳ Ｐゴシック" charset="-128"/>
              </a:rPr>
              <a:t>launch</a:t>
            </a:r>
            <a:r>
              <a:rPr lang="fr-FR" altLang="fr-FR" dirty="0">
                <a:ea typeface="ＭＳ Ｐゴシック" charset="-128"/>
              </a:rPr>
              <a:t> 2016</a:t>
            </a:r>
          </a:p>
        </p:txBody>
      </p:sp>
      <p:pic>
        <p:nvPicPr>
          <p:cNvPr id="57346" name="Image 5" descr="Capture d’écran 2017-03-13 à 15.19.32.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1" y="1341439"/>
            <a:ext cx="5292725"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Image 4" descr="Capture d’écran 2017-03-13 à 15.19.25.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8300" y="4076701"/>
            <a:ext cx="5075238"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4964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7" descr="pepsi">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29001" y="4724401"/>
            <a:ext cx="53657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2"/>
          <p:cNvSpPr>
            <a:spLocks noGrp="1" noChangeArrowheads="1"/>
          </p:cNvSpPr>
          <p:nvPr>
            <p:ph type="title"/>
          </p:nvPr>
        </p:nvSpPr>
        <p:spPr/>
        <p:txBody>
          <a:bodyPr/>
          <a:lstStyle/>
          <a:p>
            <a:r>
              <a:rPr lang="fr-FR" altLang="fr-FR">
                <a:ea typeface="ＭＳ Ｐゴシック" charset="-128"/>
              </a:rPr>
              <a:t>Définitions</a:t>
            </a:r>
          </a:p>
        </p:txBody>
      </p:sp>
      <p:sp>
        <p:nvSpPr>
          <p:cNvPr id="20483" name="Rectangle 5"/>
          <p:cNvSpPr>
            <a:spLocks noGrp="1" noChangeArrowheads="1"/>
          </p:cNvSpPr>
          <p:nvPr>
            <p:ph type="body" idx="1"/>
          </p:nvPr>
        </p:nvSpPr>
        <p:spPr>
          <a:xfrm>
            <a:off x="1828800" y="1447800"/>
            <a:ext cx="8610600" cy="5105400"/>
          </a:xfrm>
          <a:noFill/>
        </p:spPr>
        <p:txBody>
          <a:bodyPr/>
          <a:lstStyle/>
          <a:p>
            <a:r>
              <a:rPr lang="fr-FR" altLang="fr-FR" sz="2400" dirty="0">
                <a:ea typeface="ＭＳ Ｐゴシック" charset="-128"/>
              </a:rPr>
              <a:t>Tout ce qui peut être offert sur un marché afin de satisfaire un </a:t>
            </a:r>
            <a:r>
              <a:rPr lang="fr-FR" altLang="fr-FR" sz="2400" b="1" dirty="0">
                <a:solidFill>
                  <a:schemeClr val="accent2"/>
                </a:solidFill>
                <a:ea typeface="ＭＳ Ｐゴシック" charset="-128"/>
              </a:rPr>
              <a:t>besoin</a:t>
            </a:r>
            <a:r>
              <a:rPr lang="fr-FR" altLang="fr-FR" sz="2400" dirty="0">
                <a:ea typeface="ＭＳ Ｐゴシック" charset="-128"/>
              </a:rPr>
              <a:t>, ensemble  de  caractéristiques  tangibles  et intangibles </a:t>
            </a:r>
            <a:r>
              <a:rPr lang="fr-FR" altLang="fr-FR" sz="2400" dirty="0" smtClean="0">
                <a:ea typeface="ＭＳ Ｐゴシック" charset="-128"/>
              </a:rPr>
              <a:t>(</a:t>
            </a:r>
            <a:r>
              <a:rPr lang="fr-FR" altLang="fr-FR" sz="2400" b="1" dirty="0" smtClean="0">
                <a:solidFill>
                  <a:schemeClr val="accent2"/>
                </a:solidFill>
                <a:ea typeface="ＭＳ Ｐゴシック" charset="-128"/>
              </a:rPr>
              <a:t>bénéfices</a:t>
            </a:r>
            <a:r>
              <a:rPr lang="fr-FR" altLang="fr-FR" sz="2400" dirty="0" smtClean="0">
                <a:ea typeface="ＭＳ Ｐゴシック" charset="-128"/>
              </a:rPr>
              <a:t>) qui </a:t>
            </a:r>
            <a:r>
              <a:rPr lang="fr-FR" altLang="fr-FR" sz="2400" dirty="0">
                <a:ea typeface="ＭＳ Ｐゴシック" charset="-128"/>
              </a:rPr>
              <a:t>constituent la réponse de l</a:t>
            </a:r>
            <a:r>
              <a:rPr lang="ja-JP" altLang="fr-FR" sz="2400" dirty="0">
                <a:ea typeface="ＭＳ Ｐゴシック" charset="-128"/>
              </a:rPr>
              <a:t>’</a:t>
            </a:r>
            <a:r>
              <a:rPr lang="fr-FR" altLang="ja-JP" sz="2400" dirty="0">
                <a:ea typeface="ＭＳ Ｐゴシック" charset="-128"/>
              </a:rPr>
              <a:t>entreprise aux besoins exprimés ou latents des consommateurs et des clients (physiologiques et/ou psychologiques)</a:t>
            </a:r>
          </a:p>
          <a:p>
            <a:r>
              <a:rPr lang="fr-FR" altLang="fr-FR" sz="2400" dirty="0">
                <a:ea typeface="ＭＳ Ｐゴシック" charset="-128"/>
              </a:rPr>
              <a:t>Le produit et la marque, premiers éléments du </a:t>
            </a:r>
            <a:r>
              <a:rPr lang="fr-FR" altLang="fr-FR" sz="2400" b="1" dirty="0">
                <a:solidFill>
                  <a:schemeClr val="accent2"/>
                </a:solidFill>
                <a:ea typeface="ＭＳ Ｐゴシック" charset="-128"/>
              </a:rPr>
              <a:t>marketing mix</a:t>
            </a:r>
          </a:p>
          <a:p>
            <a:pPr lvl="1"/>
            <a:r>
              <a:rPr lang="fr-FR" altLang="fr-FR" sz="2400" dirty="0">
                <a:ea typeface="ＭＳ Ｐゴシック" charset="-128"/>
              </a:rPr>
              <a:t>Ils déterminent le choix du prix, de la communication et du réseau de distribution</a:t>
            </a:r>
          </a:p>
          <a:p>
            <a:pPr lvl="1">
              <a:buFontTx/>
              <a:buNone/>
            </a:pPr>
            <a:endParaRPr lang="fr-FR" altLang="fr-FR" sz="2400" dirty="0">
              <a:ea typeface="ＭＳ Ｐゴシック" charset="-128"/>
            </a:endParaRPr>
          </a:p>
          <a:p>
            <a:pPr lvl="1">
              <a:buFontTx/>
              <a:buNone/>
            </a:pPr>
            <a:endParaRPr lang="fr-FR" altLang="fr-FR" sz="2400" dirty="0">
              <a:ea typeface="ＭＳ Ｐゴシック" charset="-128"/>
            </a:endParaRPr>
          </a:p>
          <a:p>
            <a:pPr lvl="1">
              <a:buFontTx/>
              <a:buNone/>
            </a:pPr>
            <a:endParaRPr lang="fr-FR" altLang="fr-FR" sz="2400" dirty="0">
              <a:ea typeface="ＭＳ Ｐゴシック" charset="-128"/>
            </a:endParaRPr>
          </a:p>
          <a:p>
            <a:endParaRPr lang="fr-FR" altLang="fr-FR" sz="3200" dirty="0">
              <a:ea typeface="ＭＳ Ｐゴシック" charset="-128"/>
            </a:endParaRPr>
          </a:p>
          <a:p>
            <a:endParaRPr lang="fr-FR" altLang="fr-FR" dirty="0">
              <a:ea typeface="ＭＳ Ｐゴシック" charset="-128"/>
            </a:endParaRPr>
          </a:p>
          <a:p>
            <a:endParaRPr lang="fr-FR" altLang="fr-FR" dirty="0">
              <a:ea typeface="ＭＳ Ｐゴシック" charset="-128"/>
            </a:endParaRPr>
          </a:p>
        </p:txBody>
      </p:sp>
      <p:pic>
        <p:nvPicPr>
          <p:cNvPr id="20484" name="Picture 9" descr="mecca-fron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43401" y="5029200"/>
            <a:ext cx="974725" cy="1600200"/>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85" name="Picture 11" descr="coke-classic-20oz"/>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76400" y="49530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pic>
      <p:pic>
        <p:nvPicPr>
          <p:cNvPr id="20486" name="Picture 13" descr="Corsica Cola le coca cors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62600" y="5029200"/>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5" descr="ZamZamCola"/>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86601" y="4648200"/>
            <a:ext cx="55086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Image 10"/>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8064500" y="5029200"/>
            <a:ext cx="26035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69089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re 1"/>
          <p:cNvSpPr>
            <a:spLocks noGrp="1"/>
          </p:cNvSpPr>
          <p:nvPr>
            <p:ph type="title"/>
          </p:nvPr>
        </p:nvSpPr>
        <p:spPr>
          <a:xfrm>
            <a:off x="3429000" y="287380"/>
            <a:ext cx="5257800" cy="838200"/>
          </a:xfrm>
        </p:spPr>
        <p:txBody>
          <a:bodyPr>
            <a:normAutofit fontScale="90000"/>
          </a:bodyPr>
          <a:lstStyle/>
          <a:p>
            <a:r>
              <a:rPr lang="fr-FR" altLang="fr-FR">
                <a:ea typeface="ＭＳ Ｐゴシック" charset="-128"/>
              </a:rPr>
              <a:t>Most </a:t>
            </a:r>
            <a:r>
              <a:rPr lang="fr-FR" altLang="fr-FR" dirty="0" err="1">
                <a:ea typeface="ＭＳ Ｐゴシック" charset="-128"/>
              </a:rPr>
              <a:t>memorable</a:t>
            </a:r>
            <a:r>
              <a:rPr lang="fr-FR" altLang="fr-FR" dirty="0">
                <a:ea typeface="ＭＳ Ｐゴシック" charset="-128"/>
              </a:rPr>
              <a:t> </a:t>
            </a:r>
            <a:r>
              <a:rPr lang="fr-FR" altLang="fr-FR" dirty="0" err="1">
                <a:ea typeface="ＭＳ Ｐゴシック" charset="-128"/>
              </a:rPr>
              <a:t>product</a:t>
            </a:r>
            <a:r>
              <a:rPr lang="fr-FR" altLang="fr-FR" dirty="0">
                <a:ea typeface="ＭＳ Ｐゴシック" charset="-128"/>
              </a:rPr>
              <a:t> </a:t>
            </a:r>
            <a:r>
              <a:rPr lang="fr-FR" altLang="fr-FR" dirty="0" err="1">
                <a:ea typeface="ＭＳ Ｐゴシック" charset="-128"/>
              </a:rPr>
              <a:t>launch</a:t>
            </a:r>
            <a:r>
              <a:rPr lang="fr-FR" altLang="fr-FR" dirty="0">
                <a:ea typeface="ＭＳ Ｐゴシック" charset="-128"/>
              </a:rPr>
              <a:t> 2014</a:t>
            </a:r>
          </a:p>
        </p:txBody>
      </p:sp>
      <p:pic>
        <p:nvPicPr>
          <p:cNvPr id="24578" name="Imag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75600" y="5029201"/>
            <a:ext cx="26924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Imag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53001" y="5029200"/>
            <a:ext cx="26511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Image 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33600" y="5029200"/>
            <a:ext cx="26162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Image 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75600" y="3276601"/>
            <a:ext cx="26924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Image 7"/>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53000" y="3375026"/>
            <a:ext cx="26670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Image 8"/>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09800" y="3429000"/>
            <a:ext cx="25146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Image 9"/>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8077200" y="1743075"/>
            <a:ext cx="21336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Image 10"/>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05401" y="1752600"/>
            <a:ext cx="2301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Image 11"/>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33600" y="1752601"/>
            <a:ext cx="25908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Image 12"/>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745406" y="66675"/>
            <a:ext cx="2387600"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Image 13"/>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9979" y="146050"/>
            <a:ext cx="2244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57118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fr-FR" altLang="fr-FR" b="0">
                <a:ea typeface="ＭＳ Ｐゴシック" charset="-128"/>
              </a:rPr>
              <a:t>Préparer la distribution</a:t>
            </a:r>
          </a:p>
        </p:txBody>
      </p:sp>
      <p:sp>
        <p:nvSpPr>
          <p:cNvPr id="30722" name="Rectangle 3"/>
          <p:cNvSpPr>
            <a:spLocks noGrp="1" noChangeArrowheads="1"/>
          </p:cNvSpPr>
          <p:nvPr>
            <p:ph type="body" idx="1"/>
          </p:nvPr>
        </p:nvSpPr>
        <p:spPr/>
        <p:txBody>
          <a:bodyPr>
            <a:normAutofit fontScale="85000" lnSpcReduction="20000"/>
          </a:bodyPr>
          <a:lstStyle/>
          <a:p>
            <a:pPr>
              <a:lnSpc>
                <a:spcPct val="90000"/>
              </a:lnSpc>
            </a:pPr>
            <a:r>
              <a:rPr lang="fr-FR" altLang="fr-FR">
                <a:ea typeface="ＭＳ Ｐゴシック" charset="-128"/>
              </a:rPr>
              <a:t>Motiver la force de vente</a:t>
            </a:r>
          </a:p>
          <a:p>
            <a:pPr>
              <a:lnSpc>
                <a:spcPct val="90000"/>
              </a:lnSpc>
              <a:buFontTx/>
              <a:buChar char="-"/>
            </a:pPr>
            <a:r>
              <a:rPr lang="fr-FR" altLang="fr-FR">
                <a:ea typeface="ＭＳ Ｐゴシック" charset="-128"/>
              </a:rPr>
              <a:t>Rémunération spécifique sur les ventes du nouveau produit</a:t>
            </a:r>
          </a:p>
          <a:p>
            <a:pPr>
              <a:lnSpc>
                <a:spcPct val="90000"/>
              </a:lnSpc>
              <a:buFontTx/>
              <a:buChar char="-"/>
            </a:pPr>
            <a:r>
              <a:rPr lang="fr-FR" altLang="fr-FR">
                <a:ea typeface="ＭＳ Ｐゴシック" charset="-128"/>
              </a:rPr>
              <a:t>Argumentaire de vente</a:t>
            </a:r>
          </a:p>
          <a:p>
            <a:pPr>
              <a:lnSpc>
                <a:spcPct val="90000"/>
              </a:lnSpc>
              <a:buFontTx/>
              <a:buNone/>
            </a:pPr>
            <a:endParaRPr lang="fr-FR" altLang="fr-FR">
              <a:ea typeface="ＭＳ Ｐゴシック" charset="-128"/>
            </a:endParaRPr>
          </a:p>
          <a:p>
            <a:pPr>
              <a:lnSpc>
                <a:spcPct val="90000"/>
              </a:lnSpc>
            </a:pPr>
            <a:r>
              <a:rPr lang="fr-FR" altLang="fr-FR">
                <a:ea typeface="ＭＳ Ｐゴシック" charset="-128"/>
              </a:rPr>
              <a:t>Préparer les distributeurs</a:t>
            </a:r>
          </a:p>
          <a:p>
            <a:pPr>
              <a:lnSpc>
                <a:spcPct val="90000"/>
              </a:lnSpc>
              <a:buFontTx/>
              <a:buChar char="-"/>
            </a:pPr>
            <a:r>
              <a:rPr lang="fr-FR" altLang="fr-FR">
                <a:ea typeface="ＭＳ Ｐゴシック" charset="-128"/>
              </a:rPr>
              <a:t>Le référencement</a:t>
            </a:r>
          </a:p>
          <a:p>
            <a:pPr>
              <a:lnSpc>
                <a:spcPct val="90000"/>
              </a:lnSpc>
              <a:buFontTx/>
              <a:buChar char="-"/>
            </a:pPr>
            <a:r>
              <a:rPr lang="fr-FR" altLang="fr-FR">
                <a:ea typeface="ＭＳ Ｐゴシック" charset="-128"/>
              </a:rPr>
              <a:t>Le choix du rayon</a:t>
            </a:r>
          </a:p>
          <a:p>
            <a:pPr>
              <a:lnSpc>
                <a:spcPct val="90000"/>
              </a:lnSpc>
              <a:buFontTx/>
              <a:buChar char="-"/>
            </a:pPr>
            <a:r>
              <a:rPr lang="fr-FR" altLang="fr-FR">
                <a:ea typeface="ＭＳ Ｐゴシック" charset="-128"/>
              </a:rPr>
              <a:t>La PLV</a:t>
            </a:r>
          </a:p>
          <a:p>
            <a:pPr>
              <a:lnSpc>
                <a:spcPct val="90000"/>
              </a:lnSpc>
              <a:buFontTx/>
              <a:buChar char="-"/>
            </a:pPr>
            <a:r>
              <a:rPr lang="fr-FR" altLang="fr-FR">
                <a:ea typeface="ＭＳ Ｐゴシック" charset="-128"/>
              </a:rPr>
              <a:t>Les promotions</a:t>
            </a:r>
          </a:p>
          <a:p>
            <a:pPr>
              <a:lnSpc>
                <a:spcPct val="90000"/>
              </a:lnSpc>
              <a:buFontTx/>
              <a:buNone/>
            </a:pPr>
            <a:endParaRPr lang="fr-FR" altLang="fr-FR">
              <a:ea typeface="ＭＳ Ｐゴシック" charset="-128"/>
            </a:endParaRPr>
          </a:p>
          <a:p>
            <a:pPr>
              <a:lnSpc>
                <a:spcPct val="90000"/>
              </a:lnSpc>
            </a:pPr>
            <a:r>
              <a:rPr lang="fr-FR" altLang="fr-FR">
                <a:ea typeface="ＭＳ Ｐゴシック" charset="-128"/>
              </a:rPr>
              <a:t>Nouer des alliances</a:t>
            </a:r>
          </a:p>
          <a:p>
            <a:pPr>
              <a:lnSpc>
                <a:spcPct val="90000"/>
              </a:lnSpc>
              <a:buFontTx/>
              <a:buChar char="-"/>
            </a:pPr>
            <a:r>
              <a:rPr lang="fr-FR" altLang="fr-FR">
                <a:ea typeface="ＭＳ Ｐゴシック" charset="-128"/>
              </a:rPr>
              <a:t>Contrat d</a:t>
            </a:r>
            <a:r>
              <a:rPr lang="ja-JP" altLang="fr-FR">
                <a:ea typeface="ＭＳ Ｐゴシック" charset="-128"/>
              </a:rPr>
              <a:t>’</a:t>
            </a:r>
            <a:r>
              <a:rPr lang="fr-FR" altLang="ja-JP">
                <a:ea typeface="ＭＳ Ｐゴシック" charset="-128"/>
              </a:rPr>
              <a:t>exclusivité</a:t>
            </a:r>
            <a:endParaRPr lang="fr-FR" altLang="fr-FR">
              <a:ea typeface="ＭＳ Ｐゴシック" charset="-128"/>
            </a:endParaRPr>
          </a:p>
        </p:txBody>
      </p:sp>
      <p:pic>
        <p:nvPicPr>
          <p:cNvPr id="30723" name="Picture 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4789" y="2492376"/>
            <a:ext cx="20478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98841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631825" y="19432"/>
            <a:ext cx="10058400" cy="1609344"/>
          </a:xfrm>
        </p:spPr>
        <p:txBody>
          <a:bodyPr/>
          <a:lstStyle/>
          <a:p>
            <a:r>
              <a:rPr lang="fr-FR" altLang="fr-FR" b="0">
                <a:ea typeface="ＭＳ Ｐゴシック" charset="-128"/>
              </a:rPr>
              <a:t>La communication de lancement</a:t>
            </a:r>
          </a:p>
        </p:txBody>
      </p:sp>
      <p:sp>
        <p:nvSpPr>
          <p:cNvPr id="33794" name="Rectangle 3"/>
          <p:cNvSpPr>
            <a:spLocks noGrp="1" noChangeArrowheads="1"/>
          </p:cNvSpPr>
          <p:nvPr>
            <p:ph type="body" idx="1"/>
          </p:nvPr>
        </p:nvSpPr>
        <p:spPr>
          <a:xfrm>
            <a:off x="1774825" y="1557338"/>
            <a:ext cx="7772400" cy="5111750"/>
          </a:xfrm>
        </p:spPr>
        <p:txBody>
          <a:bodyPr>
            <a:normAutofit fontScale="92500" lnSpcReduction="20000"/>
          </a:bodyPr>
          <a:lstStyle/>
          <a:p>
            <a:pPr>
              <a:lnSpc>
                <a:spcPct val="90000"/>
              </a:lnSpc>
            </a:pPr>
            <a:r>
              <a:rPr lang="fr-FR" altLang="fr-FR" sz="2400">
                <a:ea typeface="ＭＳ Ｐゴシック" charset="-128"/>
              </a:rPr>
              <a:t>Choix des cibles de communication</a:t>
            </a:r>
          </a:p>
          <a:p>
            <a:pPr>
              <a:lnSpc>
                <a:spcPct val="90000"/>
              </a:lnSpc>
            </a:pPr>
            <a:endParaRPr lang="fr-FR" altLang="fr-FR" sz="2400">
              <a:ea typeface="ＭＳ Ｐゴシック" charset="-128"/>
            </a:endParaRPr>
          </a:p>
          <a:p>
            <a:pPr>
              <a:lnSpc>
                <a:spcPct val="90000"/>
              </a:lnSpc>
            </a:pPr>
            <a:endParaRPr lang="fr-FR" altLang="fr-FR" sz="2400">
              <a:ea typeface="ＭＳ Ｐゴシック" charset="-128"/>
            </a:endParaRPr>
          </a:p>
          <a:p>
            <a:pPr>
              <a:lnSpc>
                <a:spcPct val="90000"/>
              </a:lnSpc>
            </a:pPr>
            <a:endParaRPr lang="fr-FR" altLang="fr-FR" sz="2400">
              <a:ea typeface="ＭＳ Ｐゴシック" charset="-128"/>
            </a:endParaRPr>
          </a:p>
          <a:p>
            <a:pPr>
              <a:lnSpc>
                <a:spcPct val="90000"/>
              </a:lnSpc>
            </a:pPr>
            <a:r>
              <a:rPr lang="fr-FR" altLang="fr-FR" sz="2400">
                <a:ea typeface="ＭＳ Ｐゴシック" charset="-128"/>
              </a:rPr>
              <a:t>Communication média</a:t>
            </a:r>
          </a:p>
          <a:p>
            <a:pPr>
              <a:lnSpc>
                <a:spcPct val="90000"/>
              </a:lnSpc>
              <a:buFontTx/>
              <a:buChar char="-"/>
            </a:pPr>
            <a:r>
              <a:rPr lang="fr-FR" altLang="fr-FR">
                <a:ea typeface="ＭＳ Ｐゴシック" charset="-128"/>
              </a:rPr>
              <a:t>Un message original (teasing et décalage)</a:t>
            </a:r>
          </a:p>
          <a:p>
            <a:pPr>
              <a:lnSpc>
                <a:spcPct val="90000"/>
              </a:lnSpc>
              <a:buFontTx/>
              <a:buChar char="-"/>
            </a:pPr>
            <a:r>
              <a:rPr lang="fr-FR" altLang="fr-FR">
                <a:ea typeface="ＭＳ Ｐゴシック" charset="-128"/>
              </a:rPr>
              <a:t>Le choix des médias</a:t>
            </a:r>
          </a:p>
          <a:p>
            <a:pPr>
              <a:lnSpc>
                <a:spcPct val="90000"/>
              </a:lnSpc>
              <a:buFontTx/>
              <a:buChar char="-"/>
            </a:pPr>
            <a:r>
              <a:rPr lang="fr-FR" altLang="fr-FR">
                <a:ea typeface="ＭＳ Ｐゴシック" charset="-128"/>
              </a:rPr>
              <a:t>Création d</a:t>
            </a:r>
            <a:r>
              <a:rPr lang="ja-JP" altLang="fr-FR">
                <a:ea typeface="ＭＳ Ｐゴシック" charset="-128"/>
              </a:rPr>
              <a:t>’</a:t>
            </a:r>
            <a:r>
              <a:rPr lang="fr-FR" altLang="ja-JP">
                <a:ea typeface="ＭＳ Ｐゴシック" charset="-128"/>
              </a:rPr>
              <a:t>un site web</a:t>
            </a:r>
          </a:p>
          <a:p>
            <a:pPr>
              <a:lnSpc>
                <a:spcPct val="90000"/>
              </a:lnSpc>
              <a:buFontTx/>
              <a:buNone/>
            </a:pPr>
            <a:endParaRPr lang="fr-FR" altLang="fr-FR">
              <a:ea typeface="ＭＳ Ｐゴシック" charset="-128"/>
            </a:endParaRPr>
          </a:p>
          <a:p>
            <a:pPr>
              <a:lnSpc>
                <a:spcPct val="90000"/>
              </a:lnSpc>
            </a:pPr>
            <a:r>
              <a:rPr lang="fr-FR" altLang="fr-FR" sz="2400">
                <a:ea typeface="ＭＳ Ｐゴシック" charset="-128"/>
              </a:rPr>
              <a:t>Communication hors média</a:t>
            </a:r>
          </a:p>
          <a:p>
            <a:pPr>
              <a:lnSpc>
                <a:spcPct val="90000"/>
              </a:lnSpc>
              <a:buFontTx/>
              <a:buChar char="-"/>
            </a:pPr>
            <a:r>
              <a:rPr lang="fr-FR" altLang="fr-FR">
                <a:ea typeface="ＭＳ Ｐゴシック" charset="-128"/>
              </a:rPr>
              <a:t>Marketing direct</a:t>
            </a:r>
          </a:p>
          <a:p>
            <a:pPr>
              <a:lnSpc>
                <a:spcPct val="90000"/>
              </a:lnSpc>
              <a:buFontTx/>
              <a:buChar char="-"/>
            </a:pPr>
            <a:r>
              <a:rPr lang="fr-FR" altLang="fr-FR">
                <a:ea typeface="ＭＳ Ｐゴシック" charset="-128"/>
              </a:rPr>
              <a:t>Salons et relations presse</a:t>
            </a:r>
          </a:p>
          <a:p>
            <a:pPr>
              <a:lnSpc>
                <a:spcPct val="90000"/>
              </a:lnSpc>
              <a:buFontTx/>
              <a:buChar char="-"/>
            </a:pPr>
            <a:r>
              <a:rPr lang="fr-FR" altLang="fr-FR">
                <a:ea typeface="ＭＳ Ｐゴシック" charset="-128"/>
              </a:rPr>
              <a:t>Sponsoring et événements</a:t>
            </a:r>
          </a:p>
          <a:p>
            <a:pPr>
              <a:lnSpc>
                <a:spcPct val="90000"/>
              </a:lnSpc>
              <a:buFontTx/>
              <a:buChar char="-"/>
            </a:pPr>
            <a:r>
              <a:rPr lang="fr-FR" altLang="fr-FR">
                <a:ea typeface="ＭＳ Ｐゴシック" charset="-128"/>
              </a:rPr>
              <a:t>Placement de produits</a:t>
            </a:r>
          </a:p>
        </p:txBody>
      </p:sp>
      <p:pic>
        <p:nvPicPr>
          <p:cNvPr id="33795" name="Picture 5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04201" y="1700214"/>
            <a:ext cx="1636713"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5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43700" y="2060576"/>
            <a:ext cx="108108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83564" y="3213101"/>
            <a:ext cx="18446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36977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1469923" y="86032"/>
            <a:ext cx="9601200" cy="1485900"/>
          </a:xfrm>
        </p:spPr>
        <p:txBody>
          <a:bodyPr>
            <a:normAutofit fontScale="90000"/>
          </a:bodyPr>
          <a:lstStyle/>
          <a:p>
            <a:pPr algn="ctr"/>
            <a:r>
              <a:rPr lang="fr-FR" altLang="fr-FR">
                <a:ea typeface="ＭＳ Ｐゴシック" charset="-128"/>
              </a:rPr>
              <a:t>Site web dédiés à un lancement de produit</a:t>
            </a:r>
          </a:p>
        </p:txBody>
      </p:sp>
      <p:pic>
        <p:nvPicPr>
          <p:cNvPr id="34818" name="Picture 4">
            <a:hlinkClick r:id="rId3" action="ppaction://hlinksldjump"/>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47851" y="1412876"/>
            <a:ext cx="4176713"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5">
            <a:hlinkClick r:id="rId3" action="ppaction://hlinksldjump"/>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56364" y="1484314"/>
            <a:ext cx="39385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4820" name="Object 2"/>
          <p:cNvGraphicFramePr>
            <a:graphicFrameLocks noGrp="1" noChangeAspect="1"/>
          </p:cNvGraphicFramePr>
          <p:nvPr>
            <p:ph idx="1"/>
          </p:nvPr>
        </p:nvGraphicFramePr>
        <p:xfrm>
          <a:off x="1881188" y="4149725"/>
          <a:ext cx="4214812" cy="2527300"/>
        </p:xfrm>
        <a:graphic>
          <a:graphicData uri="http://schemas.openxmlformats.org/presentationml/2006/ole">
            <mc:AlternateContent xmlns:mc="http://schemas.openxmlformats.org/markup-compatibility/2006">
              <mc:Choice xmlns:v="urn:schemas-microsoft-com:vml" Requires="v">
                <p:oleObj spid="_x0000_s32797" name="Image bitmap" r:id="rId6" imgW="7419048" imgH="4447619" progId="Paint.Picture">
                  <p:embed/>
                </p:oleObj>
              </mc:Choice>
              <mc:Fallback>
                <p:oleObj name="Image bitmap" r:id="rId6" imgW="7419048" imgH="4447619"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1188" y="4149725"/>
                        <a:ext cx="4214812"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34821" name="Picture 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00826" y="4187825"/>
            <a:ext cx="369252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3497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785642" y="113929"/>
            <a:ext cx="10058400" cy="1609344"/>
          </a:xfrm>
        </p:spPr>
        <p:txBody>
          <a:bodyPr/>
          <a:lstStyle/>
          <a:p>
            <a:r>
              <a:rPr lang="fr-FR" altLang="fr-FR">
                <a:ea typeface="ＭＳ Ｐゴシック" charset="-128"/>
              </a:rPr>
              <a:t>Communiqué de presse</a:t>
            </a:r>
          </a:p>
        </p:txBody>
      </p:sp>
      <p:sp>
        <p:nvSpPr>
          <p:cNvPr id="39938" name="Rectangle 3"/>
          <p:cNvSpPr>
            <a:spLocks noGrp="1" noChangeArrowheads="1"/>
          </p:cNvSpPr>
          <p:nvPr>
            <p:ph type="body" idx="1"/>
          </p:nvPr>
        </p:nvSpPr>
        <p:spPr>
          <a:xfrm>
            <a:off x="1847850" y="1371600"/>
            <a:ext cx="4318000" cy="5081588"/>
          </a:xfrm>
        </p:spPr>
        <p:txBody>
          <a:bodyPr>
            <a:normAutofit/>
          </a:bodyPr>
          <a:lstStyle/>
          <a:p>
            <a:r>
              <a:rPr lang="fr-FR" altLang="fr-FR" sz="2400">
                <a:ea typeface="ＭＳ Ｐゴシック" charset="-128"/>
              </a:rPr>
              <a:t>Rédiger le communiqué</a:t>
            </a:r>
          </a:p>
          <a:p>
            <a:endParaRPr lang="fr-FR" altLang="fr-FR" sz="2400">
              <a:ea typeface="ＭＳ Ｐゴシック" charset="-128"/>
            </a:endParaRPr>
          </a:p>
          <a:p>
            <a:r>
              <a:rPr lang="fr-FR" altLang="fr-FR" sz="2400">
                <a:ea typeface="ＭＳ Ｐゴシック" charset="-128"/>
              </a:rPr>
              <a:t>Envoyer le communiqué (instantrp.com, datapresse.com)</a:t>
            </a:r>
          </a:p>
          <a:p>
            <a:endParaRPr lang="fr-FR" altLang="fr-FR" sz="2400">
              <a:ea typeface="ＭＳ Ｐゴシック" charset="-128"/>
            </a:endParaRPr>
          </a:p>
          <a:p>
            <a:r>
              <a:rPr lang="fr-FR" altLang="fr-FR" sz="2400">
                <a:ea typeface="ＭＳ Ｐゴシック" charset="-128"/>
              </a:rPr>
              <a:t>Publier le communiqué (Categorynet.com)</a:t>
            </a:r>
          </a:p>
          <a:p>
            <a:endParaRPr lang="fr-FR" altLang="fr-FR" sz="2400">
              <a:ea typeface="ＭＳ Ｐゴシック" charset="-128"/>
            </a:endParaRPr>
          </a:p>
          <a:p>
            <a:r>
              <a:rPr lang="fr-FR" altLang="fr-FR" sz="2400">
                <a:ea typeface="ＭＳ Ｐゴシック" charset="-128"/>
              </a:rPr>
              <a:t>Répliquer le contenu (Lepost.fr, agoravox.com, come4news.com)</a:t>
            </a:r>
          </a:p>
        </p:txBody>
      </p:sp>
      <p:pic>
        <p:nvPicPr>
          <p:cNvPr id="39939"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56588" y="5084763"/>
            <a:ext cx="2303462"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51538" y="4581525"/>
            <a:ext cx="20891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56363" y="1412875"/>
            <a:ext cx="40005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633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t>Gérer le produit tout au long de son cycle de vie</a:t>
            </a:r>
            <a:endParaRPr lang="fr-FR" dirty="0"/>
          </a:p>
        </p:txBody>
      </p:sp>
      <p:sp>
        <p:nvSpPr>
          <p:cNvPr id="5" name="Espace réservé du texte 4"/>
          <p:cNvSpPr>
            <a:spLocks noGrp="1"/>
          </p:cNvSpPr>
          <p:nvPr>
            <p:ph type="body" idx="1"/>
          </p:nvPr>
        </p:nvSpPr>
        <p:spPr/>
        <p:txBody>
          <a:bodyPr/>
          <a:lstStyle/>
          <a:p>
            <a:endParaRPr lang="fr-FR"/>
          </a:p>
        </p:txBody>
      </p:sp>
    </p:spTree>
    <p:extLst>
      <p:ext uri="{BB962C8B-B14F-4D97-AF65-F5344CB8AC3E}">
        <p14:creationId xmlns:p14="http://schemas.microsoft.com/office/powerpoint/2010/main" val="17850373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1026"/>
          <p:cNvSpPr>
            <a:spLocks noGrp="1" noChangeArrowheads="1"/>
          </p:cNvSpPr>
          <p:nvPr>
            <p:ph type="title"/>
          </p:nvPr>
        </p:nvSpPr>
        <p:spPr/>
        <p:txBody>
          <a:bodyPr/>
          <a:lstStyle/>
          <a:p>
            <a:r>
              <a:rPr lang="fr-CA"/>
              <a:t>Le cycle de vie du produit</a:t>
            </a:r>
          </a:p>
        </p:txBody>
      </p:sp>
      <p:sp>
        <p:nvSpPr>
          <p:cNvPr id="481284" name="Line 1028"/>
          <p:cNvSpPr>
            <a:spLocks noChangeShapeType="1"/>
          </p:cNvSpPr>
          <p:nvPr/>
        </p:nvSpPr>
        <p:spPr bwMode="auto">
          <a:xfrm flipV="1">
            <a:off x="2711450" y="1989139"/>
            <a:ext cx="0" cy="4103687"/>
          </a:xfrm>
          <a:prstGeom prst="line">
            <a:avLst/>
          </a:prstGeom>
          <a:noFill/>
          <a:ln w="9525">
            <a:solidFill>
              <a:srgbClr val="3366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85" name="Line 1029"/>
          <p:cNvSpPr>
            <a:spLocks noChangeShapeType="1"/>
          </p:cNvSpPr>
          <p:nvPr/>
        </p:nvSpPr>
        <p:spPr bwMode="auto">
          <a:xfrm>
            <a:off x="1774826" y="4292600"/>
            <a:ext cx="8424863" cy="0"/>
          </a:xfrm>
          <a:prstGeom prst="line">
            <a:avLst/>
          </a:prstGeom>
          <a:noFill/>
          <a:ln w="9525">
            <a:solidFill>
              <a:srgbClr val="3366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86" name="Text Box 1030"/>
          <p:cNvSpPr txBox="1">
            <a:spLocks noChangeArrowheads="1"/>
          </p:cNvSpPr>
          <p:nvPr/>
        </p:nvSpPr>
        <p:spPr bwMode="auto">
          <a:xfrm>
            <a:off x="10150476" y="4154488"/>
            <a:ext cx="233363"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A" sz="1400" i="1">
                <a:latin typeface="Arial" charset="0"/>
              </a:rPr>
              <a:t>t</a:t>
            </a:r>
          </a:p>
        </p:txBody>
      </p:sp>
      <p:sp>
        <p:nvSpPr>
          <p:cNvPr id="481287" name="Text Box 1031"/>
          <p:cNvSpPr txBox="1">
            <a:spLocks noChangeArrowheads="1"/>
          </p:cNvSpPr>
          <p:nvPr/>
        </p:nvSpPr>
        <p:spPr bwMode="auto">
          <a:xfrm>
            <a:off x="2335213" y="1755775"/>
            <a:ext cx="73660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A" sz="1400" i="1">
                <a:latin typeface="Arial" charset="0"/>
              </a:rPr>
              <a:t>Ventes</a:t>
            </a:r>
          </a:p>
        </p:txBody>
      </p:sp>
      <p:sp>
        <p:nvSpPr>
          <p:cNvPr id="481288" name="Freeform 1032"/>
          <p:cNvSpPr>
            <a:spLocks/>
          </p:cNvSpPr>
          <p:nvPr/>
        </p:nvSpPr>
        <p:spPr bwMode="auto">
          <a:xfrm>
            <a:off x="2711450" y="1724026"/>
            <a:ext cx="7200900" cy="2568575"/>
          </a:xfrm>
          <a:custGeom>
            <a:avLst/>
            <a:gdLst>
              <a:gd name="T0" fmla="*/ 0 w 4536"/>
              <a:gd name="T1" fmla="*/ 1618 h 1618"/>
              <a:gd name="T2" fmla="*/ 953 w 4536"/>
              <a:gd name="T3" fmla="*/ 1346 h 1618"/>
              <a:gd name="T4" fmla="*/ 2177 w 4536"/>
              <a:gd name="T5" fmla="*/ 212 h 1618"/>
              <a:gd name="T6" fmla="*/ 3674 w 4536"/>
              <a:gd name="T7" fmla="*/ 76 h 1618"/>
              <a:gd name="T8" fmla="*/ 4536 w 4536"/>
              <a:gd name="T9" fmla="*/ 439 h 1618"/>
            </a:gdLst>
            <a:ahLst/>
            <a:cxnLst>
              <a:cxn ang="0">
                <a:pos x="T0" y="T1"/>
              </a:cxn>
              <a:cxn ang="0">
                <a:pos x="T2" y="T3"/>
              </a:cxn>
              <a:cxn ang="0">
                <a:pos x="T4" y="T5"/>
              </a:cxn>
              <a:cxn ang="0">
                <a:pos x="T6" y="T7"/>
              </a:cxn>
              <a:cxn ang="0">
                <a:pos x="T8" y="T9"/>
              </a:cxn>
            </a:cxnLst>
            <a:rect l="0" t="0" r="r" b="b"/>
            <a:pathLst>
              <a:path w="4536" h="1618">
                <a:moveTo>
                  <a:pt x="0" y="1618"/>
                </a:moveTo>
                <a:cubicBezTo>
                  <a:pt x="295" y="1599"/>
                  <a:pt x="590" y="1580"/>
                  <a:pt x="953" y="1346"/>
                </a:cubicBezTo>
                <a:cubicBezTo>
                  <a:pt x="1316" y="1112"/>
                  <a:pt x="1724" y="424"/>
                  <a:pt x="2177" y="212"/>
                </a:cubicBezTo>
                <a:cubicBezTo>
                  <a:pt x="2630" y="0"/>
                  <a:pt x="3281" y="38"/>
                  <a:pt x="3674" y="76"/>
                </a:cubicBezTo>
                <a:cubicBezTo>
                  <a:pt x="4067" y="114"/>
                  <a:pt x="4301" y="276"/>
                  <a:pt x="4536" y="439"/>
                </a:cubicBezTo>
              </a:path>
            </a:pathLst>
          </a:custGeom>
          <a:noFill/>
          <a:ln w="9525" cap="flat" cmpd="sng">
            <a:solidFill>
              <a:srgbClr val="3366CC"/>
            </a:solidFill>
            <a:prstDash val="solid"/>
            <a:round/>
            <a:headEnd/>
            <a:tailEnd/>
          </a:ln>
          <a:effectLst/>
          <a:extLst>
            <a:ext uri="{909E8E84-426E-40dd-AFC4-6F175D3DCCD1}">
              <a14:hiddenFill xmlns="" xmlns:a14="http://schemas.microsoft.com/office/drawing/2010/main">
                <a:solidFill>
                  <a:srgbClr val="3399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89" name="Line 1033"/>
          <p:cNvSpPr>
            <a:spLocks noChangeShapeType="1"/>
          </p:cNvSpPr>
          <p:nvPr/>
        </p:nvSpPr>
        <p:spPr bwMode="auto">
          <a:xfrm>
            <a:off x="4367213" y="3735389"/>
            <a:ext cx="0" cy="2357437"/>
          </a:xfrm>
          <a:prstGeom prst="line">
            <a:avLst/>
          </a:prstGeom>
          <a:noFill/>
          <a:ln w="12700">
            <a:solidFill>
              <a:srgbClr val="3366CC"/>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90" name="Line 1034"/>
          <p:cNvSpPr>
            <a:spLocks noChangeShapeType="1"/>
          </p:cNvSpPr>
          <p:nvPr/>
        </p:nvSpPr>
        <p:spPr bwMode="auto">
          <a:xfrm>
            <a:off x="6096000" y="2133601"/>
            <a:ext cx="0" cy="3959225"/>
          </a:xfrm>
          <a:prstGeom prst="line">
            <a:avLst/>
          </a:prstGeom>
          <a:noFill/>
          <a:ln w="12700">
            <a:solidFill>
              <a:srgbClr val="3366CC"/>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91" name="Line 1035"/>
          <p:cNvSpPr>
            <a:spLocks noChangeShapeType="1"/>
          </p:cNvSpPr>
          <p:nvPr/>
        </p:nvSpPr>
        <p:spPr bwMode="auto">
          <a:xfrm>
            <a:off x="7824788" y="1844675"/>
            <a:ext cx="0" cy="4248150"/>
          </a:xfrm>
          <a:prstGeom prst="line">
            <a:avLst/>
          </a:prstGeom>
          <a:noFill/>
          <a:ln w="12700">
            <a:solidFill>
              <a:srgbClr val="3366CC"/>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92" name="Line 1036"/>
          <p:cNvSpPr>
            <a:spLocks noChangeShapeType="1"/>
          </p:cNvSpPr>
          <p:nvPr/>
        </p:nvSpPr>
        <p:spPr bwMode="auto">
          <a:xfrm>
            <a:off x="1774826" y="4724400"/>
            <a:ext cx="7777163" cy="0"/>
          </a:xfrm>
          <a:prstGeom prst="line">
            <a:avLst/>
          </a:prstGeom>
          <a:noFill/>
          <a:ln w="9525">
            <a:solidFill>
              <a:schemeClr val="fo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93" name="Line 1037"/>
          <p:cNvSpPr>
            <a:spLocks noChangeShapeType="1"/>
          </p:cNvSpPr>
          <p:nvPr/>
        </p:nvSpPr>
        <p:spPr bwMode="auto">
          <a:xfrm>
            <a:off x="1774826" y="5229225"/>
            <a:ext cx="7777163" cy="0"/>
          </a:xfrm>
          <a:prstGeom prst="line">
            <a:avLst/>
          </a:prstGeom>
          <a:noFill/>
          <a:ln w="9525">
            <a:solidFill>
              <a:schemeClr val="fo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94" name="Line 1038"/>
          <p:cNvSpPr>
            <a:spLocks noChangeShapeType="1"/>
          </p:cNvSpPr>
          <p:nvPr/>
        </p:nvSpPr>
        <p:spPr bwMode="auto">
          <a:xfrm>
            <a:off x="1774826" y="5661025"/>
            <a:ext cx="7777163" cy="0"/>
          </a:xfrm>
          <a:prstGeom prst="line">
            <a:avLst/>
          </a:prstGeom>
          <a:noFill/>
          <a:ln w="9525">
            <a:solidFill>
              <a:schemeClr val="fo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95" name="Line 1039"/>
          <p:cNvSpPr>
            <a:spLocks noChangeShapeType="1"/>
          </p:cNvSpPr>
          <p:nvPr/>
        </p:nvSpPr>
        <p:spPr bwMode="auto">
          <a:xfrm>
            <a:off x="1774826" y="6092825"/>
            <a:ext cx="7777163" cy="0"/>
          </a:xfrm>
          <a:prstGeom prst="line">
            <a:avLst/>
          </a:prstGeom>
          <a:noFill/>
          <a:ln w="9525">
            <a:solidFill>
              <a:schemeClr val="fo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296" name="Text Box 1040"/>
          <p:cNvSpPr txBox="1">
            <a:spLocks noChangeArrowheads="1"/>
          </p:cNvSpPr>
          <p:nvPr/>
        </p:nvSpPr>
        <p:spPr bwMode="auto">
          <a:xfrm>
            <a:off x="1833564" y="4364038"/>
            <a:ext cx="657225"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b="1">
                <a:latin typeface="Arial" charset="0"/>
              </a:rPr>
              <a:t>Cycle</a:t>
            </a:r>
          </a:p>
        </p:txBody>
      </p:sp>
      <p:sp>
        <p:nvSpPr>
          <p:cNvPr id="481297" name="Text Box 1041"/>
          <p:cNvSpPr txBox="1">
            <a:spLocks noChangeArrowheads="1"/>
          </p:cNvSpPr>
          <p:nvPr/>
        </p:nvSpPr>
        <p:spPr bwMode="auto">
          <a:xfrm>
            <a:off x="1860551" y="4852988"/>
            <a:ext cx="608013"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Taille</a:t>
            </a:r>
          </a:p>
        </p:txBody>
      </p:sp>
      <p:sp>
        <p:nvSpPr>
          <p:cNvPr id="481298" name="Text Box 1042"/>
          <p:cNvSpPr txBox="1">
            <a:spLocks noChangeArrowheads="1"/>
          </p:cNvSpPr>
          <p:nvPr/>
        </p:nvSpPr>
        <p:spPr bwMode="auto">
          <a:xfrm>
            <a:off x="1627188" y="5284788"/>
            <a:ext cx="1071562"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Croissance</a:t>
            </a:r>
          </a:p>
        </p:txBody>
      </p:sp>
      <p:sp>
        <p:nvSpPr>
          <p:cNvPr id="481299" name="Text Box 1043"/>
          <p:cNvSpPr txBox="1">
            <a:spLocks noChangeArrowheads="1"/>
          </p:cNvSpPr>
          <p:nvPr/>
        </p:nvSpPr>
        <p:spPr bwMode="auto">
          <a:xfrm>
            <a:off x="1666876" y="5734050"/>
            <a:ext cx="1012825"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Attractivité</a:t>
            </a:r>
          </a:p>
        </p:txBody>
      </p:sp>
      <p:sp>
        <p:nvSpPr>
          <p:cNvPr id="481300" name="Text Box 1044"/>
          <p:cNvSpPr txBox="1">
            <a:spLocks noChangeArrowheads="1"/>
          </p:cNvSpPr>
          <p:nvPr/>
        </p:nvSpPr>
        <p:spPr bwMode="auto">
          <a:xfrm>
            <a:off x="3262313" y="4365625"/>
            <a:ext cx="57785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b="1">
                <a:latin typeface="Arial" charset="0"/>
              </a:rPr>
              <a:t>Intro</a:t>
            </a:r>
          </a:p>
        </p:txBody>
      </p:sp>
      <p:sp>
        <p:nvSpPr>
          <p:cNvPr id="481301" name="Text Box 1045"/>
          <p:cNvSpPr txBox="1">
            <a:spLocks noChangeArrowheads="1"/>
          </p:cNvSpPr>
          <p:nvPr/>
        </p:nvSpPr>
        <p:spPr bwMode="auto">
          <a:xfrm>
            <a:off x="3232151" y="4797425"/>
            <a:ext cx="638175"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Petite</a:t>
            </a:r>
          </a:p>
        </p:txBody>
      </p:sp>
      <p:sp>
        <p:nvSpPr>
          <p:cNvPr id="481302" name="Text Box 1046"/>
          <p:cNvSpPr txBox="1">
            <a:spLocks noChangeArrowheads="1"/>
          </p:cNvSpPr>
          <p:nvPr/>
        </p:nvSpPr>
        <p:spPr bwMode="auto">
          <a:xfrm>
            <a:off x="3217863" y="5300663"/>
            <a:ext cx="66675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Faible</a:t>
            </a:r>
          </a:p>
        </p:txBody>
      </p:sp>
      <p:sp>
        <p:nvSpPr>
          <p:cNvPr id="481303" name="Text Box 1047"/>
          <p:cNvSpPr txBox="1">
            <a:spLocks noChangeArrowheads="1"/>
          </p:cNvSpPr>
          <p:nvPr/>
        </p:nvSpPr>
        <p:spPr bwMode="auto">
          <a:xfrm>
            <a:off x="3217863" y="5716588"/>
            <a:ext cx="66675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Faible</a:t>
            </a:r>
          </a:p>
        </p:txBody>
      </p:sp>
      <p:sp>
        <p:nvSpPr>
          <p:cNvPr id="481304" name="Text Box 1048"/>
          <p:cNvSpPr txBox="1">
            <a:spLocks noChangeArrowheads="1"/>
          </p:cNvSpPr>
          <p:nvPr/>
        </p:nvSpPr>
        <p:spPr bwMode="auto">
          <a:xfrm>
            <a:off x="4637089" y="4365625"/>
            <a:ext cx="1139825"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b="1">
                <a:latin typeface="Arial" charset="0"/>
              </a:rPr>
              <a:t>Croissance</a:t>
            </a:r>
          </a:p>
        </p:txBody>
      </p:sp>
      <p:sp>
        <p:nvSpPr>
          <p:cNvPr id="481305" name="Text Box 1049"/>
          <p:cNvSpPr txBox="1">
            <a:spLocks noChangeArrowheads="1"/>
          </p:cNvSpPr>
          <p:nvPr/>
        </p:nvSpPr>
        <p:spPr bwMode="auto">
          <a:xfrm>
            <a:off x="4748213" y="4797425"/>
            <a:ext cx="912812"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Moyenne</a:t>
            </a:r>
          </a:p>
        </p:txBody>
      </p:sp>
      <p:sp>
        <p:nvSpPr>
          <p:cNvPr id="481306" name="Text Box 1050"/>
          <p:cNvSpPr txBox="1">
            <a:spLocks noChangeArrowheads="1"/>
          </p:cNvSpPr>
          <p:nvPr/>
        </p:nvSpPr>
        <p:spPr bwMode="auto">
          <a:xfrm>
            <a:off x="4799013" y="5284788"/>
            <a:ext cx="77470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Grande</a:t>
            </a:r>
          </a:p>
        </p:txBody>
      </p:sp>
      <p:sp>
        <p:nvSpPr>
          <p:cNvPr id="481307" name="Text Box 1051"/>
          <p:cNvSpPr txBox="1">
            <a:spLocks noChangeArrowheads="1"/>
          </p:cNvSpPr>
          <p:nvPr/>
        </p:nvSpPr>
        <p:spPr bwMode="auto">
          <a:xfrm>
            <a:off x="4818063" y="5716588"/>
            <a:ext cx="77470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Grande</a:t>
            </a:r>
          </a:p>
        </p:txBody>
      </p:sp>
      <p:sp>
        <p:nvSpPr>
          <p:cNvPr id="481308" name="Text Box 1052"/>
          <p:cNvSpPr txBox="1">
            <a:spLocks noChangeArrowheads="1"/>
          </p:cNvSpPr>
          <p:nvPr/>
        </p:nvSpPr>
        <p:spPr bwMode="auto">
          <a:xfrm>
            <a:off x="6500814" y="4365625"/>
            <a:ext cx="873125"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b="1">
                <a:latin typeface="Arial" charset="0"/>
              </a:rPr>
              <a:t>Maturité</a:t>
            </a:r>
          </a:p>
        </p:txBody>
      </p:sp>
      <p:sp>
        <p:nvSpPr>
          <p:cNvPr id="481309" name="Text Box 1053"/>
          <p:cNvSpPr txBox="1">
            <a:spLocks noChangeArrowheads="1"/>
          </p:cNvSpPr>
          <p:nvPr/>
        </p:nvSpPr>
        <p:spPr bwMode="auto">
          <a:xfrm>
            <a:off x="6546850" y="4797425"/>
            <a:ext cx="77470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Grande</a:t>
            </a:r>
          </a:p>
        </p:txBody>
      </p:sp>
      <p:sp>
        <p:nvSpPr>
          <p:cNvPr id="481310" name="Text Box 1054"/>
          <p:cNvSpPr txBox="1">
            <a:spLocks noChangeArrowheads="1"/>
          </p:cNvSpPr>
          <p:nvPr/>
        </p:nvSpPr>
        <p:spPr bwMode="auto">
          <a:xfrm>
            <a:off x="6191250" y="5284788"/>
            <a:ext cx="145415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Faible-Moyenne</a:t>
            </a:r>
          </a:p>
        </p:txBody>
      </p:sp>
      <p:sp>
        <p:nvSpPr>
          <p:cNvPr id="481311" name="Text Box 1055"/>
          <p:cNvSpPr txBox="1">
            <a:spLocks noChangeArrowheads="1"/>
          </p:cNvSpPr>
          <p:nvPr/>
        </p:nvSpPr>
        <p:spPr bwMode="auto">
          <a:xfrm>
            <a:off x="6210300" y="5734050"/>
            <a:ext cx="145415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Faible-Moyenne</a:t>
            </a:r>
          </a:p>
        </p:txBody>
      </p:sp>
      <p:sp>
        <p:nvSpPr>
          <p:cNvPr id="481312" name="Text Box 1056"/>
          <p:cNvSpPr txBox="1">
            <a:spLocks noChangeArrowheads="1"/>
          </p:cNvSpPr>
          <p:nvPr/>
        </p:nvSpPr>
        <p:spPr bwMode="auto">
          <a:xfrm>
            <a:off x="8207376" y="4365625"/>
            <a:ext cx="715963"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b="1">
                <a:latin typeface="Arial" charset="0"/>
              </a:rPr>
              <a:t>Déclin</a:t>
            </a:r>
          </a:p>
        </p:txBody>
      </p:sp>
      <p:sp>
        <p:nvSpPr>
          <p:cNvPr id="481313" name="Text Box 1057"/>
          <p:cNvSpPr txBox="1">
            <a:spLocks noChangeArrowheads="1"/>
          </p:cNvSpPr>
          <p:nvPr/>
        </p:nvSpPr>
        <p:spPr bwMode="auto">
          <a:xfrm>
            <a:off x="8131176" y="4852988"/>
            <a:ext cx="912813"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Moyenne</a:t>
            </a:r>
          </a:p>
        </p:txBody>
      </p:sp>
      <p:sp>
        <p:nvSpPr>
          <p:cNvPr id="481314" name="Text Box 1058"/>
          <p:cNvSpPr txBox="1">
            <a:spLocks noChangeArrowheads="1"/>
          </p:cNvSpPr>
          <p:nvPr/>
        </p:nvSpPr>
        <p:spPr bwMode="auto">
          <a:xfrm>
            <a:off x="8128000" y="5300663"/>
            <a:ext cx="884238"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Négative</a:t>
            </a:r>
          </a:p>
        </p:txBody>
      </p:sp>
      <p:sp>
        <p:nvSpPr>
          <p:cNvPr id="481315" name="Text Box 1059"/>
          <p:cNvSpPr txBox="1">
            <a:spLocks noChangeArrowheads="1"/>
          </p:cNvSpPr>
          <p:nvPr/>
        </p:nvSpPr>
        <p:spPr bwMode="auto">
          <a:xfrm>
            <a:off x="8239125" y="5734050"/>
            <a:ext cx="666750" cy="304800"/>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fr-CA" sz="1400">
                <a:latin typeface="Arial" charset="0"/>
              </a:rPr>
              <a:t>Faible</a:t>
            </a:r>
          </a:p>
        </p:txBody>
      </p:sp>
      <p:sp>
        <p:nvSpPr>
          <p:cNvPr id="481316" name="Text Box 1060"/>
          <p:cNvSpPr txBox="1">
            <a:spLocks noChangeArrowheads="1"/>
          </p:cNvSpPr>
          <p:nvPr/>
        </p:nvSpPr>
        <p:spPr bwMode="auto">
          <a:xfrm>
            <a:off x="1992314" y="3429000"/>
            <a:ext cx="1317625" cy="274638"/>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A" sz="1200" b="1">
                <a:latin typeface="Arial" charset="0"/>
              </a:rPr>
              <a:t>Développement</a:t>
            </a:r>
          </a:p>
        </p:txBody>
      </p:sp>
      <p:sp>
        <p:nvSpPr>
          <p:cNvPr id="481317" name="Text Box 1061"/>
          <p:cNvSpPr txBox="1">
            <a:spLocks noChangeArrowheads="1"/>
          </p:cNvSpPr>
          <p:nvPr/>
        </p:nvSpPr>
        <p:spPr bwMode="auto">
          <a:xfrm>
            <a:off x="7391401" y="1412875"/>
            <a:ext cx="938213" cy="274638"/>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A" sz="1200" b="1">
                <a:latin typeface="Arial" charset="0"/>
              </a:rPr>
              <a:t>Saturation</a:t>
            </a:r>
          </a:p>
        </p:txBody>
      </p:sp>
      <p:sp>
        <p:nvSpPr>
          <p:cNvPr id="481318" name="Text Box 1062"/>
          <p:cNvSpPr txBox="1">
            <a:spLocks noChangeArrowheads="1"/>
          </p:cNvSpPr>
          <p:nvPr/>
        </p:nvSpPr>
        <p:spPr bwMode="auto">
          <a:xfrm>
            <a:off x="9625013" y="2492375"/>
            <a:ext cx="665162" cy="274638"/>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A" sz="1200" b="1">
                <a:latin typeface="Arial" charset="0"/>
              </a:rPr>
              <a:t>Retrait</a:t>
            </a:r>
          </a:p>
        </p:txBody>
      </p:sp>
      <p:sp>
        <p:nvSpPr>
          <p:cNvPr id="481319" name="Freeform 1063"/>
          <p:cNvSpPr>
            <a:spLocks/>
          </p:cNvSpPr>
          <p:nvPr/>
        </p:nvSpPr>
        <p:spPr bwMode="auto">
          <a:xfrm>
            <a:off x="8401050" y="1257301"/>
            <a:ext cx="2171700" cy="600075"/>
          </a:xfrm>
          <a:custGeom>
            <a:avLst/>
            <a:gdLst>
              <a:gd name="T0" fmla="*/ 0 w 1368"/>
              <a:gd name="T1" fmla="*/ 370 h 378"/>
              <a:gd name="T2" fmla="*/ 1043 w 1368"/>
              <a:gd name="T3" fmla="*/ 325 h 378"/>
              <a:gd name="T4" fmla="*/ 1315 w 1368"/>
              <a:gd name="T5" fmla="*/ 53 h 378"/>
              <a:gd name="T6" fmla="*/ 1360 w 1368"/>
              <a:gd name="T7" fmla="*/ 7 h 378"/>
            </a:gdLst>
            <a:ahLst/>
            <a:cxnLst>
              <a:cxn ang="0">
                <a:pos x="T0" y="T1"/>
              </a:cxn>
              <a:cxn ang="0">
                <a:pos x="T2" y="T3"/>
              </a:cxn>
              <a:cxn ang="0">
                <a:pos x="T4" y="T5"/>
              </a:cxn>
              <a:cxn ang="0">
                <a:pos x="T6" y="T7"/>
              </a:cxn>
            </a:cxnLst>
            <a:rect l="0" t="0" r="r" b="b"/>
            <a:pathLst>
              <a:path w="1368" h="378">
                <a:moveTo>
                  <a:pt x="0" y="370"/>
                </a:moveTo>
                <a:cubicBezTo>
                  <a:pt x="412" y="374"/>
                  <a:pt x="824" y="378"/>
                  <a:pt x="1043" y="325"/>
                </a:cubicBezTo>
                <a:cubicBezTo>
                  <a:pt x="1262" y="272"/>
                  <a:pt x="1262" y="106"/>
                  <a:pt x="1315" y="53"/>
                </a:cubicBezTo>
                <a:cubicBezTo>
                  <a:pt x="1368" y="0"/>
                  <a:pt x="1364" y="3"/>
                  <a:pt x="1360" y="7"/>
                </a:cubicBezTo>
              </a:path>
            </a:pathLst>
          </a:custGeom>
          <a:noFill/>
          <a:ln w="9525" cap="flat" cmpd="sng">
            <a:solidFill>
              <a:srgbClr val="3366CC"/>
            </a:solidFill>
            <a:prstDash val="solid"/>
            <a:round/>
            <a:headEnd/>
            <a:tailEnd/>
          </a:ln>
          <a:effectLst/>
          <a:extLst>
            <a:ext uri="{909E8E84-426E-40dd-AFC4-6F175D3DCCD1}">
              <a14:hiddenFill xmlns="" xmlns:a14="http://schemas.microsoft.com/office/drawing/2010/main">
                <a:solidFill>
                  <a:srgbClr val="3399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481320" name="Text Box 1064"/>
          <p:cNvSpPr txBox="1">
            <a:spLocks noChangeArrowheads="1"/>
          </p:cNvSpPr>
          <p:nvPr/>
        </p:nvSpPr>
        <p:spPr bwMode="auto">
          <a:xfrm>
            <a:off x="9336088" y="1412875"/>
            <a:ext cx="766762" cy="274638"/>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rgbClr val="3366CC"/>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A" sz="1200" b="1">
                <a:latin typeface="Arial" charset="0"/>
              </a:rPr>
              <a:t>Relance</a:t>
            </a:r>
          </a:p>
        </p:txBody>
      </p:sp>
    </p:spTree>
    <p:extLst>
      <p:ext uri="{BB962C8B-B14F-4D97-AF65-F5344CB8AC3E}">
        <p14:creationId xmlns:p14="http://schemas.microsoft.com/office/powerpoint/2010/main" val="7766802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fr-FR"/>
              <a:t>Autres profils de cycle de vie</a:t>
            </a:r>
          </a:p>
        </p:txBody>
      </p:sp>
      <p:grpSp>
        <p:nvGrpSpPr>
          <p:cNvPr id="520195" name="Group 3"/>
          <p:cNvGrpSpPr>
            <a:grpSpLocks/>
          </p:cNvGrpSpPr>
          <p:nvPr/>
        </p:nvGrpSpPr>
        <p:grpSpPr bwMode="auto">
          <a:xfrm>
            <a:off x="2174876" y="1795464"/>
            <a:ext cx="4302125" cy="2289175"/>
            <a:chOff x="410" y="1131"/>
            <a:chExt cx="2710" cy="1442"/>
          </a:xfrm>
        </p:grpSpPr>
        <p:sp>
          <p:nvSpPr>
            <p:cNvPr id="520196" name="Text Box 4"/>
            <p:cNvSpPr txBox="1">
              <a:spLocks noChangeArrowheads="1"/>
            </p:cNvSpPr>
            <p:nvPr/>
          </p:nvSpPr>
          <p:spPr bwMode="auto">
            <a:xfrm>
              <a:off x="509" y="2304"/>
              <a:ext cx="1459"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r>
                <a:rPr lang="fr-FR" sz="2000" b="1">
                  <a:latin typeface="Arial" charset="0"/>
                </a:rPr>
                <a:t>Feu de paille</a:t>
              </a:r>
            </a:p>
          </p:txBody>
        </p:sp>
        <p:sp>
          <p:nvSpPr>
            <p:cNvPr id="520197" name="Line 5"/>
            <p:cNvSpPr>
              <a:spLocks noChangeShapeType="1"/>
            </p:cNvSpPr>
            <p:nvPr/>
          </p:nvSpPr>
          <p:spPr bwMode="auto">
            <a:xfrm>
              <a:off x="556" y="1131"/>
              <a:ext cx="0" cy="120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a:p>
          </p:txBody>
        </p:sp>
        <p:sp>
          <p:nvSpPr>
            <p:cNvPr id="520198" name="Line 6"/>
            <p:cNvSpPr>
              <a:spLocks noChangeShapeType="1"/>
            </p:cNvSpPr>
            <p:nvPr/>
          </p:nvSpPr>
          <p:spPr bwMode="auto">
            <a:xfrm rot="5400000">
              <a:off x="1140" y="1453"/>
              <a:ext cx="0" cy="145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a:p>
          </p:txBody>
        </p:sp>
        <p:sp>
          <p:nvSpPr>
            <p:cNvPr id="520199" name="Freeform 7"/>
            <p:cNvSpPr>
              <a:spLocks/>
            </p:cNvSpPr>
            <p:nvPr/>
          </p:nvSpPr>
          <p:spPr bwMode="auto">
            <a:xfrm>
              <a:off x="539" y="1295"/>
              <a:ext cx="632" cy="879"/>
            </a:xfrm>
            <a:custGeom>
              <a:avLst/>
              <a:gdLst>
                <a:gd name="T0" fmla="*/ 0 w 632"/>
                <a:gd name="T1" fmla="*/ 879 h 879"/>
                <a:gd name="T2" fmla="*/ 267 w 632"/>
                <a:gd name="T3" fmla="*/ 702 h 879"/>
                <a:gd name="T4" fmla="*/ 341 w 632"/>
                <a:gd name="T5" fmla="*/ 265 h 879"/>
                <a:gd name="T6" fmla="*/ 478 w 632"/>
                <a:gd name="T7" fmla="*/ 100 h 879"/>
                <a:gd name="T8" fmla="*/ 632 w 632"/>
                <a:gd name="T9" fmla="*/ 863 h 879"/>
              </a:gdLst>
              <a:ahLst/>
              <a:cxnLst>
                <a:cxn ang="0">
                  <a:pos x="T0" y="T1"/>
                </a:cxn>
                <a:cxn ang="0">
                  <a:pos x="T2" y="T3"/>
                </a:cxn>
                <a:cxn ang="0">
                  <a:pos x="T4" y="T5"/>
                </a:cxn>
                <a:cxn ang="0">
                  <a:pos x="T6" y="T7"/>
                </a:cxn>
                <a:cxn ang="0">
                  <a:pos x="T8" y="T9"/>
                </a:cxn>
              </a:cxnLst>
              <a:rect l="0" t="0" r="r" b="b"/>
              <a:pathLst>
                <a:path w="632" h="879">
                  <a:moveTo>
                    <a:pt x="0" y="879"/>
                  </a:moveTo>
                  <a:cubicBezTo>
                    <a:pt x="43" y="850"/>
                    <a:pt x="210" y="804"/>
                    <a:pt x="267" y="702"/>
                  </a:cubicBezTo>
                  <a:cubicBezTo>
                    <a:pt x="324" y="600"/>
                    <a:pt x="306" y="365"/>
                    <a:pt x="341" y="265"/>
                  </a:cubicBezTo>
                  <a:cubicBezTo>
                    <a:pt x="376" y="165"/>
                    <a:pt x="430" y="0"/>
                    <a:pt x="478" y="100"/>
                  </a:cubicBezTo>
                  <a:cubicBezTo>
                    <a:pt x="526" y="200"/>
                    <a:pt x="600" y="704"/>
                    <a:pt x="632" y="863"/>
                  </a:cubicBezTo>
                </a:path>
              </a:pathLst>
            </a:cu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fr-FR"/>
            </a:p>
          </p:txBody>
        </p:sp>
        <p:pic>
          <p:nvPicPr>
            <p:cNvPr id="520200" name="Picture 8" descr="a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60" y="1200"/>
              <a:ext cx="1048" cy="752"/>
            </a:xfrm>
            <a:prstGeom prst="rect">
              <a:avLst/>
            </a:prstGeom>
            <a:noFill/>
            <a:extLst>
              <a:ext uri="{909E8E84-426E-40dd-AFC4-6F175D3DCCD1}">
                <a14:hiddenFill xmlns="" xmlns:a14="http://schemas.microsoft.com/office/drawing/2010/main">
                  <a:solidFill>
                    <a:srgbClr val="FFFFFF"/>
                  </a:solidFill>
                </a14:hiddenFill>
              </a:ext>
            </a:extLst>
          </p:spPr>
        </p:pic>
        <p:pic>
          <p:nvPicPr>
            <p:cNvPr id="520201" name="Picture 9" descr="a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4" y="1215"/>
              <a:ext cx="816" cy="613"/>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20202" name="Group 10"/>
          <p:cNvGrpSpPr>
            <a:grpSpLocks/>
          </p:cNvGrpSpPr>
          <p:nvPr/>
        </p:nvGrpSpPr>
        <p:grpSpPr bwMode="auto">
          <a:xfrm>
            <a:off x="6629400" y="1695450"/>
            <a:ext cx="3810000" cy="2389188"/>
            <a:chOff x="3216" y="1068"/>
            <a:chExt cx="2400" cy="1505"/>
          </a:xfrm>
        </p:grpSpPr>
        <p:sp>
          <p:nvSpPr>
            <p:cNvPr id="520203" name="Line 11"/>
            <p:cNvSpPr>
              <a:spLocks noChangeShapeType="1"/>
            </p:cNvSpPr>
            <p:nvPr/>
          </p:nvSpPr>
          <p:spPr bwMode="auto">
            <a:xfrm>
              <a:off x="3361" y="1068"/>
              <a:ext cx="0" cy="120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a:p>
          </p:txBody>
        </p:sp>
        <p:grpSp>
          <p:nvGrpSpPr>
            <p:cNvPr id="520204" name="Group 12"/>
            <p:cNvGrpSpPr>
              <a:grpSpLocks/>
            </p:cNvGrpSpPr>
            <p:nvPr/>
          </p:nvGrpSpPr>
          <p:grpSpPr bwMode="auto">
            <a:xfrm>
              <a:off x="3216" y="1260"/>
              <a:ext cx="2400" cy="1313"/>
              <a:chOff x="3216" y="1260"/>
              <a:chExt cx="2400" cy="1313"/>
            </a:xfrm>
          </p:grpSpPr>
          <p:sp>
            <p:nvSpPr>
              <p:cNvPr id="520205" name="Text Box 13"/>
              <p:cNvSpPr txBox="1">
                <a:spLocks noChangeArrowheads="1"/>
              </p:cNvSpPr>
              <p:nvPr/>
            </p:nvSpPr>
            <p:spPr bwMode="auto">
              <a:xfrm>
                <a:off x="3246" y="2304"/>
                <a:ext cx="1459"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r>
                  <a:rPr lang="fr-FR" sz="2000" b="1">
                    <a:latin typeface="Arial" charset="0"/>
                  </a:rPr>
                  <a:t>Nouveau départ</a:t>
                </a:r>
              </a:p>
            </p:txBody>
          </p:sp>
          <p:sp>
            <p:nvSpPr>
              <p:cNvPr id="520206" name="Line 14"/>
              <p:cNvSpPr>
                <a:spLocks noChangeShapeType="1"/>
              </p:cNvSpPr>
              <p:nvPr/>
            </p:nvSpPr>
            <p:spPr bwMode="auto">
              <a:xfrm rot="5400000">
                <a:off x="3945" y="1449"/>
                <a:ext cx="0" cy="145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a:p>
            </p:txBody>
          </p:sp>
          <p:sp>
            <p:nvSpPr>
              <p:cNvPr id="520207" name="Freeform 15"/>
              <p:cNvSpPr>
                <a:spLocks/>
              </p:cNvSpPr>
              <p:nvPr/>
            </p:nvSpPr>
            <p:spPr bwMode="auto">
              <a:xfrm>
                <a:off x="3351" y="1384"/>
                <a:ext cx="1391" cy="782"/>
              </a:xfrm>
              <a:custGeom>
                <a:avLst/>
                <a:gdLst>
                  <a:gd name="T0" fmla="*/ 0 w 1391"/>
                  <a:gd name="T1" fmla="*/ 782 h 782"/>
                  <a:gd name="T2" fmla="*/ 369 w 1391"/>
                  <a:gd name="T3" fmla="*/ 622 h 782"/>
                  <a:gd name="T4" fmla="*/ 527 w 1391"/>
                  <a:gd name="T5" fmla="*/ 204 h 782"/>
                  <a:gd name="T6" fmla="*/ 638 w 1391"/>
                  <a:gd name="T7" fmla="*/ 56 h 782"/>
                  <a:gd name="T8" fmla="*/ 871 w 1391"/>
                  <a:gd name="T9" fmla="*/ 56 h 782"/>
                  <a:gd name="T10" fmla="*/ 1010 w 1391"/>
                  <a:gd name="T11" fmla="*/ 390 h 782"/>
                  <a:gd name="T12" fmla="*/ 1177 w 1391"/>
                  <a:gd name="T13" fmla="*/ 436 h 782"/>
                  <a:gd name="T14" fmla="*/ 1391 w 1391"/>
                  <a:gd name="T15" fmla="*/ 46 h 7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782">
                    <a:moveTo>
                      <a:pt x="0" y="782"/>
                    </a:moveTo>
                    <a:cubicBezTo>
                      <a:pt x="60" y="755"/>
                      <a:pt x="281" y="718"/>
                      <a:pt x="369" y="622"/>
                    </a:cubicBezTo>
                    <a:cubicBezTo>
                      <a:pt x="457" y="526"/>
                      <a:pt x="482" y="299"/>
                      <a:pt x="527" y="204"/>
                    </a:cubicBezTo>
                    <a:cubicBezTo>
                      <a:pt x="572" y="110"/>
                      <a:pt x="581" y="80"/>
                      <a:pt x="638" y="56"/>
                    </a:cubicBezTo>
                    <a:cubicBezTo>
                      <a:pt x="696" y="31"/>
                      <a:pt x="809" y="0"/>
                      <a:pt x="871" y="56"/>
                    </a:cubicBezTo>
                    <a:cubicBezTo>
                      <a:pt x="933" y="111"/>
                      <a:pt x="959" y="326"/>
                      <a:pt x="1010" y="390"/>
                    </a:cubicBezTo>
                    <a:cubicBezTo>
                      <a:pt x="1061" y="453"/>
                      <a:pt x="1113" y="493"/>
                      <a:pt x="1177" y="436"/>
                    </a:cubicBezTo>
                    <a:cubicBezTo>
                      <a:pt x="1241" y="379"/>
                      <a:pt x="1316" y="213"/>
                      <a:pt x="1391" y="46"/>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fr-FR"/>
              </a:p>
            </p:txBody>
          </p:sp>
          <p:pic>
            <p:nvPicPr>
              <p:cNvPr id="520208" name="Picture 16" descr="a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00" y="1260"/>
                <a:ext cx="816" cy="612"/>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520209" name="Group 17"/>
          <p:cNvGrpSpPr>
            <a:grpSpLocks/>
          </p:cNvGrpSpPr>
          <p:nvPr/>
        </p:nvGrpSpPr>
        <p:grpSpPr bwMode="auto">
          <a:xfrm>
            <a:off x="1981200" y="4114801"/>
            <a:ext cx="4419600" cy="2428875"/>
            <a:chOff x="288" y="2592"/>
            <a:chExt cx="2784" cy="1530"/>
          </a:xfrm>
        </p:grpSpPr>
        <p:sp>
          <p:nvSpPr>
            <p:cNvPr id="520210" name="Text Box 18"/>
            <p:cNvSpPr txBox="1">
              <a:spLocks noChangeArrowheads="1"/>
            </p:cNvSpPr>
            <p:nvPr/>
          </p:nvSpPr>
          <p:spPr bwMode="auto">
            <a:xfrm>
              <a:off x="288" y="3853"/>
              <a:ext cx="1886"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r>
                <a:rPr lang="fr-FR" sz="2000" b="1">
                  <a:latin typeface="Arial" charset="0"/>
                </a:rPr>
                <a:t>Apprentissage long</a:t>
              </a:r>
            </a:p>
          </p:txBody>
        </p:sp>
        <p:sp>
          <p:nvSpPr>
            <p:cNvPr id="520211" name="Line 19"/>
            <p:cNvSpPr>
              <a:spLocks noChangeShapeType="1"/>
            </p:cNvSpPr>
            <p:nvPr/>
          </p:nvSpPr>
          <p:spPr bwMode="auto">
            <a:xfrm>
              <a:off x="561" y="2592"/>
              <a:ext cx="0" cy="120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a:p>
          </p:txBody>
        </p:sp>
        <p:sp>
          <p:nvSpPr>
            <p:cNvPr id="520212" name="Line 20"/>
            <p:cNvSpPr>
              <a:spLocks noChangeShapeType="1"/>
            </p:cNvSpPr>
            <p:nvPr/>
          </p:nvSpPr>
          <p:spPr bwMode="auto">
            <a:xfrm rot="5400000">
              <a:off x="1146" y="2972"/>
              <a:ext cx="0" cy="145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a:p>
          </p:txBody>
        </p:sp>
        <p:sp>
          <p:nvSpPr>
            <p:cNvPr id="520213" name="Freeform 21"/>
            <p:cNvSpPr>
              <a:spLocks/>
            </p:cNvSpPr>
            <p:nvPr/>
          </p:nvSpPr>
          <p:spPr bwMode="auto">
            <a:xfrm>
              <a:off x="571" y="2870"/>
              <a:ext cx="1294" cy="829"/>
            </a:xfrm>
            <a:custGeom>
              <a:avLst/>
              <a:gdLst>
                <a:gd name="T0" fmla="*/ 0 w 1294"/>
                <a:gd name="T1" fmla="*/ 829 h 829"/>
                <a:gd name="T2" fmla="*/ 765 w 1294"/>
                <a:gd name="T3" fmla="*/ 697 h 829"/>
                <a:gd name="T4" fmla="*/ 1006 w 1294"/>
                <a:gd name="T5" fmla="*/ 186 h 829"/>
                <a:gd name="T6" fmla="*/ 1136 w 1294"/>
                <a:gd name="T7" fmla="*/ 9 h 829"/>
                <a:gd name="T8" fmla="*/ 1294 w 1294"/>
                <a:gd name="T9" fmla="*/ 130 h 829"/>
              </a:gdLst>
              <a:ahLst/>
              <a:cxnLst>
                <a:cxn ang="0">
                  <a:pos x="T0" y="T1"/>
                </a:cxn>
                <a:cxn ang="0">
                  <a:pos x="T2" y="T3"/>
                </a:cxn>
                <a:cxn ang="0">
                  <a:pos x="T4" y="T5"/>
                </a:cxn>
                <a:cxn ang="0">
                  <a:pos x="T6" y="T7"/>
                </a:cxn>
                <a:cxn ang="0">
                  <a:pos x="T8" y="T9"/>
                </a:cxn>
              </a:cxnLst>
              <a:rect l="0" t="0" r="r" b="b"/>
              <a:pathLst>
                <a:path w="1294" h="829">
                  <a:moveTo>
                    <a:pt x="0" y="829"/>
                  </a:moveTo>
                  <a:cubicBezTo>
                    <a:pt x="126" y="807"/>
                    <a:pt x="597" y="804"/>
                    <a:pt x="765" y="697"/>
                  </a:cubicBezTo>
                  <a:cubicBezTo>
                    <a:pt x="933" y="590"/>
                    <a:pt x="944" y="301"/>
                    <a:pt x="1006" y="186"/>
                  </a:cubicBezTo>
                  <a:cubicBezTo>
                    <a:pt x="1068" y="72"/>
                    <a:pt x="1088" y="18"/>
                    <a:pt x="1136" y="9"/>
                  </a:cubicBezTo>
                  <a:cubicBezTo>
                    <a:pt x="1184" y="0"/>
                    <a:pt x="1239" y="65"/>
                    <a:pt x="1294" y="130"/>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fr-FR"/>
            </a:p>
          </p:txBody>
        </p:sp>
        <p:pic>
          <p:nvPicPr>
            <p:cNvPr id="520214" name="Picture 22" descr="a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16" y="2775"/>
              <a:ext cx="1056" cy="72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20215" name="Group 23"/>
          <p:cNvGrpSpPr>
            <a:grpSpLocks/>
          </p:cNvGrpSpPr>
          <p:nvPr/>
        </p:nvGrpSpPr>
        <p:grpSpPr bwMode="auto">
          <a:xfrm>
            <a:off x="6705600" y="4191001"/>
            <a:ext cx="3822700" cy="2365375"/>
            <a:chOff x="3264" y="2640"/>
            <a:chExt cx="2408" cy="1490"/>
          </a:xfrm>
        </p:grpSpPr>
        <p:sp>
          <p:nvSpPr>
            <p:cNvPr id="520216" name="Text Box 24"/>
            <p:cNvSpPr txBox="1">
              <a:spLocks noChangeArrowheads="1"/>
            </p:cNvSpPr>
            <p:nvPr/>
          </p:nvSpPr>
          <p:spPr bwMode="auto">
            <a:xfrm>
              <a:off x="3313" y="3861"/>
              <a:ext cx="1458"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r>
                <a:rPr lang="fr-FR" sz="2200" b="1">
                  <a:latin typeface="Arial" charset="0"/>
                </a:rPr>
                <a:t>Profil cyclique</a:t>
              </a:r>
            </a:p>
          </p:txBody>
        </p:sp>
        <p:sp>
          <p:nvSpPr>
            <p:cNvPr id="520217" name="Line 25"/>
            <p:cNvSpPr>
              <a:spLocks noChangeShapeType="1"/>
            </p:cNvSpPr>
            <p:nvPr/>
          </p:nvSpPr>
          <p:spPr bwMode="auto">
            <a:xfrm>
              <a:off x="3379" y="2640"/>
              <a:ext cx="0" cy="120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a:p>
          </p:txBody>
        </p:sp>
        <p:sp>
          <p:nvSpPr>
            <p:cNvPr id="520218" name="Line 26"/>
            <p:cNvSpPr>
              <a:spLocks noChangeShapeType="1"/>
            </p:cNvSpPr>
            <p:nvPr/>
          </p:nvSpPr>
          <p:spPr bwMode="auto">
            <a:xfrm rot="5400000">
              <a:off x="3994" y="2991"/>
              <a:ext cx="0" cy="145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a:p>
          </p:txBody>
        </p:sp>
        <p:sp>
          <p:nvSpPr>
            <p:cNvPr id="520219" name="Freeform 27"/>
            <p:cNvSpPr>
              <a:spLocks/>
            </p:cNvSpPr>
            <p:nvPr/>
          </p:nvSpPr>
          <p:spPr bwMode="auto">
            <a:xfrm>
              <a:off x="3375" y="2856"/>
              <a:ext cx="1209" cy="864"/>
            </a:xfrm>
            <a:custGeom>
              <a:avLst/>
              <a:gdLst>
                <a:gd name="T0" fmla="*/ 0 w 1209"/>
                <a:gd name="T1" fmla="*/ 864 h 864"/>
                <a:gd name="T2" fmla="*/ 239 w 1209"/>
                <a:gd name="T3" fmla="*/ 384 h 864"/>
                <a:gd name="T4" fmla="*/ 369 w 1209"/>
                <a:gd name="T5" fmla="*/ 662 h 864"/>
                <a:gd name="T6" fmla="*/ 544 w 1209"/>
                <a:gd name="T7" fmla="*/ 239 h 864"/>
                <a:gd name="T8" fmla="*/ 620 w 1209"/>
                <a:gd name="T9" fmla="*/ 514 h 864"/>
                <a:gd name="T10" fmla="*/ 860 w 1209"/>
                <a:gd name="T11" fmla="*/ 426 h 864"/>
                <a:gd name="T12" fmla="*/ 1020 w 1209"/>
                <a:gd name="T13" fmla="*/ 31 h 864"/>
                <a:gd name="T14" fmla="*/ 1209 w 1209"/>
                <a:gd name="T15" fmla="*/ 612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9" h="864">
                  <a:moveTo>
                    <a:pt x="0" y="864"/>
                  </a:moveTo>
                  <a:cubicBezTo>
                    <a:pt x="38" y="784"/>
                    <a:pt x="178" y="418"/>
                    <a:pt x="239" y="384"/>
                  </a:cubicBezTo>
                  <a:cubicBezTo>
                    <a:pt x="300" y="350"/>
                    <a:pt x="318" y="686"/>
                    <a:pt x="369" y="662"/>
                  </a:cubicBezTo>
                  <a:cubicBezTo>
                    <a:pt x="420" y="638"/>
                    <a:pt x="502" y="264"/>
                    <a:pt x="544" y="239"/>
                  </a:cubicBezTo>
                  <a:cubicBezTo>
                    <a:pt x="586" y="214"/>
                    <a:pt x="567" y="483"/>
                    <a:pt x="620" y="514"/>
                  </a:cubicBezTo>
                  <a:cubicBezTo>
                    <a:pt x="673" y="545"/>
                    <a:pt x="793" y="506"/>
                    <a:pt x="860" y="426"/>
                  </a:cubicBezTo>
                  <a:cubicBezTo>
                    <a:pt x="927" y="346"/>
                    <a:pt x="962" y="0"/>
                    <a:pt x="1020" y="31"/>
                  </a:cubicBezTo>
                  <a:cubicBezTo>
                    <a:pt x="1078" y="62"/>
                    <a:pt x="1170" y="491"/>
                    <a:pt x="1209" y="612"/>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fr-FR"/>
            </a:p>
          </p:txBody>
        </p:sp>
        <p:pic>
          <p:nvPicPr>
            <p:cNvPr id="520220" name="Picture 28" descr="a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56" y="2832"/>
              <a:ext cx="1016" cy="680"/>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25957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201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202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202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20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204875" y="0"/>
            <a:ext cx="10058400" cy="1609344"/>
          </a:xfrm>
        </p:spPr>
        <p:txBody>
          <a:bodyPr/>
          <a:lstStyle/>
          <a:p>
            <a:r>
              <a:rPr lang="fr-FR"/>
              <a:t>Profil cyclique : les consoles de jeu</a:t>
            </a:r>
          </a:p>
        </p:txBody>
      </p:sp>
      <p:pic>
        <p:nvPicPr>
          <p:cNvPr id="563204"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0014" y="1484314"/>
            <a:ext cx="6981825" cy="4181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63205" name="Rectangle 5"/>
          <p:cNvSpPr>
            <a:spLocks noChangeArrowheads="1"/>
          </p:cNvSpPr>
          <p:nvPr/>
        </p:nvSpPr>
        <p:spPr bwMode="auto">
          <a:xfrm>
            <a:off x="1990725" y="5805488"/>
            <a:ext cx="84264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fr-FR">
                <a:latin typeface="Arial" charset="0"/>
              </a:rPr>
              <a:t>Ventes mondiales hebdomadaires de consoles de salon de mai 2007 à mai 2009 </a:t>
            </a:r>
          </a:p>
        </p:txBody>
      </p:sp>
    </p:spTree>
    <p:extLst>
      <p:ext uri="{BB962C8B-B14F-4D97-AF65-F5344CB8AC3E}">
        <p14:creationId xmlns:p14="http://schemas.microsoft.com/office/powerpoint/2010/main" val="7873494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Imag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24001" y="1320800"/>
            <a:ext cx="2798763"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Titre 1"/>
          <p:cNvSpPr>
            <a:spLocks noGrp="1"/>
          </p:cNvSpPr>
          <p:nvPr>
            <p:ph type="title"/>
          </p:nvPr>
        </p:nvSpPr>
        <p:spPr>
          <a:xfrm>
            <a:off x="0" y="0"/>
            <a:ext cx="10058400" cy="1609344"/>
          </a:xfrm>
        </p:spPr>
        <p:txBody>
          <a:bodyPr/>
          <a:lstStyle/>
          <a:p>
            <a:r>
              <a:rPr lang="fr-FR" altLang="fr-FR">
                <a:ea typeface="ＭＳ Ｐゴシック" charset="-128"/>
              </a:rPr>
              <a:t>Nouveau départ : la 2 CV</a:t>
            </a:r>
          </a:p>
        </p:txBody>
      </p:sp>
      <p:pic>
        <p:nvPicPr>
          <p:cNvPr id="21507" name="Image 5" descr="Capture d’écran 2013-10-31 à 07.33.21.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00400" y="2584450"/>
            <a:ext cx="73152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615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lgn="ctr"/>
            <a:r>
              <a:rPr lang="fr-FR" dirty="0" smtClean="0"/>
              <a:t>Les </a:t>
            </a:r>
            <a:r>
              <a:rPr lang="fr-FR" dirty="0"/>
              <a:t>composantes du produit</a:t>
            </a:r>
          </a:p>
        </p:txBody>
      </p:sp>
      <p:sp>
        <p:nvSpPr>
          <p:cNvPr id="339971" name="Oval 3"/>
          <p:cNvSpPr>
            <a:spLocks noChangeArrowheads="1"/>
          </p:cNvSpPr>
          <p:nvPr/>
        </p:nvSpPr>
        <p:spPr bwMode="auto">
          <a:xfrm>
            <a:off x="2286000" y="1828800"/>
            <a:ext cx="8001000" cy="4648200"/>
          </a:xfrm>
          <a:prstGeom prst="ellipse">
            <a:avLst/>
          </a:prstGeom>
          <a:solidFill>
            <a:schemeClr val="accent1">
              <a:lumMod val="20000"/>
              <a:lumOff val="80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b" anchorCtr="1"/>
          <a:lstStyle/>
          <a:p>
            <a:pPr algn="ctr"/>
            <a:r>
              <a:rPr lang="fr-FR" sz="2000" b="1">
                <a:latin typeface="Comic Sans MS" charset="0"/>
              </a:rPr>
              <a:t>Produit global</a:t>
            </a:r>
          </a:p>
        </p:txBody>
      </p:sp>
      <p:sp>
        <p:nvSpPr>
          <p:cNvPr id="339972" name="Oval 4"/>
          <p:cNvSpPr>
            <a:spLocks noChangeArrowheads="1"/>
          </p:cNvSpPr>
          <p:nvPr/>
        </p:nvSpPr>
        <p:spPr bwMode="auto">
          <a:xfrm>
            <a:off x="3792538" y="2667000"/>
            <a:ext cx="4976812" cy="2438400"/>
          </a:xfrm>
          <a:prstGeom prst="ellipse">
            <a:avLst/>
          </a:prstGeom>
          <a:solidFill>
            <a:schemeClr val="accent1">
              <a:lumMod val="60000"/>
              <a:lumOff val="40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b" anchorCtr="1"/>
          <a:lstStyle/>
          <a:p>
            <a:pPr algn="ctr"/>
            <a:r>
              <a:rPr lang="fr-FR" sz="2000" b="1">
                <a:latin typeface="Comic Sans MS" charset="0"/>
              </a:rPr>
              <a:t>Produit standard</a:t>
            </a:r>
          </a:p>
        </p:txBody>
      </p:sp>
      <p:sp>
        <p:nvSpPr>
          <p:cNvPr id="339973" name="Oval 5"/>
          <p:cNvSpPr>
            <a:spLocks noChangeArrowheads="1"/>
          </p:cNvSpPr>
          <p:nvPr/>
        </p:nvSpPr>
        <p:spPr bwMode="auto">
          <a:xfrm>
            <a:off x="5222876" y="3048000"/>
            <a:ext cx="2244725" cy="990600"/>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fr-FR" sz="2000" b="1">
                <a:latin typeface="Comic Sans MS" charset="0"/>
              </a:rPr>
              <a:t>Produit intrinsèque</a:t>
            </a:r>
          </a:p>
        </p:txBody>
      </p:sp>
      <p:sp>
        <p:nvSpPr>
          <p:cNvPr id="339974" name="Rectangle 6">
            <a:hlinkClick r:id="rId2" action="ppaction://hlinksldjump"/>
            <a:hlinkHover r:id="" action="ppaction://noaction" highlightClick="1">
              <a:snd r:embed="rId3" name="drumroll.wav"/>
            </a:hlinkHover>
          </p:cNvPr>
          <p:cNvSpPr>
            <a:spLocks noChangeArrowheads="1"/>
          </p:cNvSpPr>
          <p:nvPr/>
        </p:nvSpPr>
        <p:spPr bwMode="auto">
          <a:xfrm>
            <a:off x="3886200" y="3581400"/>
            <a:ext cx="1447800" cy="381000"/>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fr-FR" sz="2000" b="1">
                <a:latin typeface="Tahoma" charset="0"/>
              </a:rPr>
              <a:t>Packaging</a:t>
            </a:r>
          </a:p>
        </p:txBody>
      </p:sp>
      <p:sp>
        <p:nvSpPr>
          <p:cNvPr id="339975" name="Rectangle 7"/>
          <p:cNvSpPr>
            <a:spLocks noChangeArrowheads="1"/>
          </p:cNvSpPr>
          <p:nvPr/>
        </p:nvSpPr>
        <p:spPr bwMode="auto">
          <a:xfrm>
            <a:off x="7239000" y="3733800"/>
            <a:ext cx="1447800" cy="381000"/>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fr-FR" sz="2000" b="1">
                <a:latin typeface="Tahoma" charset="0"/>
              </a:rPr>
              <a:t>Marque</a:t>
            </a:r>
          </a:p>
        </p:txBody>
      </p:sp>
      <p:sp>
        <p:nvSpPr>
          <p:cNvPr id="339976" name="Rectangle 8"/>
          <p:cNvSpPr>
            <a:spLocks noChangeArrowheads="1"/>
          </p:cNvSpPr>
          <p:nvPr/>
        </p:nvSpPr>
        <p:spPr bwMode="auto">
          <a:xfrm>
            <a:off x="5562600" y="4038600"/>
            <a:ext cx="1447800" cy="381000"/>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fr-FR" sz="2000" b="1">
                <a:latin typeface="Tahoma" charset="0"/>
              </a:rPr>
              <a:t>Design</a:t>
            </a:r>
          </a:p>
        </p:txBody>
      </p:sp>
      <p:sp>
        <p:nvSpPr>
          <p:cNvPr id="339977" name="Rectangle 9"/>
          <p:cNvSpPr>
            <a:spLocks noChangeArrowheads="1"/>
          </p:cNvSpPr>
          <p:nvPr/>
        </p:nvSpPr>
        <p:spPr bwMode="auto">
          <a:xfrm>
            <a:off x="6324600" y="2895600"/>
            <a:ext cx="1447800" cy="38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fr-FR" sz="2000" b="1" dirty="0">
                <a:latin typeface="Tahoma" charset="0"/>
              </a:rPr>
              <a:t>Fonction</a:t>
            </a:r>
          </a:p>
        </p:txBody>
      </p:sp>
      <p:sp>
        <p:nvSpPr>
          <p:cNvPr id="339978" name="Rectangle 10"/>
          <p:cNvSpPr>
            <a:spLocks noChangeArrowheads="1"/>
          </p:cNvSpPr>
          <p:nvPr/>
        </p:nvSpPr>
        <p:spPr bwMode="auto">
          <a:xfrm>
            <a:off x="3657600" y="5105400"/>
            <a:ext cx="1447800" cy="381000"/>
          </a:xfrm>
          <a:prstGeom prst="rect">
            <a:avLst/>
          </a:prstGeom>
          <a:solidFill>
            <a:schemeClr val="accent1">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fr-FR" sz="2000" b="1">
                <a:latin typeface="Tahoma" charset="0"/>
              </a:rPr>
              <a:t>Crédit</a:t>
            </a:r>
          </a:p>
        </p:txBody>
      </p:sp>
      <p:sp>
        <p:nvSpPr>
          <p:cNvPr id="339979" name="Rectangle 11"/>
          <p:cNvSpPr>
            <a:spLocks noChangeArrowheads="1"/>
          </p:cNvSpPr>
          <p:nvPr/>
        </p:nvSpPr>
        <p:spPr bwMode="auto">
          <a:xfrm>
            <a:off x="8001000" y="4953000"/>
            <a:ext cx="1447800" cy="381000"/>
          </a:xfrm>
          <a:prstGeom prst="rect">
            <a:avLst/>
          </a:prstGeom>
          <a:solidFill>
            <a:schemeClr val="accent1">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fr-FR" sz="2000" b="1" dirty="0">
                <a:latin typeface="Tahoma" charset="0"/>
              </a:rPr>
              <a:t>SAV</a:t>
            </a:r>
          </a:p>
        </p:txBody>
      </p:sp>
      <p:sp>
        <p:nvSpPr>
          <p:cNvPr id="339980" name="Rectangle 12"/>
          <p:cNvSpPr>
            <a:spLocks noChangeArrowheads="1"/>
          </p:cNvSpPr>
          <p:nvPr/>
        </p:nvSpPr>
        <p:spPr bwMode="auto">
          <a:xfrm>
            <a:off x="4419600" y="2133600"/>
            <a:ext cx="1447800" cy="381000"/>
          </a:xfrm>
          <a:prstGeom prst="rect">
            <a:avLst/>
          </a:prstGeom>
          <a:solidFill>
            <a:schemeClr val="accent1">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fr-FR" sz="2000" b="1">
                <a:latin typeface="Tahoma" charset="0"/>
              </a:rPr>
              <a:t>Garanties</a:t>
            </a:r>
          </a:p>
        </p:txBody>
      </p:sp>
      <p:pic>
        <p:nvPicPr>
          <p:cNvPr id="1026" name="Picture 2" descr="ésultat de recherche d'images pour &quot;yaourt&quo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1559" y="2188029"/>
            <a:ext cx="1614791" cy="1355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ésultat de recherche d'images pour &quot;yaourt&quot;"/>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85873" y="665389"/>
            <a:ext cx="19240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ésultat de recherche d'images pour &quot;SAV étiquette yaourt&quo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393635" y="3626708"/>
            <a:ext cx="2783677"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28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99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99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9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399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39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399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399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399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399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339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animBg="1" autoUpdateAnimBg="0"/>
      <p:bldP spid="339972" grpId="0" animBg="1" autoUpdateAnimBg="0"/>
      <p:bldP spid="339973" grpId="0" animBg="1" autoUpdateAnimBg="0"/>
      <p:bldP spid="339974" grpId="0" animBg="1" autoUpdateAnimBg="0"/>
      <p:bldP spid="339975" grpId="0" animBg="1" autoUpdateAnimBg="0"/>
      <p:bldP spid="339976" grpId="0" animBg="1" autoUpdateAnimBg="0"/>
      <p:bldP spid="339977" grpId="0" animBg="1" autoUpdateAnimBg="0"/>
      <p:bldP spid="339978" grpId="0" animBg="1" autoUpdateAnimBg="0"/>
      <p:bldP spid="339979" grpId="0" animBg="1" autoUpdateAnimBg="0"/>
      <p:bldP spid="339980"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a:t>Politique marketing et cycle</a:t>
            </a:r>
            <a:r>
              <a:rPr lang="en-US" sz="2400"/>
              <a:t> </a:t>
            </a:r>
            <a:r>
              <a:rPr lang="en-US"/>
              <a:t>de vie</a:t>
            </a:r>
          </a:p>
        </p:txBody>
      </p:sp>
      <p:graphicFrame>
        <p:nvGraphicFramePr>
          <p:cNvPr id="482385" name="Group 81"/>
          <p:cNvGraphicFramePr>
            <a:graphicFrameLocks noGrp="1"/>
          </p:cNvGraphicFramePr>
          <p:nvPr>
            <p:ph sz="half" idx="2"/>
            <p:extLst/>
          </p:nvPr>
        </p:nvGraphicFramePr>
        <p:xfrm>
          <a:off x="1847851" y="1484313"/>
          <a:ext cx="8569325" cy="5309870"/>
        </p:xfrm>
        <a:graphic>
          <a:graphicData uri="http://schemas.openxmlformats.org/drawingml/2006/table">
            <a:tbl>
              <a:tblPr/>
              <a:tblGrid>
                <a:gridCol w="1223963"/>
                <a:gridCol w="1957387"/>
                <a:gridCol w="1787525"/>
                <a:gridCol w="1885950"/>
                <a:gridCol w="1714500"/>
              </a:tblGrid>
              <a:tr h="2873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400" b="0" i="0" u="none" strike="noStrike" cap="none" normalizeH="0" baseline="0">
                        <a:ln>
                          <a:noFill/>
                        </a:ln>
                        <a:solidFill>
                          <a:schemeClr val="tx1"/>
                        </a:solidFill>
                        <a:effectLst/>
                        <a:latin typeface="Arial"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dirty="0">
                          <a:ln>
                            <a:noFill/>
                          </a:ln>
                          <a:solidFill>
                            <a:schemeClr val="tx1"/>
                          </a:solidFill>
                          <a:effectLst/>
                          <a:latin typeface="Arial" charset="0"/>
                          <a:ea typeface="ＭＳ Ｐゴシック" charset="0"/>
                        </a:rPr>
                        <a:t>Introduction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dirty="0">
                          <a:ln>
                            <a:noFill/>
                          </a:ln>
                          <a:solidFill>
                            <a:schemeClr val="tx1"/>
                          </a:solidFill>
                          <a:effectLst/>
                          <a:latin typeface="Arial" charset="0"/>
                          <a:ea typeface="ＭＳ Ｐゴシック" charset="0"/>
                        </a:rPr>
                        <a:t>Croissance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dirty="0">
                          <a:ln>
                            <a:noFill/>
                          </a:ln>
                          <a:solidFill>
                            <a:schemeClr val="tx1"/>
                          </a:solidFill>
                          <a:effectLst/>
                          <a:latin typeface="Arial" charset="0"/>
                          <a:ea typeface="ＭＳ Ｐゴシック" charset="0"/>
                        </a:rPr>
                        <a:t>Maturité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dirty="0">
                          <a:ln>
                            <a:noFill/>
                          </a:ln>
                          <a:solidFill>
                            <a:schemeClr val="tx1"/>
                          </a:solidFill>
                          <a:effectLst/>
                          <a:latin typeface="Arial" charset="0"/>
                          <a:ea typeface="ＭＳ Ｐゴシック" charset="0"/>
                        </a:rPr>
                        <a:t>Déclin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ea typeface="ＭＳ Ｐゴシック" charset="0"/>
                        </a:rPr>
                        <a:t>Coûts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Coût unitaire élevé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Coût unitaire en décroissance – production de masse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Coût unitaire bas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Coût unitaire bas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3111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ea typeface="ＭＳ Ｐゴシック" charset="0"/>
                        </a:rPr>
                        <a:t>Profits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Négatifs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En croissance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a:ln>
                            <a:noFill/>
                          </a:ln>
                          <a:solidFill>
                            <a:schemeClr val="tx1"/>
                          </a:solidFill>
                          <a:effectLst/>
                          <a:latin typeface="Arial" charset="0"/>
                          <a:ea typeface="ＭＳ Ｐゴシック" charset="0"/>
                        </a:rPr>
                        <a:t>Élevé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Décroissance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2873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ea typeface="ＭＳ Ｐゴシック" charset="0"/>
                        </a:rPr>
                        <a:t>Objectif marketing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a:ln>
                            <a:noFill/>
                          </a:ln>
                          <a:solidFill>
                            <a:schemeClr val="tx1"/>
                          </a:solidFill>
                          <a:effectLst/>
                          <a:latin typeface="Arial" charset="0"/>
                          <a:ea typeface="ＭＳ Ｐゴシック" charset="0"/>
                        </a:rPr>
                        <a:t>Connaissance/Essai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Croissance de la part de marché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a:ln>
                            <a:noFill/>
                          </a:ln>
                          <a:solidFill>
                            <a:schemeClr val="tx1"/>
                          </a:solidFill>
                          <a:effectLst/>
                          <a:latin typeface="Arial" charset="0"/>
                          <a:ea typeface="ＭＳ Ｐゴシック" charset="0"/>
                        </a:rPr>
                        <a:t>Maximiser le profit et conserver les parts de marché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Réduire les coûts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2873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ea typeface="ＭＳ Ｐゴシック" charset="0"/>
                        </a:rPr>
                        <a:t>Produit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Gamme limitée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Extension de la gamme, options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a:ln>
                            <a:noFill/>
                          </a:ln>
                          <a:solidFill>
                            <a:schemeClr val="tx1"/>
                          </a:solidFill>
                          <a:effectLst/>
                          <a:latin typeface="Arial" charset="0"/>
                          <a:ea typeface="ＭＳ Ｐゴシック" charset="0"/>
                        </a:rPr>
                        <a:t>Marques et modèles diversifiés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Retrait, élagage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5238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ea typeface="ＭＳ Ｐゴシック" charset="0"/>
                        </a:rPr>
                        <a:t>Prix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Élevé, récupération des coûts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Agressif – pénétration de marché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a:ln>
                            <a:noFill/>
                          </a:ln>
                          <a:solidFill>
                            <a:schemeClr val="tx1"/>
                          </a:solidFill>
                          <a:effectLst/>
                          <a:latin typeface="Arial" charset="0"/>
                          <a:ea typeface="ＭＳ Ｐゴシック" charset="0"/>
                        </a:rPr>
                        <a:t>Égales aux compétiteurs – parfois guerre de prix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Baisse des prix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3365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ea typeface="ＭＳ Ｐゴシック" charset="0"/>
                        </a:rPr>
                        <a:t>Distribution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Sélective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Agrandissement du réseau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Agrandissement du réseau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Consolidation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5175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ea typeface="ＭＳ Ｐゴシック" charset="0"/>
                        </a:rPr>
                        <a:t>Promo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Forte, essai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Accélérer la décision d’achat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Changement de marque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Minimum ou forte…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ea typeface="ＭＳ Ｐゴシック" charset="0"/>
                        </a:rPr>
                        <a:t>Exemples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Caméras haute définition, </a:t>
                      </a:r>
                      <a:r>
                        <a:rPr kumimoji="0" lang="fr-CA" sz="1400" b="0" i="0" u="none" strike="noStrike" cap="none" normalizeH="0" baseline="0" dirty="0" err="1">
                          <a:ln>
                            <a:noFill/>
                          </a:ln>
                          <a:solidFill>
                            <a:schemeClr val="tx1"/>
                          </a:solidFill>
                          <a:effectLst/>
                          <a:latin typeface="Arial" charset="0"/>
                          <a:ea typeface="ＭＳ Ｐゴシック" charset="0"/>
                        </a:rPr>
                        <a:t>imprim</a:t>
                      </a:r>
                      <a:r>
                        <a:rPr kumimoji="0" lang="fr-CA" sz="1400" b="0" i="0" u="none" strike="noStrike" cap="none" normalizeH="0" baseline="0" dirty="0">
                          <a:ln>
                            <a:noFill/>
                          </a:ln>
                          <a:solidFill>
                            <a:schemeClr val="tx1"/>
                          </a:solidFill>
                          <a:effectLst/>
                          <a:latin typeface="Arial" charset="0"/>
                          <a:ea typeface="ＭＳ Ｐゴシック" charset="0"/>
                        </a:rPr>
                        <a:t>. à sublimation thermique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Écrans LED, smartphones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err="1">
                          <a:ln>
                            <a:noFill/>
                          </a:ln>
                          <a:solidFill>
                            <a:schemeClr val="tx1"/>
                          </a:solidFill>
                          <a:effectLst/>
                          <a:latin typeface="Arial" charset="0"/>
                          <a:ea typeface="ＭＳ Ｐゴシック" charset="0"/>
                        </a:rPr>
                        <a:t>Imprim</a:t>
                      </a:r>
                      <a:r>
                        <a:rPr kumimoji="0" lang="fr-CA" sz="1400" b="0" i="0" u="none" strike="noStrike" cap="none" normalizeH="0" baseline="0" dirty="0">
                          <a:ln>
                            <a:noFill/>
                          </a:ln>
                          <a:solidFill>
                            <a:schemeClr val="tx1"/>
                          </a:solidFill>
                          <a:effectLst/>
                          <a:latin typeface="Arial" charset="0"/>
                          <a:ea typeface="ＭＳ Ｐゴシック" charset="0"/>
                        </a:rPr>
                        <a:t>. jets d’encre, cartes mémoire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CA" sz="1400" b="0" i="0" u="none" strike="noStrike" cap="none" normalizeH="0" baseline="0" dirty="0">
                          <a:ln>
                            <a:noFill/>
                          </a:ln>
                          <a:solidFill>
                            <a:schemeClr val="tx1"/>
                          </a:solidFill>
                          <a:effectLst/>
                          <a:latin typeface="Arial" charset="0"/>
                          <a:ea typeface="ＭＳ Ｐゴシック" charset="0"/>
                        </a:rPr>
                        <a:t>CD, lecteurs de DVD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bl>
          </a:graphicData>
        </a:graphic>
      </p:graphicFrame>
    </p:spTree>
    <p:extLst>
      <p:ext uri="{BB962C8B-B14F-4D97-AF65-F5344CB8AC3E}">
        <p14:creationId xmlns:p14="http://schemas.microsoft.com/office/powerpoint/2010/main" val="19202823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4056" name="Rectangle 8"/>
          <p:cNvSpPr>
            <a:spLocks noGrp="1" noChangeArrowheads="1"/>
          </p:cNvSpPr>
          <p:nvPr>
            <p:ph type="body" idx="1"/>
          </p:nvPr>
        </p:nvSpPr>
        <p:spPr>
          <a:xfrm>
            <a:off x="1752600" y="1484314"/>
            <a:ext cx="7772400" cy="4916487"/>
          </a:xfrm>
          <a:noFill/>
          <a:ln/>
        </p:spPr>
        <p:txBody>
          <a:bodyPr/>
          <a:lstStyle/>
          <a:p>
            <a:pPr marL="533400" indent="-533400">
              <a:lnSpc>
                <a:spcPct val="90000"/>
              </a:lnSpc>
            </a:pPr>
            <a:r>
              <a:rPr lang="fr-FR"/>
              <a:t>Susciter l</a:t>
            </a:r>
            <a:r>
              <a:rPr lang="ja-JP" altLang="fr-FR">
                <a:latin typeface="Arial"/>
              </a:rPr>
              <a:t>’</a:t>
            </a:r>
            <a:r>
              <a:rPr lang="fr-FR"/>
              <a:t>attention</a:t>
            </a:r>
          </a:p>
          <a:p>
            <a:pPr marL="533400" indent="-533400">
              <a:lnSpc>
                <a:spcPct val="90000"/>
              </a:lnSpc>
            </a:pPr>
            <a:endParaRPr lang="fr-FR"/>
          </a:p>
          <a:p>
            <a:pPr marL="533400" indent="-533400">
              <a:lnSpc>
                <a:spcPct val="90000"/>
              </a:lnSpc>
            </a:pPr>
            <a:endParaRPr lang="fr-FR"/>
          </a:p>
          <a:p>
            <a:pPr marL="533400" indent="-533400">
              <a:lnSpc>
                <a:spcPct val="90000"/>
              </a:lnSpc>
            </a:pPr>
            <a:r>
              <a:rPr lang="fr-FR"/>
              <a:t>Affirmer la qualité du produit</a:t>
            </a:r>
          </a:p>
          <a:p>
            <a:pPr marL="533400" indent="-533400">
              <a:lnSpc>
                <a:spcPct val="90000"/>
              </a:lnSpc>
              <a:buNone/>
            </a:pPr>
            <a:endParaRPr lang="fr-FR"/>
          </a:p>
          <a:p>
            <a:pPr marL="533400" indent="-533400">
              <a:lnSpc>
                <a:spcPct val="90000"/>
              </a:lnSpc>
              <a:buNone/>
            </a:pPr>
            <a:endParaRPr lang="fr-FR"/>
          </a:p>
          <a:p>
            <a:pPr marL="533400" indent="-533400">
              <a:lnSpc>
                <a:spcPct val="90000"/>
              </a:lnSpc>
            </a:pPr>
            <a:r>
              <a:rPr lang="fr-FR"/>
              <a:t>Imposer de nouveaux usages</a:t>
            </a:r>
          </a:p>
          <a:p>
            <a:pPr marL="533400" indent="-533400">
              <a:lnSpc>
                <a:spcPct val="90000"/>
              </a:lnSpc>
              <a:buNone/>
            </a:pPr>
            <a:endParaRPr lang="fr-FR"/>
          </a:p>
          <a:p>
            <a:pPr marL="533400" indent="-533400">
              <a:lnSpc>
                <a:spcPct val="90000"/>
              </a:lnSpc>
              <a:buNone/>
            </a:pPr>
            <a:endParaRPr lang="fr-FR"/>
          </a:p>
          <a:p>
            <a:pPr marL="533400" indent="-533400">
              <a:lnSpc>
                <a:spcPct val="90000"/>
              </a:lnSpc>
            </a:pPr>
            <a:r>
              <a:rPr lang="fr-FR"/>
              <a:t>Positionner</a:t>
            </a:r>
          </a:p>
        </p:txBody>
      </p:sp>
      <p:sp>
        <p:nvSpPr>
          <p:cNvPr id="514050" name="Rectangle 2"/>
          <p:cNvSpPr>
            <a:spLocks noGrp="1" noChangeArrowheads="1"/>
          </p:cNvSpPr>
          <p:nvPr>
            <p:ph type="title"/>
          </p:nvPr>
        </p:nvSpPr>
        <p:spPr/>
        <p:txBody>
          <a:bodyPr/>
          <a:lstStyle/>
          <a:p>
            <a:r>
              <a:rPr lang="fr-CA" sz="3200"/>
              <a:t>Opérations marketing de lancement</a:t>
            </a:r>
          </a:p>
        </p:txBody>
      </p:sp>
      <p:graphicFrame>
        <p:nvGraphicFramePr>
          <p:cNvPr id="514057" name="Object 9"/>
          <p:cNvGraphicFramePr>
            <a:graphicFrameLocks noChangeAspect="1"/>
          </p:cNvGraphicFramePr>
          <p:nvPr/>
        </p:nvGraphicFramePr>
        <p:xfrm>
          <a:off x="6456363" y="1341438"/>
          <a:ext cx="1765300" cy="1497012"/>
        </p:xfrm>
        <a:graphic>
          <a:graphicData uri="http://schemas.openxmlformats.org/presentationml/2006/ole">
            <mc:AlternateContent xmlns:mc="http://schemas.openxmlformats.org/markup-compatibility/2006">
              <mc:Choice xmlns:v="urn:schemas-microsoft-com:vml" Requires="v">
                <p:oleObj spid="_x0000_s33821" name="Image bitmap" r:id="rId3" imgW="2580952" imgH="2190476" progId="Paint.Picture">
                  <p:embed/>
                </p:oleObj>
              </mc:Choice>
              <mc:Fallback>
                <p:oleObj name="Image bitmap" r:id="rId3" imgW="2580952" imgH="219047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363" y="1341438"/>
                        <a:ext cx="1765300" cy="1497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514060" name="Picture 12" descr="grimbergen-pub"/>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72488" y="1412876"/>
            <a:ext cx="1911350" cy="2492375"/>
          </a:xfrm>
          <a:prstGeom prst="rect">
            <a:avLst/>
          </a:prstGeom>
          <a:noFill/>
          <a:extLst>
            <a:ext uri="{909E8E84-426E-40dd-AFC4-6F175D3DCCD1}">
              <a14:hiddenFill xmlns="" xmlns:a14="http://schemas.microsoft.com/office/drawing/2010/main">
                <a:solidFill>
                  <a:srgbClr val="FFFFFF"/>
                </a:solidFill>
              </a14:hiddenFill>
            </a:ext>
          </a:extLst>
        </p:spPr>
      </p:pic>
      <p:pic>
        <p:nvPicPr>
          <p:cNvPr id="514062" name="Picture 14" descr="pub-frusi"/>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520113" y="3956050"/>
            <a:ext cx="1968500" cy="2901950"/>
          </a:xfrm>
          <a:prstGeom prst="rect">
            <a:avLst/>
          </a:prstGeom>
          <a:noFill/>
          <a:extLst>
            <a:ext uri="{909E8E84-426E-40dd-AFC4-6F175D3DCCD1}">
              <a14:hiddenFill xmlns="" xmlns:a14="http://schemas.microsoft.com/office/drawing/2010/main">
                <a:solidFill>
                  <a:srgbClr val="FFFFFF"/>
                </a:solidFill>
              </a14:hiddenFill>
            </a:ext>
          </a:extLst>
        </p:spPr>
      </p:pic>
      <p:pic>
        <p:nvPicPr>
          <p:cNvPr id="514064" name="Picture 16" descr="mobilit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92738" y="4868863"/>
            <a:ext cx="2863850" cy="18716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011084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14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0"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fr-CA" sz="3200"/>
              <a:t>Opérations marketing de croissance</a:t>
            </a:r>
          </a:p>
        </p:txBody>
      </p:sp>
      <p:sp>
        <p:nvSpPr>
          <p:cNvPr id="530437" name="Rectangle 5"/>
          <p:cNvSpPr>
            <a:spLocks noGrp="1" noChangeArrowheads="1"/>
          </p:cNvSpPr>
          <p:nvPr>
            <p:ph type="body" idx="1"/>
          </p:nvPr>
        </p:nvSpPr>
        <p:spPr>
          <a:xfrm>
            <a:off x="1752600" y="2057400"/>
            <a:ext cx="7772400" cy="4800600"/>
          </a:xfrm>
          <a:noFill/>
          <a:ln/>
        </p:spPr>
        <p:txBody>
          <a:bodyPr/>
          <a:lstStyle/>
          <a:p>
            <a:pPr marL="533400" indent="-533400">
              <a:spcBef>
                <a:spcPct val="60000"/>
              </a:spcBef>
            </a:pPr>
            <a:r>
              <a:rPr lang="fr-FR"/>
              <a:t>Nouvelles caractéristiques</a:t>
            </a:r>
          </a:p>
          <a:p>
            <a:pPr marL="533400" indent="-533400">
              <a:spcBef>
                <a:spcPct val="60000"/>
              </a:spcBef>
            </a:pPr>
            <a:endParaRPr lang="fr-FR"/>
          </a:p>
          <a:p>
            <a:pPr marL="533400" indent="-533400">
              <a:spcBef>
                <a:spcPct val="60000"/>
              </a:spcBef>
            </a:pPr>
            <a:r>
              <a:rPr lang="fr-FR"/>
              <a:t>Élargissement de la gamme</a:t>
            </a:r>
          </a:p>
          <a:p>
            <a:pPr marL="533400" indent="-533400">
              <a:spcBef>
                <a:spcPct val="60000"/>
              </a:spcBef>
            </a:pPr>
            <a:endParaRPr lang="fr-FR"/>
          </a:p>
          <a:p>
            <a:pPr marL="533400" indent="-533400">
              <a:spcBef>
                <a:spcPct val="60000"/>
              </a:spcBef>
            </a:pPr>
            <a:r>
              <a:rPr lang="fr-FR"/>
              <a:t>Intensification de la distribution</a:t>
            </a:r>
          </a:p>
          <a:p>
            <a:pPr marL="533400" indent="-533400">
              <a:spcBef>
                <a:spcPct val="60000"/>
              </a:spcBef>
              <a:buNone/>
            </a:pPr>
            <a:endParaRPr lang="fr-FR"/>
          </a:p>
        </p:txBody>
      </p:sp>
      <p:pic>
        <p:nvPicPr>
          <p:cNvPr id="530441" name="Picture 9" descr="ipod-cover">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15400" y="3030538"/>
            <a:ext cx="1447800" cy="1236662"/>
          </a:xfrm>
          <a:prstGeom prst="rect">
            <a:avLst/>
          </a:prstGeom>
          <a:noFill/>
          <a:extLst>
            <a:ext uri="{909E8E84-426E-40dd-AFC4-6F175D3DCCD1}">
              <a14:hiddenFill xmlns="" xmlns:a14="http://schemas.microsoft.com/office/drawing/2010/main">
                <a:solidFill>
                  <a:srgbClr val="FFFFFF"/>
                </a:solidFill>
              </a14:hiddenFill>
            </a:ext>
          </a:extLst>
        </p:spPr>
      </p:pic>
      <p:pic>
        <p:nvPicPr>
          <p:cNvPr id="530443" name="Picture 11" descr="actimel-fruits-rouge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10400" y="2962276"/>
            <a:ext cx="1600200" cy="1381125"/>
          </a:xfrm>
          <a:prstGeom prst="rect">
            <a:avLst/>
          </a:prstGeom>
          <a:noFill/>
          <a:extLst>
            <a:ext uri="{909E8E84-426E-40dd-AFC4-6F175D3DCCD1}">
              <a14:hiddenFill xmlns="" xmlns:a14="http://schemas.microsoft.com/office/drawing/2010/main">
                <a:solidFill>
                  <a:srgbClr val="FFFFFF"/>
                </a:solidFill>
              </a14:hiddenFill>
            </a:ext>
          </a:extLst>
        </p:spPr>
      </p:pic>
      <p:pic>
        <p:nvPicPr>
          <p:cNvPr id="530447" name="Picture 15" descr="hdtv">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48600" y="1676401"/>
            <a:ext cx="1447800" cy="1147763"/>
          </a:xfrm>
          <a:prstGeom prst="rect">
            <a:avLst/>
          </a:prstGeom>
          <a:noFill/>
          <a:extLst>
            <a:ext uri="{909E8E84-426E-40dd-AFC4-6F175D3DCCD1}">
              <a14:hiddenFill xmlns="" xmlns:a14="http://schemas.microsoft.com/office/drawing/2010/main">
                <a:solidFill>
                  <a:srgbClr val="FFFFFF"/>
                </a:solidFill>
              </a14:hiddenFill>
            </a:ext>
          </a:extLst>
        </p:spPr>
      </p:pic>
      <p:pic>
        <p:nvPicPr>
          <p:cNvPr id="530453" name="Picture 21" descr="291207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382000" y="4343400"/>
            <a:ext cx="1676400" cy="1676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09369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30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4"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fr-CA" sz="3200"/>
              <a:t>Opérations marketing de maturité</a:t>
            </a:r>
          </a:p>
        </p:txBody>
      </p:sp>
      <p:sp>
        <p:nvSpPr>
          <p:cNvPr id="531459" name="Rectangle 3"/>
          <p:cNvSpPr>
            <a:spLocks noGrp="1" noChangeArrowheads="1"/>
          </p:cNvSpPr>
          <p:nvPr>
            <p:ph type="body" idx="1"/>
          </p:nvPr>
        </p:nvSpPr>
        <p:spPr>
          <a:xfrm>
            <a:off x="1752600" y="1600200"/>
            <a:ext cx="6019800" cy="4800600"/>
          </a:xfrm>
          <a:noFill/>
          <a:ln/>
        </p:spPr>
        <p:txBody>
          <a:bodyPr/>
          <a:lstStyle/>
          <a:p>
            <a:pPr marL="533400" indent="-533400">
              <a:lnSpc>
                <a:spcPct val="90000"/>
              </a:lnSpc>
              <a:spcBef>
                <a:spcPct val="60000"/>
              </a:spcBef>
            </a:pPr>
            <a:r>
              <a:rPr lang="fr-FR"/>
              <a:t>Modification du marché</a:t>
            </a:r>
          </a:p>
          <a:p>
            <a:pPr marL="533400" indent="-533400">
              <a:lnSpc>
                <a:spcPct val="90000"/>
              </a:lnSpc>
              <a:spcBef>
                <a:spcPct val="60000"/>
              </a:spcBef>
              <a:buFontTx/>
              <a:buChar char="-"/>
            </a:pPr>
            <a:r>
              <a:rPr lang="fr-FR" sz="2200"/>
              <a:t>Augmenter le nombre d</a:t>
            </a:r>
            <a:r>
              <a:rPr lang="ja-JP" altLang="fr-FR" sz="2200">
                <a:latin typeface="Arial"/>
              </a:rPr>
              <a:t>’</a:t>
            </a:r>
            <a:r>
              <a:rPr lang="fr-FR" sz="2200"/>
              <a:t>utilisateurs</a:t>
            </a:r>
          </a:p>
          <a:p>
            <a:pPr marL="533400" indent="-533400">
              <a:lnSpc>
                <a:spcPct val="90000"/>
              </a:lnSpc>
              <a:spcBef>
                <a:spcPct val="60000"/>
              </a:spcBef>
              <a:buFontTx/>
              <a:buChar char="-"/>
            </a:pPr>
            <a:r>
              <a:rPr lang="fr-FR" sz="2200"/>
              <a:t>Augmenter le taux d</a:t>
            </a:r>
            <a:r>
              <a:rPr lang="ja-JP" altLang="fr-FR" sz="2200">
                <a:latin typeface="Arial"/>
              </a:rPr>
              <a:t>’</a:t>
            </a:r>
            <a:r>
              <a:rPr lang="fr-FR" sz="2200"/>
              <a:t>utilisation</a:t>
            </a:r>
          </a:p>
          <a:p>
            <a:pPr marL="533400" indent="-533400">
              <a:lnSpc>
                <a:spcPct val="90000"/>
              </a:lnSpc>
              <a:spcBef>
                <a:spcPct val="60000"/>
              </a:spcBef>
            </a:pPr>
            <a:endParaRPr lang="fr-FR" sz="1400"/>
          </a:p>
          <a:p>
            <a:pPr marL="533400" indent="-533400">
              <a:lnSpc>
                <a:spcPct val="90000"/>
              </a:lnSpc>
              <a:spcBef>
                <a:spcPct val="60000"/>
              </a:spcBef>
            </a:pPr>
            <a:r>
              <a:rPr lang="fr-FR"/>
              <a:t>Modification du produit</a:t>
            </a:r>
          </a:p>
          <a:p>
            <a:pPr marL="533400" indent="-533400">
              <a:lnSpc>
                <a:spcPct val="90000"/>
              </a:lnSpc>
              <a:spcBef>
                <a:spcPct val="60000"/>
              </a:spcBef>
              <a:buFontTx/>
              <a:buChar char="-"/>
            </a:pPr>
            <a:r>
              <a:rPr lang="fr-FR" sz="2400"/>
              <a:t>Améliorer la qualité</a:t>
            </a:r>
          </a:p>
          <a:p>
            <a:pPr marL="533400" indent="-533400">
              <a:lnSpc>
                <a:spcPct val="90000"/>
              </a:lnSpc>
              <a:spcBef>
                <a:spcPct val="60000"/>
              </a:spcBef>
              <a:buFontTx/>
              <a:buChar char="-"/>
            </a:pPr>
            <a:r>
              <a:rPr lang="fr-FR" sz="2400"/>
              <a:t>Changer la forme</a:t>
            </a:r>
          </a:p>
          <a:p>
            <a:pPr marL="533400" indent="-533400">
              <a:lnSpc>
                <a:spcPct val="90000"/>
              </a:lnSpc>
              <a:spcBef>
                <a:spcPct val="60000"/>
              </a:spcBef>
              <a:buFontTx/>
              <a:buChar char="-"/>
            </a:pPr>
            <a:endParaRPr lang="fr-FR" sz="1400"/>
          </a:p>
          <a:p>
            <a:pPr marL="533400" indent="-533400">
              <a:lnSpc>
                <a:spcPct val="90000"/>
              </a:lnSpc>
              <a:spcBef>
                <a:spcPct val="60000"/>
              </a:spcBef>
            </a:pPr>
            <a:r>
              <a:rPr lang="fr-FR"/>
              <a:t>Extension de marque</a:t>
            </a:r>
          </a:p>
          <a:p>
            <a:pPr marL="533400" indent="-533400">
              <a:lnSpc>
                <a:spcPct val="90000"/>
              </a:lnSpc>
              <a:spcBef>
                <a:spcPct val="60000"/>
              </a:spcBef>
            </a:pPr>
            <a:endParaRPr lang="fr-FR" sz="1400"/>
          </a:p>
          <a:p>
            <a:pPr marL="533400" indent="-533400">
              <a:lnSpc>
                <a:spcPct val="90000"/>
              </a:lnSpc>
              <a:spcBef>
                <a:spcPct val="60000"/>
              </a:spcBef>
            </a:pPr>
            <a:endParaRPr lang="fr-FR"/>
          </a:p>
        </p:txBody>
      </p:sp>
      <p:pic>
        <p:nvPicPr>
          <p:cNvPr id="531475" name="Picture 19" descr="416B2390D9B969F0E1000000AC110A1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64425" y="5373688"/>
            <a:ext cx="1143000" cy="1143000"/>
          </a:xfrm>
          <a:prstGeom prst="rect">
            <a:avLst/>
          </a:prstGeom>
          <a:noFill/>
          <a:extLst>
            <a:ext uri="{909E8E84-426E-40dd-AFC4-6F175D3DCCD1}">
              <a14:hiddenFill xmlns="" xmlns:a14="http://schemas.microsoft.com/office/drawing/2010/main">
                <a:solidFill>
                  <a:srgbClr val="FFFFFF"/>
                </a:solidFill>
              </a14:hiddenFill>
            </a:ext>
          </a:extLst>
        </p:spPr>
      </p:pic>
      <p:pic>
        <p:nvPicPr>
          <p:cNvPr id="531479" name="Picture 23" descr="image47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12200" y="2438401"/>
            <a:ext cx="889000" cy="1141413"/>
          </a:xfrm>
          <a:prstGeom prst="rect">
            <a:avLst/>
          </a:prstGeom>
          <a:noFill/>
          <a:extLst>
            <a:ext uri="{909E8E84-426E-40dd-AFC4-6F175D3DCCD1}">
              <a14:hiddenFill xmlns="" xmlns:a14="http://schemas.microsoft.com/office/drawing/2010/main">
                <a:solidFill>
                  <a:srgbClr val="FFFFFF"/>
                </a:solidFill>
              </a14:hiddenFill>
            </a:ext>
          </a:extLst>
        </p:spPr>
      </p:pic>
      <p:pic>
        <p:nvPicPr>
          <p:cNvPr id="531481" name="Picture 25" descr="Danette_histoire_art_01">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29400" y="2590800"/>
            <a:ext cx="1143000" cy="755650"/>
          </a:xfrm>
          <a:prstGeom prst="rect">
            <a:avLst/>
          </a:prstGeom>
          <a:noFill/>
          <a:extLst>
            <a:ext uri="{909E8E84-426E-40dd-AFC4-6F175D3DCCD1}">
              <a14:hiddenFill xmlns="" xmlns:a14="http://schemas.microsoft.com/office/drawing/2010/main">
                <a:solidFill>
                  <a:srgbClr val="FFFFFF"/>
                </a:solidFill>
              </a14:hiddenFill>
            </a:ext>
          </a:extLst>
        </p:spPr>
      </p:pic>
      <p:pic>
        <p:nvPicPr>
          <p:cNvPr id="531483" name="Picture 27" descr="e1_2">
            <a:hlinkClick r:id="rId6"/>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573964" y="1371600"/>
            <a:ext cx="1189037" cy="1189038"/>
          </a:xfrm>
          <a:prstGeom prst="rect">
            <a:avLst/>
          </a:prstGeom>
          <a:noFill/>
          <a:extLst>
            <a:ext uri="{909E8E84-426E-40dd-AFC4-6F175D3DCCD1}">
              <a14:hiddenFill xmlns="" xmlns:a14="http://schemas.microsoft.com/office/drawing/2010/main">
                <a:solidFill>
                  <a:srgbClr val="FFFFFF"/>
                </a:solidFill>
              </a14:hiddenFill>
            </a:ext>
          </a:extLst>
        </p:spPr>
      </p:pic>
      <p:pic>
        <p:nvPicPr>
          <p:cNvPr id="531485" name="Picture 29" descr="petit-bateau_klein">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677400" y="1752601"/>
            <a:ext cx="762000" cy="77787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1492" name="Group 36"/>
          <p:cNvGrpSpPr>
            <a:grpSpLocks/>
          </p:cNvGrpSpPr>
          <p:nvPr/>
        </p:nvGrpSpPr>
        <p:grpSpPr bwMode="auto">
          <a:xfrm>
            <a:off x="4287839" y="2881313"/>
            <a:ext cx="3616325" cy="1096962"/>
            <a:chOff x="0" y="4320"/>
            <a:chExt cx="2278" cy="691"/>
          </a:xfrm>
        </p:grpSpPr>
        <p:sp>
          <p:nvSpPr>
            <p:cNvPr id="531489" name="Rectangle 33"/>
            <p:cNvSpPr>
              <a:spLocks noChangeArrowheads="1"/>
            </p:cNvSpPr>
            <p:nvPr/>
          </p:nvSpPr>
          <p:spPr bwMode="auto">
            <a:xfrm>
              <a:off x="0" y="4320"/>
              <a:ext cx="227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fr-FR"/>
            </a:p>
          </p:txBody>
        </p:sp>
        <p:sp>
          <p:nvSpPr>
            <p:cNvPr id="531490" name="Rectangle 34"/>
            <p:cNvSpPr>
              <a:spLocks noChangeArrowheads="1"/>
            </p:cNvSpPr>
            <p:nvPr/>
          </p:nvSpPr>
          <p:spPr bwMode="auto">
            <a:xfrm>
              <a:off x="0" y="4320"/>
              <a:ext cx="2278" cy="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a:r>
                <a:rPr lang="fr-FR"/>
                <a:t>  </a:t>
              </a:r>
              <a:r>
                <a:rPr lang="fr-FR" sz="4800"/>
                <a:t> </a:t>
              </a:r>
              <a:r>
                <a:rPr lang="fr-FR"/>
                <a:t>           </a:t>
              </a:r>
            </a:p>
            <a:p>
              <a:pPr algn="ctr"/>
              <a:endParaRPr lang="fr-FR"/>
            </a:p>
          </p:txBody>
        </p:sp>
      </p:grpSp>
      <p:pic>
        <p:nvPicPr>
          <p:cNvPr id="531491" name="Picture 35" descr="ariel_actif_a_froid"/>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81800" y="3870326"/>
            <a:ext cx="1181100" cy="930275"/>
          </a:xfrm>
          <a:prstGeom prst="rect">
            <a:avLst/>
          </a:prstGeom>
          <a:noFill/>
          <a:extLst>
            <a:ext uri="{909E8E84-426E-40dd-AFC4-6F175D3DCCD1}">
              <a14:hiddenFill xmlns="" xmlns:a14="http://schemas.microsoft.com/office/drawing/2010/main">
                <a:solidFill>
                  <a:srgbClr val="FFFFFF"/>
                </a:solidFill>
              </a14:hiddenFill>
            </a:ext>
          </a:extLst>
        </p:spPr>
      </p:pic>
      <p:pic>
        <p:nvPicPr>
          <p:cNvPr id="531494" name="Picture 38" descr="042341">
            <a:hlinkClick r:id="rId11"/>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048751" y="4365625"/>
            <a:ext cx="1027113" cy="12001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230274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31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8"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fr-CA" sz="3200"/>
              <a:t>Opérations marketing de déclin</a:t>
            </a:r>
          </a:p>
        </p:txBody>
      </p:sp>
      <p:sp>
        <p:nvSpPr>
          <p:cNvPr id="532483" name="Rectangle 3"/>
          <p:cNvSpPr>
            <a:spLocks noGrp="1" noChangeArrowheads="1"/>
          </p:cNvSpPr>
          <p:nvPr>
            <p:ph type="body" idx="1"/>
          </p:nvPr>
        </p:nvSpPr>
        <p:spPr>
          <a:xfrm>
            <a:off x="1752600" y="1524000"/>
            <a:ext cx="8077200" cy="4953000"/>
          </a:xfrm>
          <a:noFill/>
          <a:ln/>
        </p:spPr>
        <p:txBody>
          <a:bodyPr/>
          <a:lstStyle/>
          <a:p>
            <a:pPr marL="533400" indent="-533400">
              <a:spcBef>
                <a:spcPct val="60000"/>
              </a:spcBef>
            </a:pPr>
            <a:r>
              <a:rPr lang="fr-FR" sz="2400"/>
              <a:t>Rejuvination</a:t>
            </a:r>
          </a:p>
          <a:p>
            <a:pPr marL="533400" indent="-533400">
              <a:spcBef>
                <a:spcPct val="60000"/>
              </a:spcBef>
              <a:buFontTx/>
              <a:buChar char="-"/>
            </a:pPr>
            <a:r>
              <a:rPr lang="fr-FR"/>
              <a:t>Coût important</a:t>
            </a:r>
          </a:p>
          <a:p>
            <a:pPr marL="533400" indent="-533400">
              <a:spcBef>
                <a:spcPct val="60000"/>
              </a:spcBef>
              <a:buFontTx/>
              <a:buChar char="-"/>
            </a:pPr>
            <a:r>
              <a:rPr lang="fr-FR"/>
              <a:t>Environnement propice à un relancement ?</a:t>
            </a:r>
          </a:p>
          <a:p>
            <a:pPr marL="533400" indent="-533400">
              <a:spcBef>
                <a:spcPct val="60000"/>
              </a:spcBef>
              <a:buNone/>
            </a:pPr>
            <a:endParaRPr lang="fr-FR" sz="200"/>
          </a:p>
          <a:p>
            <a:pPr marL="533400" indent="-533400">
              <a:spcBef>
                <a:spcPct val="60000"/>
              </a:spcBef>
            </a:pPr>
            <a:r>
              <a:rPr lang="fr-FR" sz="2400"/>
              <a:t>Récolte</a:t>
            </a:r>
          </a:p>
          <a:p>
            <a:pPr marL="533400" indent="-533400">
              <a:spcBef>
                <a:spcPct val="60000"/>
              </a:spcBef>
              <a:buFontTx/>
              <a:buChar char="-"/>
            </a:pPr>
            <a:r>
              <a:rPr lang="fr-FR"/>
              <a:t>Discrédit sur la marque ?</a:t>
            </a:r>
          </a:p>
          <a:p>
            <a:pPr marL="533400" indent="-533400">
              <a:spcBef>
                <a:spcPct val="60000"/>
              </a:spcBef>
              <a:buFontTx/>
              <a:buChar char="-"/>
            </a:pPr>
            <a:r>
              <a:rPr lang="fr-FR"/>
              <a:t>Gamme déséquilibrée ?</a:t>
            </a:r>
          </a:p>
          <a:p>
            <a:pPr marL="533400" indent="-533400">
              <a:spcBef>
                <a:spcPct val="60000"/>
              </a:spcBef>
            </a:pPr>
            <a:r>
              <a:rPr lang="fr-FR" sz="2400"/>
              <a:t>Survivor</a:t>
            </a:r>
          </a:p>
          <a:p>
            <a:pPr marL="533400" indent="-533400">
              <a:spcBef>
                <a:spcPct val="60000"/>
              </a:spcBef>
              <a:buFontTx/>
              <a:buChar char="-"/>
            </a:pPr>
            <a:r>
              <a:rPr lang="fr-FR"/>
              <a:t>Street, guerrilla, marketing online…</a:t>
            </a:r>
          </a:p>
          <a:p>
            <a:pPr marL="533400" indent="-533400">
              <a:spcBef>
                <a:spcPct val="60000"/>
              </a:spcBef>
            </a:pPr>
            <a:r>
              <a:rPr lang="fr-FR" sz="2400"/>
              <a:t>Retrait</a:t>
            </a:r>
          </a:p>
        </p:txBody>
      </p:sp>
      <p:pic>
        <p:nvPicPr>
          <p:cNvPr id="532494" name="Picture 14" descr="7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05400" y="1371601"/>
            <a:ext cx="1981200" cy="1249363"/>
          </a:xfrm>
          <a:prstGeom prst="rect">
            <a:avLst/>
          </a:prstGeom>
          <a:noFill/>
          <a:extLst>
            <a:ext uri="{909E8E84-426E-40dd-AFC4-6F175D3DCCD1}">
              <a14:hiddenFill xmlns="" xmlns:a14="http://schemas.microsoft.com/office/drawing/2010/main">
                <a:solidFill>
                  <a:srgbClr val="FFFFFF"/>
                </a:solidFill>
              </a14:hiddenFill>
            </a:ext>
          </a:extLst>
        </p:spPr>
      </p:pic>
      <p:pic>
        <p:nvPicPr>
          <p:cNvPr id="532496" name="Picture 16" descr="new-beetle-c"/>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67600" y="1371600"/>
            <a:ext cx="2057400" cy="1270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532506" name="Object 26"/>
          <p:cNvGraphicFramePr>
            <a:graphicFrameLocks noChangeAspect="1"/>
          </p:cNvGraphicFramePr>
          <p:nvPr/>
        </p:nvGraphicFramePr>
        <p:xfrm>
          <a:off x="7010400" y="4033838"/>
          <a:ext cx="3276600" cy="2443162"/>
        </p:xfrm>
        <a:graphic>
          <a:graphicData uri="http://schemas.openxmlformats.org/presentationml/2006/ole">
            <mc:AlternateContent xmlns:mc="http://schemas.openxmlformats.org/markup-compatibility/2006">
              <mc:Choice xmlns:v="urn:schemas-microsoft-com:vml" Requires="v">
                <p:oleObj spid="_x0000_s34845" name="Image bitmap" r:id="rId6" imgW="2847619" imgH="2123810" progId="Paint.Picture">
                  <p:embed/>
                </p:oleObj>
              </mc:Choice>
              <mc:Fallback>
                <p:oleObj name="Image bitmap" r:id="rId6" imgW="2847619" imgH="2123810"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4033838"/>
                        <a:ext cx="3276600" cy="2443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532509" name="Picture 29" descr="439FCFCFA6A64A76E1000000AC110A1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229726" y="2676526"/>
            <a:ext cx="981075" cy="981075"/>
          </a:xfrm>
          <a:prstGeom prst="rect">
            <a:avLst/>
          </a:prstGeom>
          <a:noFill/>
          <a:extLst>
            <a:ext uri="{909E8E84-426E-40dd-AFC4-6F175D3DCCD1}">
              <a14:hiddenFill xmlns="" xmlns:a14="http://schemas.microsoft.com/office/drawing/2010/main">
                <a:solidFill>
                  <a:srgbClr val="FFFFFF"/>
                </a:solidFill>
              </a14:hiddenFill>
            </a:ext>
          </a:extLst>
        </p:spPr>
      </p:pic>
      <p:pic>
        <p:nvPicPr>
          <p:cNvPr id="532511" name="Picture 31" descr="Logo bonbons la vosgienne"/>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620001" y="2895601"/>
            <a:ext cx="1427163" cy="6127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716001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32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2"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fr-FR" altLang="fr-FR" sz="3600">
                <a:ea typeface="ＭＳ Ｐゴシック" charset="-128"/>
              </a:rPr>
              <a:t>La gamme</a:t>
            </a:r>
          </a:p>
        </p:txBody>
      </p:sp>
      <p:sp>
        <p:nvSpPr>
          <p:cNvPr id="40962" name="Rectangle 3"/>
          <p:cNvSpPr>
            <a:spLocks noGrp="1" noChangeArrowheads="1"/>
          </p:cNvSpPr>
          <p:nvPr>
            <p:ph type="body" idx="1"/>
          </p:nvPr>
        </p:nvSpPr>
        <p:spPr>
          <a:xfrm>
            <a:off x="1905000" y="1524001"/>
            <a:ext cx="8458200" cy="3471863"/>
          </a:xfrm>
        </p:spPr>
        <p:txBody>
          <a:bodyPr/>
          <a:lstStyle/>
          <a:p>
            <a:pPr>
              <a:lnSpc>
                <a:spcPct val="90000"/>
              </a:lnSpc>
            </a:pPr>
            <a:r>
              <a:rPr lang="fr-FR" altLang="fr-FR">
                <a:ea typeface="ＭＳ Ｐゴシック" charset="-128"/>
              </a:rPr>
              <a:t>Un ensemble homogène de produits définis autour d</a:t>
            </a:r>
            <a:r>
              <a:rPr lang="ja-JP" altLang="fr-FR">
                <a:ea typeface="ＭＳ Ｐゴシック" charset="-128"/>
              </a:rPr>
              <a:t>’</a:t>
            </a:r>
            <a:r>
              <a:rPr lang="fr-FR" altLang="ja-JP">
                <a:ea typeface="ＭＳ Ｐゴシック" charset="-128"/>
              </a:rPr>
              <a:t>une technologie ou d</a:t>
            </a:r>
            <a:r>
              <a:rPr lang="ja-JP" altLang="fr-FR">
                <a:ea typeface="ＭＳ Ｐゴシック" charset="-128"/>
              </a:rPr>
              <a:t>’</a:t>
            </a:r>
            <a:r>
              <a:rPr lang="fr-FR" altLang="ja-JP">
                <a:ea typeface="ＭＳ Ｐゴシック" charset="-128"/>
              </a:rPr>
              <a:t>un marché</a:t>
            </a:r>
          </a:p>
          <a:p>
            <a:pPr>
              <a:lnSpc>
                <a:spcPct val="90000"/>
              </a:lnSpc>
            </a:pPr>
            <a:endParaRPr lang="fr-FR" altLang="fr-FR">
              <a:ea typeface="ＭＳ Ｐゴシック" charset="-128"/>
            </a:endParaRPr>
          </a:p>
          <a:p>
            <a:pPr>
              <a:lnSpc>
                <a:spcPct val="90000"/>
              </a:lnSpc>
            </a:pPr>
            <a:r>
              <a:rPr lang="fr-FR" altLang="fr-FR">
                <a:ea typeface="ＭＳ Ｐゴシック" charset="-128"/>
              </a:rPr>
              <a:t>Une gamme se divise en </a:t>
            </a:r>
            <a:r>
              <a:rPr lang="fr-FR" altLang="fr-FR" u="sng">
                <a:ea typeface="ＭＳ Ｐゴシック" charset="-128"/>
              </a:rPr>
              <a:t>lignes</a:t>
            </a:r>
            <a:r>
              <a:rPr lang="fr-FR" altLang="fr-FR">
                <a:ea typeface="ＭＳ Ｐゴシック" charset="-128"/>
              </a:rPr>
              <a:t> de produits (largeur)</a:t>
            </a:r>
          </a:p>
          <a:p>
            <a:pPr>
              <a:lnSpc>
                <a:spcPct val="90000"/>
              </a:lnSpc>
            </a:pPr>
            <a:endParaRPr lang="fr-FR" altLang="fr-FR">
              <a:ea typeface="ＭＳ Ｐゴシック" charset="-128"/>
            </a:endParaRPr>
          </a:p>
          <a:p>
            <a:pPr>
              <a:lnSpc>
                <a:spcPct val="90000"/>
              </a:lnSpc>
            </a:pPr>
            <a:r>
              <a:rPr lang="fr-FR" altLang="fr-FR">
                <a:ea typeface="ＭＳ Ｐゴシック" charset="-128"/>
              </a:rPr>
              <a:t>Une ligne = un ensemble cohérent de produits (profondeur)</a:t>
            </a:r>
          </a:p>
          <a:p>
            <a:pPr>
              <a:lnSpc>
                <a:spcPct val="90000"/>
              </a:lnSpc>
            </a:pPr>
            <a:endParaRPr lang="fr-FR" altLang="fr-FR">
              <a:ea typeface="ＭＳ Ｐゴシック" charset="-128"/>
            </a:endParaRPr>
          </a:p>
          <a:p>
            <a:pPr>
              <a:lnSpc>
                <a:spcPct val="90000"/>
              </a:lnSpc>
            </a:pPr>
            <a:endParaRPr lang="fr-FR" altLang="fr-FR" sz="2400">
              <a:ea typeface="ＭＳ Ｐゴシック" charset="-128"/>
            </a:endParaRPr>
          </a:p>
        </p:txBody>
      </p:sp>
      <p:pic>
        <p:nvPicPr>
          <p:cNvPr id="40963" name="Imag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01994" y="4334670"/>
            <a:ext cx="25146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Imag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95800" y="4787901"/>
            <a:ext cx="2819400"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Imag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543801" y="4038600"/>
            <a:ext cx="29765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20758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1460090" y="86032"/>
            <a:ext cx="9601200" cy="1485900"/>
          </a:xfrm>
        </p:spPr>
        <p:txBody>
          <a:bodyPr>
            <a:normAutofit fontScale="90000"/>
          </a:bodyPr>
          <a:lstStyle/>
          <a:p>
            <a:pPr algn="ctr"/>
            <a:r>
              <a:rPr lang="fr-FR"/>
              <a:t>Une gamme se définit sur deux dimensions</a:t>
            </a:r>
          </a:p>
        </p:txBody>
      </p:sp>
      <p:sp>
        <p:nvSpPr>
          <p:cNvPr id="545795" name="Rectangle 3"/>
          <p:cNvSpPr>
            <a:spLocks noGrp="1" noChangeArrowheads="1"/>
          </p:cNvSpPr>
          <p:nvPr>
            <p:ph type="body" idx="1"/>
          </p:nvPr>
        </p:nvSpPr>
        <p:spPr>
          <a:xfrm>
            <a:off x="2209800" y="1693864"/>
            <a:ext cx="7772400" cy="3640137"/>
          </a:xfrm>
        </p:spPr>
        <p:txBody>
          <a:bodyPr/>
          <a:lstStyle/>
          <a:p>
            <a:r>
              <a:rPr lang="fr-FR"/>
              <a:t>Sa largeur : nombre de lignes de produits</a:t>
            </a:r>
          </a:p>
          <a:p>
            <a:r>
              <a:rPr lang="fr-FR"/>
              <a:t>Sa profondeur : nombre de produits dans la (les) ligne(s)</a:t>
            </a:r>
          </a:p>
          <a:p>
            <a:endParaRPr lang="fr-FR"/>
          </a:p>
          <a:p>
            <a:endParaRPr lang="fr-FR"/>
          </a:p>
          <a:p>
            <a:pPr>
              <a:buFontTx/>
              <a:buNone/>
            </a:pPr>
            <a:endParaRPr lang="fr-FR"/>
          </a:p>
        </p:txBody>
      </p:sp>
      <p:sp>
        <p:nvSpPr>
          <p:cNvPr id="545796" name="Text Box 4"/>
          <p:cNvSpPr txBox="1">
            <a:spLocks noChangeArrowheads="1"/>
          </p:cNvSpPr>
          <p:nvPr/>
        </p:nvSpPr>
        <p:spPr bwMode="auto">
          <a:xfrm>
            <a:off x="2971800" y="3962401"/>
            <a:ext cx="6400800" cy="16712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lnSpc>
                <a:spcPct val="90000"/>
              </a:lnSpc>
              <a:spcBef>
                <a:spcPct val="20000"/>
              </a:spcBef>
              <a:buClr>
                <a:schemeClr val="tx1"/>
              </a:buClr>
              <a:buSzPct val="80000"/>
              <a:buFont typeface="Wingdings" charset="0"/>
              <a:buNone/>
            </a:pPr>
            <a:r>
              <a:rPr lang="fr-FR" sz="2800" dirty="0">
                <a:latin typeface="Arial" charset="0"/>
              </a:rPr>
              <a:t>La longueur d</a:t>
            </a:r>
            <a:r>
              <a:rPr lang="ja-JP" altLang="fr-FR" sz="2800" dirty="0">
                <a:latin typeface="Arial"/>
              </a:rPr>
              <a:t>’</a:t>
            </a:r>
            <a:r>
              <a:rPr lang="fr-FR" sz="2800" dirty="0">
                <a:latin typeface="Arial" charset="0"/>
              </a:rPr>
              <a:t>une gamme </a:t>
            </a:r>
            <a:r>
              <a:rPr lang="fr-FR" sz="2800" dirty="0" smtClean="0">
                <a:latin typeface="Arial" charset="0"/>
              </a:rPr>
              <a:t>est </a:t>
            </a:r>
            <a:r>
              <a:rPr lang="fr-FR" sz="2800" dirty="0">
                <a:latin typeface="Arial" charset="0"/>
              </a:rPr>
              <a:t>simplement le nombre total de produits.</a:t>
            </a:r>
          </a:p>
          <a:p>
            <a:pPr algn="ctr" eaLnBrk="1" hangingPunct="1">
              <a:spcBef>
                <a:spcPct val="50000"/>
              </a:spcBef>
            </a:pPr>
            <a:endParaRPr kumimoji="1" lang="fr-FR" dirty="0">
              <a:latin typeface="Arial" charset="0"/>
            </a:endParaRPr>
          </a:p>
        </p:txBody>
      </p:sp>
    </p:spTree>
    <p:extLst>
      <p:ext uri="{BB962C8B-B14F-4D97-AF65-F5344CB8AC3E}">
        <p14:creationId xmlns:p14="http://schemas.microsoft.com/office/powerpoint/2010/main" val="1321614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5794"/>
                                        </p:tgtEl>
                                        <p:attrNameLst>
                                          <p:attrName>style.visibility</p:attrName>
                                        </p:attrNameLst>
                                      </p:cBhvr>
                                      <p:to>
                                        <p:strVal val="visible"/>
                                      </p:to>
                                    </p:set>
                                    <p:anim calcmode="lin" valueType="num">
                                      <p:cBhvr additive="base">
                                        <p:cTn id="7" dur="500" fill="hold"/>
                                        <p:tgtEl>
                                          <p:spTgt spid="545794"/>
                                        </p:tgtEl>
                                        <p:attrNameLst>
                                          <p:attrName>ppt_x</p:attrName>
                                        </p:attrNameLst>
                                      </p:cBhvr>
                                      <p:tavLst>
                                        <p:tav tm="0">
                                          <p:val>
                                            <p:strVal val="0-#ppt_w/2"/>
                                          </p:val>
                                        </p:tav>
                                        <p:tav tm="100000">
                                          <p:val>
                                            <p:strVal val="#ppt_x"/>
                                          </p:val>
                                        </p:tav>
                                      </p:tavLst>
                                    </p:anim>
                                    <p:anim calcmode="lin" valueType="num">
                                      <p:cBhvr additive="base">
                                        <p:cTn id="8" dur="500" fill="hold"/>
                                        <p:tgtEl>
                                          <p:spTgt spid="5457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45795">
                                            <p:txEl>
                                              <p:pRg st="0" end="0"/>
                                            </p:txEl>
                                          </p:spTgt>
                                        </p:tgtEl>
                                        <p:attrNameLst>
                                          <p:attrName>style.visibility</p:attrName>
                                        </p:attrNameLst>
                                      </p:cBhvr>
                                      <p:to>
                                        <p:strVal val="visible"/>
                                      </p:to>
                                    </p:set>
                                    <p:animEffect transition="in" filter="dissolve">
                                      <p:cBhvr>
                                        <p:cTn id="13" dur="500"/>
                                        <p:tgtEl>
                                          <p:spTgt spid="545795">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45795">
                                            <p:txEl>
                                              <p:pRg st="1" end="1"/>
                                            </p:txEl>
                                          </p:spTgt>
                                        </p:tgtEl>
                                        <p:attrNameLst>
                                          <p:attrName>style.visibility</p:attrName>
                                        </p:attrNameLst>
                                      </p:cBhvr>
                                      <p:to>
                                        <p:strVal val="visible"/>
                                      </p:to>
                                    </p:set>
                                    <p:animEffect transition="in" filter="dissolve">
                                      <p:cBhvr>
                                        <p:cTn id="18" dur="500"/>
                                        <p:tgtEl>
                                          <p:spTgt spid="545795">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545796"/>
                                        </p:tgtEl>
                                        <p:attrNameLst>
                                          <p:attrName>style.visibility</p:attrName>
                                        </p:attrNameLst>
                                      </p:cBhvr>
                                      <p:to>
                                        <p:strVal val="visible"/>
                                      </p:to>
                                    </p:set>
                                    <p:anim calcmode="lin" valueType="num">
                                      <p:cBhvr>
                                        <p:cTn id="23" dur="500" fill="hold"/>
                                        <p:tgtEl>
                                          <p:spTgt spid="545796"/>
                                        </p:tgtEl>
                                        <p:attrNameLst>
                                          <p:attrName>ppt_w</p:attrName>
                                        </p:attrNameLst>
                                      </p:cBhvr>
                                      <p:tavLst>
                                        <p:tav tm="0">
                                          <p:val>
                                            <p:fltVal val="0"/>
                                          </p:val>
                                        </p:tav>
                                        <p:tav tm="100000">
                                          <p:val>
                                            <p:strVal val="#ppt_w"/>
                                          </p:val>
                                        </p:tav>
                                      </p:tavLst>
                                    </p:anim>
                                    <p:anim calcmode="lin" valueType="num">
                                      <p:cBhvr>
                                        <p:cTn id="24" dur="500" fill="hold"/>
                                        <p:tgtEl>
                                          <p:spTgt spid="5457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4" grpId="0" animBg="1" autoUpdateAnimBg="0"/>
      <p:bldP spid="545795" grpId="0" build="p" autoUpdateAnimBg="0"/>
      <p:bldP spid="545796"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a:xfrm>
            <a:off x="2209800" y="76200"/>
            <a:ext cx="7772400" cy="1143000"/>
          </a:xfrm>
        </p:spPr>
        <p:txBody>
          <a:bodyPr/>
          <a:lstStyle/>
          <a:p>
            <a:r>
              <a:rPr lang="fr-FR" sz="3600"/>
              <a:t>La gamme eau chez Volvic</a:t>
            </a:r>
          </a:p>
        </p:txBody>
      </p:sp>
      <p:sp>
        <p:nvSpPr>
          <p:cNvPr id="558083" name="Line 3"/>
          <p:cNvSpPr>
            <a:spLocks noChangeShapeType="1"/>
          </p:cNvSpPr>
          <p:nvPr/>
        </p:nvSpPr>
        <p:spPr bwMode="auto">
          <a:xfrm flipV="1">
            <a:off x="2667000" y="1568450"/>
            <a:ext cx="0" cy="4648200"/>
          </a:xfrm>
          <a:prstGeom prst="line">
            <a:avLst/>
          </a:prstGeom>
          <a:noFill/>
          <a:ln w="38100">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fr-FR"/>
          </a:p>
        </p:txBody>
      </p:sp>
      <p:sp>
        <p:nvSpPr>
          <p:cNvPr id="558084" name="Line 4"/>
          <p:cNvSpPr>
            <a:spLocks noChangeShapeType="1"/>
          </p:cNvSpPr>
          <p:nvPr/>
        </p:nvSpPr>
        <p:spPr bwMode="auto">
          <a:xfrm>
            <a:off x="2667000" y="6216650"/>
            <a:ext cx="7543800" cy="0"/>
          </a:xfrm>
          <a:prstGeom prst="line">
            <a:avLst/>
          </a:prstGeom>
          <a:noFill/>
          <a:ln w="38100">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fr-FR"/>
          </a:p>
        </p:txBody>
      </p:sp>
      <p:sp>
        <p:nvSpPr>
          <p:cNvPr id="558085" name="Text Box 5"/>
          <p:cNvSpPr txBox="1">
            <a:spLocks noChangeArrowheads="1"/>
          </p:cNvSpPr>
          <p:nvPr/>
        </p:nvSpPr>
        <p:spPr bwMode="auto">
          <a:xfrm>
            <a:off x="1752600" y="1219200"/>
            <a:ext cx="17526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kumimoji="1" lang="fr-FR">
                <a:latin typeface="Arial Narrow" charset="0"/>
              </a:rPr>
              <a:t>Profondeur</a:t>
            </a:r>
          </a:p>
        </p:txBody>
      </p:sp>
      <p:sp>
        <p:nvSpPr>
          <p:cNvPr id="558086" name="Text Box 6"/>
          <p:cNvSpPr txBox="1">
            <a:spLocks noChangeArrowheads="1"/>
          </p:cNvSpPr>
          <p:nvPr/>
        </p:nvSpPr>
        <p:spPr bwMode="auto">
          <a:xfrm>
            <a:off x="9677400" y="6248400"/>
            <a:ext cx="1905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kumimoji="1" lang="fr-FR">
                <a:latin typeface="Arial Narrow" charset="0"/>
              </a:rPr>
              <a:t>Largeur</a:t>
            </a:r>
          </a:p>
        </p:txBody>
      </p:sp>
      <p:sp>
        <p:nvSpPr>
          <p:cNvPr id="558097" name="Text Box 17"/>
          <p:cNvSpPr txBox="1">
            <a:spLocks noChangeArrowheads="1"/>
          </p:cNvSpPr>
          <p:nvPr/>
        </p:nvSpPr>
        <p:spPr bwMode="auto">
          <a:xfrm>
            <a:off x="2438400" y="6400800"/>
            <a:ext cx="20574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kumimoji="1" lang="fr-FR" sz="1600">
                <a:latin typeface="Arial Narrow" charset="0"/>
              </a:rPr>
              <a:t>Eau plate</a:t>
            </a:r>
          </a:p>
        </p:txBody>
      </p:sp>
      <p:sp>
        <p:nvSpPr>
          <p:cNvPr id="558098" name="Text Box 18"/>
          <p:cNvSpPr txBox="1">
            <a:spLocks noChangeArrowheads="1"/>
          </p:cNvSpPr>
          <p:nvPr/>
        </p:nvSpPr>
        <p:spPr bwMode="auto">
          <a:xfrm>
            <a:off x="4343400" y="6276976"/>
            <a:ext cx="1752600"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kumimoji="1" lang="fr-FR" sz="1600">
                <a:latin typeface="Arial Narrow" charset="0"/>
              </a:rPr>
              <a:t>Volvic aux extraits naturels</a:t>
            </a:r>
          </a:p>
        </p:txBody>
      </p:sp>
      <p:sp>
        <p:nvSpPr>
          <p:cNvPr id="558099" name="Text Box 19"/>
          <p:cNvSpPr txBox="1">
            <a:spLocks noChangeArrowheads="1"/>
          </p:cNvSpPr>
          <p:nvPr/>
        </p:nvSpPr>
        <p:spPr bwMode="auto">
          <a:xfrm>
            <a:off x="6172200" y="6200776"/>
            <a:ext cx="1143000"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kumimoji="1" lang="fr-FR" sz="1600">
                <a:latin typeface="Arial Narrow" charset="0"/>
              </a:rPr>
              <a:t>Volvic Magique</a:t>
            </a:r>
          </a:p>
        </p:txBody>
      </p:sp>
      <p:sp>
        <p:nvSpPr>
          <p:cNvPr id="558100" name="Text Box 20"/>
          <p:cNvSpPr txBox="1">
            <a:spLocks noChangeArrowheads="1"/>
          </p:cNvSpPr>
          <p:nvPr/>
        </p:nvSpPr>
        <p:spPr bwMode="auto">
          <a:xfrm>
            <a:off x="7696200" y="6369050"/>
            <a:ext cx="16002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kumimoji="1" lang="fr-FR" sz="1600">
                <a:latin typeface="Arial Narrow" charset="0"/>
              </a:rPr>
              <a:t>Volvic exotique</a:t>
            </a:r>
          </a:p>
        </p:txBody>
      </p:sp>
      <p:pic>
        <p:nvPicPr>
          <p:cNvPr id="558107" name="Picture 27" descr="218114">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38600" y="4648200"/>
            <a:ext cx="1371600" cy="1371600"/>
          </a:xfrm>
          <a:prstGeom prst="rect">
            <a:avLst/>
          </a:prstGeom>
          <a:noFill/>
          <a:extLst>
            <a:ext uri="{909E8E84-426E-40dd-AFC4-6F175D3DCCD1}">
              <a14:hiddenFill xmlns="" xmlns:a14="http://schemas.microsoft.com/office/drawing/2010/main">
                <a:solidFill>
                  <a:srgbClr val="FFFFFF"/>
                </a:solidFill>
              </a14:hiddenFill>
            </a:ext>
          </a:extLst>
        </p:spPr>
      </p:pic>
      <p:pic>
        <p:nvPicPr>
          <p:cNvPr id="558111" name="Picture 31" descr="3EBCCB62E699034AE1000000AC110A15">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95600" y="1611314"/>
            <a:ext cx="1131888" cy="1131887"/>
          </a:xfrm>
          <a:prstGeom prst="rect">
            <a:avLst/>
          </a:prstGeom>
          <a:noFill/>
          <a:extLst>
            <a:ext uri="{909E8E84-426E-40dd-AFC4-6F175D3DCCD1}">
              <a14:hiddenFill xmlns="" xmlns:a14="http://schemas.microsoft.com/office/drawing/2010/main">
                <a:solidFill>
                  <a:srgbClr val="FFFFFF"/>
                </a:solidFill>
              </a14:hiddenFill>
            </a:ext>
          </a:extLst>
        </p:spPr>
      </p:pic>
      <p:pic>
        <p:nvPicPr>
          <p:cNvPr id="558113" name="Picture 33" descr="3EBE15D9D85A0348E1000000AC110A15">
            <a:hlinkClick r:id="rId7"/>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83050" y="3092450"/>
            <a:ext cx="1327150" cy="1327150"/>
          </a:xfrm>
          <a:prstGeom prst="rect">
            <a:avLst/>
          </a:prstGeom>
          <a:noFill/>
          <a:extLst>
            <a:ext uri="{909E8E84-426E-40dd-AFC4-6F175D3DCCD1}">
              <a14:hiddenFill xmlns="" xmlns:a14="http://schemas.microsoft.com/office/drawing/2010/main">
                <a:solidFill>
                  <a:srgbClr val="FFFFFF"/>
                </a:solidFill>
              </a14:hiddenFill>
            </a:ext>
          </a:extLst>
        </p:spPr>
      </p:pic>
      <p:pic>
        <p:nvPicPr>
          <p:cNvPr id="558119" name="Picture 39" descr="v_305764030065">
            <a:hlinkClick r:id="rId9"/>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572000" y="1463676"/>
            <a:ext cx="374650" cy="1279525"/>
          </a:xfrm>
          <a:prstGeom prst="rect">
            <a:avLst/>
          </a:prstGeom>
          <a:noFill/>
          <a:extLst>
            <a:ext uri="{909E8E84-426E-40dd-AFC4-6F175D3DCCD1}">
              <a14:hiddenFill xmlns="" xmlns:a14="http://schemas.microsoft.com/office/drawing/2010/main">
                <a:solidFill>
                  <a:srgbClr val="FFFFFF"/>
                </a:solidFill>
              </a14:hiddenFill>
            </a:ext>
          </a:extLst>
        </p:spPr>
      </p:pic>
      <p:pic>
        <p:nvPicPr>
          <p:cNvPr id="558121" name="Picture 41" descr="3EB9FD4A613A0352E1000000AC110A15">
            <a:hlinkClick r:id="rId11"/>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943600" y="4724400"/>
            <a:ext cx="1219200" cy="12192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558126" name="Object 46"/>
          <p:cNvGraphicFramePr>
            <a:graphicFrameLocks noChangeAspect="1"/>
          </p:cNvGraphicFramePr>
          <p:nvPr/>
        </p:nvGraphicFramePr>
        <p:xfrm>
          <a:off x="6276976" y="3048000"/>
          <a:ext cx="504825" cy="1538288"/>
        </p:xfrm>
        <a:graphic>
          <a:graphicData uri="http://schemas.openxmlformats.org/presentationml/2006/ole">
            <mc:AlternateContent xmlns:mc="http://schemas.openxmlformats.org/markup-compatibility/2006">
              <mc:Choice xmlns:v="urn:schemas-microsoft-com:vml" Requires="v">
                <p:oleObj spid="_x0000_s36956" name="Image bitmap" r:id="rId13" imgW="552527" imgH="1095528" progId="Paint.Picture">
                  <p:embed/>
                </p:oleObj>
              </mc:Choice>
              <mc:Fallback>
                <p:oleObj name="Image bitmap" r:id="rId13" imgW="552527" imgH="1095528" progId="Paint.Picture">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76976" y="3048000"/>
                        <a:ext cx="504825" cy="153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558128" name="Picture 48" descr="3EB9FDB2613A0352E1000000AC110A15">
            <a:hlinkClick r:id="rId15"/>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5878514" y="1458914"/>
            <a:ext cx="1284287" cy="1284287"/>
          </a:xfrm>
          <a:prstGeom prst="rect">
            <a:avLst/>
          </a:prstGeom>
          <a:noFill/>
          <a:extLst>
            <a:ext uri="{909E8E84-426E-40dd-AFC4-6F175D3DCCD1}">
              <a14:hiddenFill xmlns="" xmlns:a14="http://schemas.microsoft.com/office/drawing/2010/main">
                <a:solidFill>
                  <a:srgbClr val="FFFFFF"/>
                </a:solidFill>
              </a14:hiddenFill>
            </a:ext>
          </a:extLst>
        </p:spPr>
      </p:pic>
      <p:pic>
        <p:nvPicPr>
          <p:cNvPr id="558130" name="Picture 50" descr="v_305764030859">
            <a:hlinkClick r:id="rId17"/>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858001" y="1981201"/>
            <a:ext cx="754063" cy="849313"/>
          </a:xfrm>
          <a:prstGeom prst="rect">
            <a:avLst/>
          </a:prstGeom>
          <a:noFill/>
          <a:extLst>
            <a:ext uri="{909E8E84-426E-40dd-AFC4-6F175D3DCCD1}">
              <a14:hiddenFill xmlns="" xmlns:a14="http://schemas.microsoft.com/office/drawing/2010/main">
                <a:solidFill>
                  <a:srgbClr val="FFFFFF"/>
                </a:solidFill>
              </a14:hiddenFill>
            </a:ext>
          </a:extLst>
        </p:spPr>
      </p:pic>
      <p:pic>
        <p:nvPicPr>
          <p:cNvPr id="558132" name="Picture 52" descr="v_305764032186">
            <a:hlinkClick r:id="rId19"/>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6858000" y="3581401"/>
            <a:ext cx="744538" cy="849313"/>
          </a:xfrm>
          <a:prstGeom prst="rect">
            <a:avLst/>
          </a:prstGeom>
          <a:noFill/>
          <a:extLst>
            <a:ext uri="{909E8E84-426E-40dd-AFC4-6F175D3DCCD1}">
              <a14:hiddenFill xmlns="" xmlns:a14="http://schemas.microsoft.com/office/drawing/2010/main">
                <a:solidFill>
                  <a:srgbClr val="FFFFFF"/>
                </a:solidFill>
              </a14:hiddenFill>
            </a:ext>
          </a:extLst>
        </p:spPr>
      </p:pic>
      <p:pic>
        <p:nvPicPr>
          <p:cNvPr id="558134" name="Picture 54" descr="3EB9FE00613A0352E1000000AC110A15">
            <a:hlinkClick r:id="rId21"/>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6781800" y="5105400"/>
            <a:ext cx="914400" cy="914400"/>
          </a:xfrm>
          <a:prstGeom prst="rect">
            <a:avLst/>
          </a:prstGeom>
          <a:noFill/>
          <a:extLst>
            <a:ext uri="{909E8E84-426E-40dd-AFC4-6F175D3DCCD1}">
              <a14:hiddenFill xmlns="" xmlns:a14="http://schemas.microsoft.com/office/drawing/2010/main">
                <a:solidFill>
                  <a:srgbClr val="FFFFFF"/>
                </a:solidFill>
              </a14:hiddenFill>
            </a:ext>
          </a:extLst>
        </p:spPr>
      </p:pic>
      <p:pic>
        <p:nvPicPr>
          <p:cNvPr id="558136" name="Picture 56" descr="v_305764031815">
            <a:hlinkClick r:id="rId23"/>
          </p:cNvPr>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5029200" y="3581401"/>
            <a:ext cx="800100" cy="936625"/>
          </a:xfrm>
          <a:prstGeom prst="rect">
            <a:avLst/>
          </a:prstGeom>
          <a:noFill/>
          <a:extLst>
            <a:ext uri="{909E8E84-426E-40dd-AFC4-6F175D3DCCD1}">
              <a14:hiddenFill xmlns="" xmlns:a14="http://schemas.microsoft.com/office/drawing/2010/main">
                <a:solidFill>
                  <a:srgbClr val="FFFFFF"/>
                </a:solidFill>
              </a14:hiddenFill>
            </a:ext>
          </a:extLst>
        </p:spPr>
      </p:pic>
      <p:pic>
        <p:nvPicPr>
          <p:cNvPr id="558138" name="Picture 58" descr="v_305764031807">
            <a:hlinkClick r:id="rId25"/>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5029200" y="5029201"/>
            <a:ext cx="788988" cy="93662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558139" name="Object 59"/>
          <p:cNvGraphicFramePr>
            <a:graphicFrameLocks noChangeAspect="1"/>
          </p:cNvGraphicFramePr>
          <p:nvPr/>
        </p:nvGraphicFramePr>
        <p:xfrm>
          <a:off x="3216276" y="2819400"/>
          <a:ext cx="441325" cy="1371600"/>
        </p:xfrm>
        <a:graphic>
          <a:graphicData uri="http://schemas.openxmlformats.org/presentationml/2006/ole">
            <mc:AlternateContent xmlns:mc="http://schemas.openxmlformats.org/markup-compatibility/2006">
              <mc:Choice xmlns:v="urn:schemas-microsoft-com:vml" Requires="v">
                <p:oleObj spid="_x0000_s36957" name="Image bitmap" r:id="rId27" imgW="352474" imgH="1095528" progId="Paint.Picture">
                  <p:embed/>
                </p:oleObj>
              </mc:Choice>
              <mc:Fallback>
                <p:oleObj name="Image bitmap" r:id="rId27" imgW="352474" imgH="1095528" progId="Paint.Picture">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16276" y="2819400"/>
                        <a:ext cx="441325"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58140" name="Object 60"/>
          <p:cNvGraphicFramePr>
            <a:graphicFrameLocks noChangeAspect="1"/>
          </p:cNvGraphicFramePr>
          <p:nvPr/>
        </p:nvGraphicFramePr>
        <p:xfrm>
          <a:off x="3209926" y="4191000"/>
          <a:ext cx="371475" cy="990600"/>
        </p:xfrm>
        <a:graphic>
          <a:graphicData uri="http://schemas.openxmlformats.org/presentationml/2006/ole">
            <mc:AlternateContent xmlns:mc="http://schemas.openxmlformats.org/markup-compatibility/2006">
              <mc:Choice xmlns:v="urn:schemas-microsoft-com:vml" Requires="v">
                <p:oleObj spid="_x0000_s36958" name="Image bitmap" r:id="rId29" imgW="371527" imgH="990738" progId="Paint.Picture">
                  <p:embed/>
                </p:oleObj>
              </mc:Choice>
              <mc:Fallback>
                <p:oleObj name="Image bitmap" r:id="rId29" imgW="371527" imgH="990738" progId="Paint.Picture">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09926" y="4191000"/>
                        <a:ext cx="371475"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58141" name="Object 61"/>
          <p:cNvGraphicFramePr>
            <a:graphicFrameLocks noChangeAspect="1"/>
          </p:cNvGraphicFramePr>
          <p:nvPr/>
        </p:nvGraphicFramePr>
        <p:xfrm>
          <a:off x="3248026" y="5257800"/>
          <a:ext cx="257175" cy="819150"/>
        </p:xfrm>
        <a:graphic>
          <a:graphicData uri="http://schemas.openxmlformats.org/presentationml/2006/ole">
            <mc:AlternateContent xmlns:mc="http://schemas.openxmlformats.org/markup-compatibility/2006">
              <mc:Choice xmlns:v="urn:schemas-microsoft-com:vml" Requires="v">
                <p:oleObj spid="_x0000_s36959" name="Image bitmap" r:id="rId31" imgW="257007" imgH="819048" progId="Paint.Picture">
                  <p:embed/>
                </p:oleObj>
              </mc:Choice>
              <mc:Fallback>
                <p:oleObj name="Image bitmap" r:id="rId31" imgW="257007" imgH="819048" progId="Paint.Picture">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48026" y="5257800"/>
                        <a:ext cx="25717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558147" name="Group 67"/>
          <p:cNvGrpSpPr>
            <a:grpSpLocks/>
          </p:cNvGrpSpPr>
          <p:nvPr/>
        </p:nvGrpSpPr>
        <p:grpSpPr bwMode="auto">
          <a:xfrm>
            <a:off x="4868864" y="2103439"/>
            <a:ext cx="1785937" cy="2651125"/>
            <a:chOff x="0" y="0"/>
            <a:chExt cx="1125" cy="1670"/>
          </a:xfrm>
        </p:grpSpPr>
        <p:sp>
          <p:nvSpPr>
            <p:cNvPr id="558144" name="Rectangle 64"/>
            <p:cNvSpPr>
              <a:spLocks noChangeArrowheads="1"/>
            </p:cNvSpPr>
            <p:nvPr/>
          </p:nvSpPr>
          <p:spPr bwMode="auto">
            <a:xfrm>
              <a:off x="0" y="0"/>
              <a:ext cx="1125"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58145" name="Rectangle 65"/>
            <p:cNvSpPr>
              <a:spLocks noChangeArrowheads="1"/>
            </p:cNvSpPr>
            <p:nvPr/>
          </p:nvSpPr>
          <p:spPr bwMode="auto">
            <a:xfrm>
              <a:off x="0" y="0"/>
              <a:ext cx="1125" cy="1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fr-FR"/>
                <a:t>  </a:t>
              </a:r>
              <a:r>
                <a:rPr lang="fr-FR" sz="14400"/>
                <a:t> </a:t>
              </a:r>
              <a:r>
                <a:rPr lang="fr-FR"/>
                <a:t>                             </a:t>
              </a:r>
            </a:p>
          </p:txBody>
        </p:sp>
      </p:grpSp>
      <p:pic>
        <p:nvPicPr>
          <p:cNvPr id="558146" name="Picture 66" descr="3EBB79D68BDB034FE1000000AC110A15"/>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7620000" y="3048000"/>
            <a:ext cx="1600200" cy="16002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58151" name="Group 71"/>
          <p:cNvGrpSpPr>
            <a:grpSpLocks/>
          </p:cNvGrpSpPr>
          <p:nvPr/>
        </p:nvGrpSpPr>
        <p:grpSpPr bwMode="auto">
          <a:xfrm>
            <a:off x="4868864" y="2103439"/>
            <a:ext cx="1785937" cy="2651125"/>
            <a:chOff x="0" y="0"/>
            <a:chExt cx="1125" cy="1670"/>
          </a:xfrm>
        </p:grpSpPr>
        <p:sp>
          <p:nvSpPr>
            <p:cNvPr id="558148" name="Rectangle 68"/>
            <p:cNvSpPr>
              <a:spLocks noChangeArrowheads="1"/>
            </p:cNvSpPr>
            <p:nvPr/>
          </p:nvSpPr>
          <p:spPr bwMode="auto">
            <a:xfrm>
              <a:off x="0" y="0"/>
              <a:ext cx="1125"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58149" name="Rectangle 69"/>
            <p:cNvSpPr>
              <a:spLocks noChangeArrowheads="1"/>
            </p:cNvSpPr>
            <p:nvPr/>
          </p:nvSpPr>
          <p:spPr bwMode="auto">
            <a:xfrm>
              <a:off x="0" y="0"/>
              <a:ext cx="1125" cy="1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fr-FR"/>
                <a:t>  </a:t>
              </a:r>
              <a:r>
                <a:rPr lang="fr-FR" sz="14400"/>
                <a:t> </a:t>
              </a:r>
              <a:r>
                <a:rPr lang="fr-FR"/>
                <a:t>                             </a:t>
              </a:r>
            </a:p>
          </p:txBody>
        </p:sp>
      </p:grpSp>
      <p:pic>
        <p:nvPicPr>
          <p:cNvPr id="558150" name="Picture 70" descr="402977F26FE53E40E1000000AC110A15"/>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7696200" y="4724401"/>
            <a:ext cx="1524000" cy="1439863"/>
          </a:xfrm>
          <a:prstGeom prst="rect">
            <a:avLst/>
          </a:prstGeom>
          <a:noFill/>
          <a:extLst>
            <a:ext uri="{909E8E84-426E-40dd-AFC4-6F175D3DCCD1}">
              <a14:hiddenFill xmlns="" xmlns:a14="http://schemas.microsoft.com/office/drawing/2010/main">
                <a:solidFill>
                  <a:srgbClr val="FFFFFF"/>
                </a:solidFill>
              </a14:hiddenFill>
            </a:ext>
          </a:extLst>
        </p:spPr>
      </p:pic>
      <p:pic>
        <p:nvPicPr>
          <p:cNvPr id="558152" name="Picture 72" descr="402977F26FE53E40E1000000AC110A15"/>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8763000" y="5218113"/>
            <a:ext cx="1143000" cy="869950"/>
          </a:xfrm>
          <a:prstGeom prst="rect">
            <a:avLst/>
          </a:prstGeom>
          <a:noFill/>
          <a:extLst>
            <a:ext uri="{909E8E84-426E-40dd-AFC4-6F175D3DCCD1}">
              <a14:hiddenFill xmlns="" xmlns:a14="http://schemas.microsoft.com/office/drawing/2010/main">
                <a:solidFill>
                  <a:srgbClr val="FFFFFF"/>
                </a:solidFill>
              </a14:hiddenFill>
            </a:ext>
          </a:extLst>
        </p:spPr>
      </p:pic>
      <p:pic>
        <p:nvPicPr>
          <p:cNvPr id="558153" name="Picture 73" descr="3EBB79D68BDB034FE1000000AC110A15"/>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8763000" y="3657600"/>
            <a:ext cx="1066800" cy="914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41195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8082"/>
                                        </p:tgtEl>
                                        <p:attrNameLst>
                                          <p:attrName>style.visibility</p:attrName>
                                        </p:attrNameLst>
                                      </p:cBhvr>
                                      <p:to>
                                        <p:strVal val="visible"/>
                                      </p:to>
                                    </p:set>
                                    <p:anim calcmode="lin" valueType="num">
                                      <p:cBhvr additive="base">
                                        <p:cTn id="7" dur="500" fill="hold"/>
                                        <p:tgtEl>
                                          <p:spTgt spid="558082"/>
                                        </p:tgtEl>
                                        <p:attrNameLst>
                                          <p:attrName>ppt_x</p:attrName>
                                        </p:attrNameLst>
                                      </p:cBhvr>
                                      <p:tavLst>
                                        <p:tav tm="0">
                                          <p:val>
                                            <p:strVal val="0-#ppt_w/2"/>
                                          </p:val>
                                        </p:tav>
                                        <p:tav tm="100000">
                                          <p:val>
                                            <p:strVal val="#ppt_x"/>
                                          </p:val>
                                        </p:tav>
                                      </p:tavLst>
                                    </p:anim>
                                    <p:anim calcmode="lin" valueType="num">
                                      <p:cBhvr additive="base">
                                        <p:cTn id="8" dur="500" fill="hold"/>
                                        <p:tgtEl>
                                          <p:spTgt spid="5580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58083"/>
                                        </p:tgtEl>
                                        <p:attrNameLst>
                                          <p:attrName>style.visibility</p:attrName>
                                        </p:attrNameLst>
                                      </p:cBhvr>
                                      <p:to>
                                        <p:strVal val="visible"/>
                                      </p:to>
                                    </p:set>
                                    <p:anim calcmode="lin" valueType="num">
                                      <p:cBhvr additive="base">
                                        <p:cTn id="13" dur="500" fill="hold"/>
                                        <p:tgtEl>
                                          <p:spTgt spid="558083"/>
                                        </p:tgtEl>
                                        <p:attrNameLst>
                                          <p:attrName>ppt_x</p:attrName>
                                        </p:attrNameLst>
                                      </p:cBhvr>
                                      <p:tavLst>
                                        <p:tav tm="0">
                                          <p:val>
                                            <p:strVal val="0-#ppt_w/2"/>
                                          </p:val>
                                        </p:tav>
                                        <p:tav tm="100000">
                                          <p:val>
                                            <p:strVal val="#ppt_x"/>
                                          </p:val>
                                        </p:tav>
                                      </p:tavLst>
                                    </p:anim>
                                    <p:anim calcmode="lin" valueType="num">
                                      <p:cBhvr additive="base">
                                        <p:cTn id="14" dur="500" fill="hold"/>
                                        <p:tgtEl>
                                          <p:spTgt spid="5580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58085"/>
                                        </p:tgtEl>
                                        <p:attrNameLst>
                                          <p:attrName>style.visibility</p:attrName>
                                        </p:attrNameLst>
                                      </p:cBhvr>
                                      <p:to>
                                        <p:strVal val="visible"/>
                                      </p:to>
                                    </p:set>
                                    <p:anim calcmode="lin" valueType="num">
                                      <p:cBhvr additive="base">
                                        <p:cTn id="19" dur="500" fill="hold"/>
                                        <p:tgtEl>
                                          <p:spTgt spid="558085"/>
                                        </p:tgtEl>
                                        <p:attrNameLst>
                                          <p:attrName>ppt_x</p:attrName>
                                        </p:attrNameLst>
                                      </p:cBhvr>
                                      <p:tavLst>
                                        <p:tav tm="0">
                                          <p:val>
                                            <p:strVal val="0-#ppt_w/2"/>
                                          </p:val>
                                        </p:tav>
                                        <p:tav tm="100000">
                                          <p:val>
                                            <p:strVal val="#ppt_x"/>
                                          </p:val>
                                        </p:tav>
                                      </p:tavLst>
                                    </p:anim>
                                    <p:anim calcmode="lin" valueType="num">
                                      <p:cBhvr additive="base">
                                        <p:cTn id="20" dur="500" fill="hold"/>
                                        <p:tgtEl>
                                          <p:spTgt spid="55808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58084"/>
                                        </p:tgtEl>
                                        <p:attrNameLst>
                                          <p:attrName>style.visibility</p:attrName>
                                        </p:attrNameLst>
                                      </p:cBhvr>
                                      <p:to>
                                        <p:strVal val="visible"/>
                                      </p:to>
                                    </p:set>
                                    <p:anim calcmode="lin" valueType="num">
                                      <p:cBhvr additive="base">
                                        <p:cTn id="25" dur="500" fill="hold"/>
                                        <p:tgtEl>
                                          <p:spTgt spid="558084"/>
                                        </p:tgtEl>
                                        <p:attrNameLst>
                                          <p:attrName>ppt_x</p:attrName>
                                        </p:attrNameLst>
                                      </p:cBhvr>
                                      <p:tavLst>
                                        <p:tav tm="0">
                                          <p:val>
                                            <p:strVal val="0-#ppt_w/2"/>
                                          </p:val>
                                        </p:tav>
                                        <p:tav tm="100000">
                                          <p:val>
                                            <p:strVal val="#ppt_x"/>
                                          </p:val>
                                        </p:tav>
                                      </p:tavLst>
                                    </p:anim>
                                    <p:anim calcmode="lin" valueType="num">
                                      <p:cBhvr additive="base">
                                        <p:cTn id="26" dur="500" fill="hold"/>
                                        <p:tgtEl>
                                          <p:spTgt spid="55808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58086"/>
                                        </p:tgtEl>
                                        <p:attrNameLst>
                                          <p:attrName>style.visibility</p:attrName>
                                        </p:attrNameLst>
                                      </p:cBhvr>
                                      <p:to>
                                        <p:strVal val="visible"/>
                                      </p:to>
                                    </p:set>
                                    <p:anim calcmode="lin" valueType="num">
                                      <p:cBhvr additive="base">
                                        <p:cTn id="31" dur="500" fill="hold"/>
                                        <p:tgtEl>
                                          <p:spTgt spid="558086"/>
                                        </p:tgtEl>
                                        <p:attrNameLst>
                                          <p:attrName>ppt_x</p:attrName>
                                        </p:attrNameLst>
                                      </p:cBhvr>
                                      <p:tavLst>
                                        <p:tav tm="0">
                                          <p:val>
                                            <p:strVal val="0-#ppt_w/2"/>
                                          </p:val>
                                        </p:tav>
                                        <p:tav tm="100000">
                                          <p:val>
                                            <p:strVal val="#ppt_x"/>
                                          </p:val>
                                        </p:tav>
                                      </p:tavLst>
                                    </p:anim>
                                    <p:anim calcmode="lin" valueType="num">
                                      <p:cBhvr additive="base">
                                        <p:cTn id="32" dur="500" fill="hold"/>
                                        <p:tgtEl>
                                          <p:spTgt spid="55808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58097"/>
                                        </p:tgtEl>
                                        <p:attrNameLst>
                                          <p:attrName>style.visibility</p:attrName>
                                        </p:attrNameLst>
                                      </p:cBhvr>
                                      <p:to>
                                        <p:strVal val="visible"/>
                                      </p:to>
                                    </p:set>
                                    <p:anim calcmode="lin" valueType="num">
                                      <p:cBhvr additive="base">
                                        <p:cTn id="37" dur="500" fill="hold"/>
                                        <p:tgtEl>
                                          <p:spTgt spid="558097"/>
                                        </p:tgtEl>
                                        <p:attrNameLst>
                                          <p:attrName>ppt_x</p:attrName>
                                        </p:attrNameLst>
                                      </p:cBhvr>
                                      <p:tavLst>
                                        <p:tav tm="0">
                                          <p:val>
                                            <p:strVal val="0-#ppt_w/2"/>
                                          </p:val>
                                        </p:tav>
                                        <p:tav tm="100000">
                                          <p:val>
                                            <p:strVal val="#ppt_x"/>
                                          </p:val>
                                        </p:tav>
                                      </p:tavLst>
                                    </p:anim>
                                    <p:anim calcmode="lin" valueType="num">
                                      <p:cBhvr additive="base">
                                        <p:cTn id="38" dur="500" fill="hold"/>
                                        <p:tgtEl>
                                          <p:spTgt spid="55809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58098"/>
                                        </p:tgtEl>
                                        <p:attrNameLst>
                                          <p:attrName>style.visibility</p:attrName>
                                        </p:attrNameLst>
                                      </p:cBhvr>
                                      <p:to>
                                        <p:strVal val="visible"/>
                                      </p:to>
                                    </p:set>
                                    <p:anim calcmode="lin" valueType="num">
                                      <p:cBhvr additive="base">
                                        <p:cTn id="43" dur="500" fill="hold"/>
                                        <p:tgtEl>
                                          <p:spTgt spid="558098"/>
                                        </p:tgtEl>
                                        <p:attrNameLst>
                                          <p:attrName>ppt_x</p:attrName>
                                        </p:attrNameLst>
                                      </p:cBhvr>
                                      <p:tavLst>
                                        <p:tav tm="0">
                                          <p:val>
                                            <p:strVal val="0-#ppt_w/2"/>
                                          </p:val>
                                        </p:tav>
                                        <p:tav tm="100000">
                                          <p:val>
                                            <p:strVal val="#ppt_x"/>
                                          </p:val>
                                        </p:tav>
                                      </p:tavLst>
                                    </p:anim>
                                    <p:anim calcmode="lin" valueType="num">
                                      <p:cBhvr additive="base">
                                        <p:cTn id="44" dur="500" fill="hold"/>
                                        <p:tgtEl>
                                          <p:spTgt spid="55809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58099"/>
                                        </p:tgtEl>
                                        <p:attrNameLst>
                                          <p:attrName>style.visibility</p:attrName>
                                        </p:attrNameLst>
                                      </p:cBhvr>
                                      <p:to>
                                        <p:strVal val="visible"/>
                                      </p:to>
                                    </p:set>
                                    <p:anim calcmode="lin" valueType="num">
                                      <p:cBhvr additive="base">
                                        <p:cTn id="49" dur="500" fill="hold"/>
                                        <p:tgtEl>
                                          <p:spTgt spid="558099"/>
                                        </p:tgtEl>
                                        <p:attrNameLst>
                                          <p:attrName>ppt_x</p:attrName>
                                        </p:attrNameLst>
                                      </p:cBhvr>
                                      <p:tavLst>
                                        <p:tav tm="0">
                                          <p:val>
                                            <p:strVal val="0-#ppt_w/2"/>
                                          </p:val>
                                        </p:tav>
                                        <p:tav tm="100000">
                                          <p:val>
                                            <p:strVal val="#ppt_x"/>
                                          </p:val>
                                        </p:tav>
                                      </p:tavLst>
                                    </p:anim>
                                    <p:anim calcmode="lin" valueType="num">
                                      <p:cBhvr additive="base">
                                        <p:cTn id="50" dur="500" fill="hold"/>
                                        <p:tgtEl>
                                          <p:spTgt spid="558099"/>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58100"/>
                                        </p:tgtEl>
                                        <p:attrNameLst>
                                          <p:attrName>style.visibility</p:attrName>
                                        </p:attrNameLst>
                                      </p:cBhvr>
                                      <p:to>
                                        <p:strVal val="visible"/>
                                      </p:to>
                                    </p:set>
                                    <p:anim calcmode="lin" valueType="num">
                                      <p:cBhvr additive="base">
                                        <p:cTn id="55" dur="500" fill="hold"/>
                                        <p:tgtEl>
                                          <p:spTgt spid="558100"/>
                                        </p:tgtEl>
                                        <p:attrNameLst>
                                          <p:attrName>ppt_x</p:attrName>
                                        </p:attrNameLst>
                                      </p:cBhvr>
                                      <p:tavLst>
                                        <p:tav tm="0">
                                          <p:val>
                                            <p:strVal val="0-#ppt_w/2"/>
                                          </p:val>
                                        </p:tav>
                                        <p:tav tm="100000">
                                          <p:val>
                                            <p:strVal val="#ppt_x"/>
                                          </p:val>
                                        </p:tav>
                                      </p:tavLst>
                                    </p:anim>
                                    <p:anim calcmode="lin" valueType="num">
                                      <p:cBhvr additive="base">
                                        <p:cTn id="56" dur="500" fill="hold"/>
                                        <p:tgtEl>
                                          <p:spTgt spid="558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2" grpId="0" animBg="1" autoUpdateAnimBg="0"/>
      <p:bldP spid="558083" grpId="0" animBg="1"/>
      <p:bldP spid="558084" grpId="0" animBg="1"/>
      <p:bldP spid="558085" grpId="0" autoUpdateAnimBg="0"/>
      <p:bldP spid="558086" grpId="0" autoUpdateAnimBg="0"/>
      <p:bldP spid="558097" grpId="0" autoUpdateAnimBg="0"/>
      <p:bldP spid="558098" grpId="0" autoUpdateAnimBg="0"/>
      <p:bldP spid="558099" grpId="0" autoUpdateAnimBg="0"/>
      <p:bldP spid="558100"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fr-FR" sz="3600"/>
              <a:t>L</a:t>
            </a:r>
            <a:r>
              <a:rPr lang="ja-JP" altLang="fr-FR" sz="3600">
                <a:latin typeface="Arial"/>
              </a:rPr>
              <a:t>’</a:t>
            </a:r>
            <a:r>
              <a:rPr lang="fr-FR" sz="3600"/>
              <a:t>assortiment : un ensemble de gammes</a:t>
            </a:r>
          </a:p>
        </p:txBody>
      </p:sp>
      <p:sp>
        <p:nvSpPr>
          <p:cNvPr id="548867" name="Rectangle 3"/>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68" name="Rectangle 4"/>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69" name="Rectangle 5"/>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0" name="Rectangle 6"/>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1" name="Rectangle 7"/>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2" name="Rectangle 8"/>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3" name="Rectangle 9"/>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4" name="Rectangle 10"/>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5" name="Rectangle 11"/>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6" name="Rectangle 12"/>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7" name="Rectangle 13"/>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8" name="Rectangle 14"/>
          <p:cNvSpPr>
            <a:spLocks noChangeArrowheads="1"/>
          </p:cNvSpPr>
          <p:nvPr/>
        </p:nvSpPr>
        <p:spPr bwMode="auto">
          <a:xfrm>
            <a:off x="1447800" y="3097213"/>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879" name="Text Box 15"/>
          <p:cNvSpPr txBox="1">
            <a:spLocks noChangeArrowheads="1"/>
          </p:cNvSpPr>
          <p:nvPr/>
        </p:nvSpPr>
        <p:spPr bwMode="auto">
          <a:xfrm>
            <a:off x="9601200" y="2286001"/>
            <a:ext cx="9144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Soins pr peaux matures</a:t>
            </a:r>
          </a:p>
        </p:txBody>
      </p:sp>
      <p:sp>
        <p:nvSpPr>
          <p:cNvPr id="548880" name="Rectangle 16"/>
          <p:cNvSpPr>
            <a:spLocks noChangeArrowheads="1"/>
          </p:cNvSpPr>
          <p:nvPr/>
        </p:nvSpPr>
        <p:spPr bwMode="auto">
          <a:xfrm>
            <a:off x="558800" y="1327150"/>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grpSp>
        <p:nvGrpSpPr>
          <p:cNvPr id="548881" name="Group 17"/>
          <p:cNvGrpSpPr>
            <a:grpSpLocks/>
          </p:cNvGrpSpPr>
          <p:nvPr/>
        </p:nvGrpSpPr>
        <p:grpSpPr bwMode="auto">
          <a:xfrm>
            <a:off x="2057400" y="1600201"/>
            <a:ext cx="8077200" cy="1154113"/>
            <a:chOff x="439" y="1056"/>
            <a:chExt cx="5088" cy="727"/>
          </a:xfrm>
        </p:grpSpPr>
        <p:pic>
          <p:nvPicPr>
            <p:cNvPr id="548882" name="Picture 18" descr="subbrandintro_0_0_be2_bathcare">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9" y="1056"/>
              <a:ext cx="432"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883" name="Picture 19" descr="xxsubbrandintro_1_0_fr_sun_nav_50x50_logo">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1" y="1104"/>
              <a:ext cx="384" cy="384"/>
            </a:xfrm>
            <a:prstGeom prst="rect">
              <a:avLst/>
            </a:prstGeom>
            <a:noFill/>
            <a:extLst>
              <a:ext uri="{909E8E84-426E-40dd-AFC4-6F175D3DCCD1}">
                <a14:hiddenFill xmlns="" xmlns:a14="http://schemas.microsoft.com/office/drawing/2010/main">
                  <a:solidFill>
                    <a:srgbClr val="FFFFFF"/>
                  </a:solidFill>
                </a14:hiddenFill>
              </a:ext>
            </a:extLst>
          </p:spPr>
        </p:pic>
        <p:pic>
          <p:nvPicPr>
            <p:cNvPr id="548884" name="Picture 20" descr="subbrandintro_2_0_be2_beaute">
              <a:hlinkClick r:id="rId6"/>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303" y="1104"/>
              <a:ext cx="432"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885" name="Picture 21" descr="xxxsubbrandintro_3_0_fr_men_nav_50x50_logo">
              <a:hlinkClick r:id="rId8"/>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735" y="1104"/>
              <a:ext cx="384" cy="384"/>
            </a:xfrm>
            <a:prstGeom prst="rect">
              <a:avLst/>
            </a:prstGeom>
            <a:noFill/>
            <a:extLst>
              <a:ext uri="{909E8E84-426E-40dd-AFC4-6F175D3DCCD1}">
                <a14:hiddenFill xmlns="" xmlns:a14="http://schemas.microsoft.com/office/drawing/2010/main">
                  <a:solidFill>
                    <a:srgbClr val="FFFFFF"/>
                  </a:solidFill>
                </a14:hiddenFill>
              </a:ext>
            </a:extLst>
          </p:spPr>
        </p:pic>
        <p:pic>
          <p:nvPicPr>
            <p:cNvPr id="548886" name="Picture 22" descr="subbrandintro_4_0_be2_baby">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167" y="1104"/>
              <a:ext cx="384" cy="384"/>
            </a:xfrm>
            <a:prstGeom prst="rect">
              <a:avLst/>
            </a:prstGeom>
            <a:noFill/>
            <a:extLst>
              <a:ext uri="{909E8E84-426E-40dd-AFC4-6F175D3DCCD1}">
                <a14:hiddenFill xmlns="" xmlns:a14="http://schemas.microsoft.com/office/drawing/2010/main">
                  <a:solidFill>
                    <a:srgbClr val="FFFFFF"/>
                  </a:solidFill>
                </a14:hiddenFill>
              </a:ext>
            </a:extLst>
          </p:spPr>
        </p:pic>
        <p:pic>
          <p:nvPicPr>
            <p:cNvPr id="548887" name="Picture 23" descr="subbrandintro_5_0_be2_body">
              <a:hlinkClick r:id="rId12"/>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551" y="1104"/>
              <a:ext cx="432"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888" name="Picture 24" descr="subbrandintro_6_0_be2_creme">
              <a:hlinkClick r:id="rId14"/>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83" y="1104"/>
              <a:ext cx="384" cy="384"/>
            </a:xfrm>
            <a:prstGeom prst="rect">
              <a:avLst/>
            </a:prstGeom>
            <a:noFill/>
            <a:extLst>
              <a:ext uri="{909E8E84-426E-40dd-AFC4-6F175D3DCCD1}">
                <a14:hiddenFill xmlns="" xmlns:a14="http://schemas.microsoft.com/office/drawing/2010/main">
                  <a:solidFill>
                    <a:srgbClr val="FFFFFF"/>
                  </a:solidFill>
                </a14:hiddenFill>
              </a:ext>
            </a:extLst>
          </p:spPr>
        </p:pic>
        <p:pic>
          <p:nvPicPr>
            <p:cNvPr id="548889" name="Picture 25" descr="subbrandintro_7_0_be2_deo">
              <a:hlinkClick r:id="rId16"/>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3415" y="1104"/>
              <a:ext cx="384" cy="384"/>
            </a:xfrm>
            <a:prstGeom prst="rect">
              <a:avLst/>
            </a:prstGeom>
            <a:noFill/>
            <a:extLst>
              <a:ext uri="{909E8E84-426E-40dd-AFC4-6F175D3DCCD1}">
                <a14:hiddenFill xmlns="" xmlns:a14="http://schemas.microsoft.com/office/drawing/2010/main">
                  <a:solidFill>
                    <a:srgbClr val="FFFFFF"/>
                  </a:solidFill>
                </a14:hiddenFill>
              </a:ext>
            </a:extLst>
          </p:spPr>
        </p:pic>
        <p:pic>
          <p:nvPicPr>
            <p:cNvPr id="548890" name="Picture 26" descr="subbrandintro_9_0_be2_hand">
              <a:hlinkClick r:id="rId18"/>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3847" y="1104"/>
              <a:ext cx="432"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891" name="Picture 27" descr="subbrandintro_11_0_be2_visage">
              <a:hlinkClick r:id="rId20"/>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231" y="1104"/>
              <a:ext cx="432"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892" name="Picture 28" descr="subbrandintro_12_0_be2_vital">
              <a:hlinkClick r:id="rId22"/>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5095" y="1104"/>
              <a:ext cx="432"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893" name="Picture 29" descr="subbrandintro_13_0_be2_soft">
              <a:hlinkClick r:id="rId24"/>
            </p:cNvPr>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4663" y="1104"/>
              <a:ext cx="432" cy="432"/>
            </a:xfrm>
            <a:prstGeom prst="rect">
              <a:avLst/>
            </a:prstGeom>
            <a:noFill/>
            <a:extLst>
              <a:ext uri="{909E8E84-426E-40dd-AFC4-6F175D3DCCD1}">
                <a14:hiddenFill xmlns="" xmlns:a14="http://schemas.microsoft.com/office/drawing/2010/main">
                  <a:solidFill>
                    <a:srgbClr val="FFFFFF"/>
                  </a:solidFill>
                </a14:hiddenFill>
              </a:ext>
            </a:extLst>
          </p:spPr>
        </p:pic>
        <p:sp>
          <p:nvSpPr>
            <p:cNvPr id="548894" name="Text Box 30"/>
            <p:cNvSpPr txBox="1">
              <a:spLocks noChangeArrowheads="1"/>
            </p:cNvSpPr>
            <p:nvPr/>
          </p:nvSpPr>
          <p:spPr bwMode="auto">
            <a:xfrm>
              <a:off x="439" y="1488"/>
              <a:ext cx="38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Douche et bain</a:t>
              </a:r>
            </a:p>
          </p:txBody>
        </p:sp>
        <p:sp>
          <p:nvSpPr>
            <p:cNvPr id="548895" name="Text Box 31"/>
            <p:cNvSpPr txBox="1">
              <a:spLocks noChangeArrowheads="1"/>
            </p:cNvSpPr>
            <p:nvPr/>
          </p:nvSpPr>
          <p:spPr bwMode="auto">
            <a:xfrm>
              <a:off x="823" y="1488"/>
              <a:ext cx="57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Protection solaire</a:t>
              </a:r>
            </a:p>
          </p:txBody>
        </p:sp>
        <p:sp>
          <p:nvSpPr>
            <p:cNvPr id="548896" name="Text Box 32"/>
            <p:cNvSpPr txBox="1">
              <a:spLocks noChangeArrowheads="1"/>
            </p:cNvSpPr>
            <p:nvPr/>
          </p:nvSpPr>
          <p:spPr bwMode="auto">
            <a:xfrm>
              <a:off x="1255" y="1488"/>
              <a:ext cx="576"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Maquillage</a:t>
              </a:r>
            </a:p>
          </p:txBody>
        </p:sp>
        <p:sp>
          <p:nvSpPr>
            <p:cNvPr id="548897" name="Text Box 33"/>
            <p:cNvSpPr txBox="1">
              <a:spLocks noChangeArrowheads="1"/>
            </p:cNvSpPr>
            <p:nvPr/>
          </p:nvSpPr>
          <p:spPr bwMode="auto">
            <a:xfrm>
              <a:off x="1735" y="1488"/>
              <a:ext cx="57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Soins pr hommes</a:t>
              </a:r>
            </a:p>
          </p:txBody>
        </p:sp>
        <p:sp>
          <p:nvSpPr>
            <p:cNvPr id="548898" name="Text Box 34"/>
            <p:cNvSpPr txBox="1">
              <a:spLocks noChangeArrowheads="1"/>
            </p:cNvSpPr>
            <p:nvPr/>
          </p:nvSpPr>
          <p:spPr bwMode="auto">
            <a:xfrm>
              <a:off x="2167" y="1488"/>
              <a:ext cx="57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Soins pr bébés</a:t>
              </a:r>
            </a:p>
          </p:txBody>
        </p:sp>
        <p:sp>
          <p:nvSpPr>
            <p:cNvPr id="548899" name="Text Box 35"/>
            <p:cNvSpPr txBox="1">
              <a:spLocks noChangeArrowheads="1"/>
            </p:cNvSpPr>
            <p:nvPr/>
          </p:nvSpPr>
          <p:spPr bwMode="auto">
            <a:xfrm>
              <a:off x="2551" y="1488"/>
              <a:ext cx="57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Soins pr corps</a:t>
              </a:r>
            </a:p>
          </p:txBody>
        </p:sp>
        <p:sp>
          <p:nvSpPr>
            <p:cNvPr id="548900" name="Text Box 36"/>
            <p:cNvSpPr txBox="1">
              <a:spLocks noChangeArrowheads="1"/>
            </p:cNvSpPr>
            <p:nvPr/>
          </p:nvSpPr>
          <p:spPr bwMode="auto">
            <a:xfrm>
              <a:off x="2935" y="1488"/>
              <a:ext cx="57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Nivea    crème</a:t>
              </a:r>
            </a:p>
          </p:txBody>
        </p:sp>
        <p:sp>
          <p:nvSpPr>
            <p:cNvPr id="548901" name="Text Box 37"/>
            <p:cNvSpPr txBox="1">
              <a:spLocks noChangeArrowheads="1"/>
            </p:cNvSpPr>
            <p:nvPr/>
          </p:nvSpPr>
          <p:spPr bwMode="auto">
            <a:xfrm>
              <a:off x="3367" y="1488"/>
              <a:ext cx="576"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Déodorants</a:t>
              </a:r>
            </a:p>
          </p:txBody>
        </p:sp>
        <p:sp>
          <p:nvSpPr>
            <p:cNvPr id="548902" name="Text Box 38"/>
            <p:cNvSpPr txBox="1">
              <a:spLocks noChangeArrowheads="1"/>
            </p:cNvSpPr>
            <p:nvPr/>
          </p:nvSpPr>
          <p:spPr bwMode="auto">
            <a:xfrm>
              <a:off x="3895" y="1488"/>
              <a:ext cx="57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Nivea    Hand</a:t>
              </a:r>
            </a:p>
          </p:txBody>
        </p:sp>
        <p:sp>
          <p:nvSpPr>
            <p:cNvPr id="548903" name="Text Box 39"/>
            <p:cNvSpPr txBox="1">
              <a:spLocks noChangeArrowheads="1"/>
            </p:cNvSpPr>
            <p:nvPr/>
          </p:nvSpPr>
          <p:spPr bwMode="auto">
            <a:xfrm>
              <a:off x="4231" y="1488"/>
              <a:ext cx="57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Soins du visage</a:t>
              </a:r>
            </a:p>
          </p:txBody>
        </p:sp>
        <p:sp>
          <p:nvSpPr>
            <p:cNvPr id="548904" name="Text Box 40"/>
            <p:cNvSpPr txBox="1">
              <a:spLocks noChangeArrowheads="1"/>
            </p:cNvSpPr>
            <p:nvPr/>
          </p:nvSpPr>
          <p:spPr bwMode="auto">
            <a:xfrm>
              <a:off x="4711" y="1488"/>
              <a:ext cx="57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fr-FR" sz="1200">
                  <a:latin typeface="Monotype Corsiva" charset="0"/>
                </a:rPr>
                <a:t>Nivea      Soft</a:t>
              </a:r>
            </a:p>
          </p:txBody>
        </p:sp>
        <p:pic>
          <p:nvPicPr>
            <p:cNvPr id="548905" name="Picture 41" descr="x"/>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83" y="1352"/>
              <a:ext cx="22" cy="29"/>
            </a:xfrm>
            <a:prstGeom prst="rect">
              <a:avLst/>
            </a:prstGeom>
            <a:noFill/>
            <a:extLst>
              <a:ext uri="{909E8E84-426E-40dd-AFC4-6F175D3DCCD1}">
                <a14:hiddenFill xmlns="" xmlns:a14="http://schemas.microsoft.com/office/drawing/2010/main">
                  <a:solidFill>
                    <a:srgbClr val="FFFFFF"/>
                  </a:solidFill>
                </a14:hiddenFill>
              </a:ext>
            </a:extLst>
          </p:spPr>
        </p:pic>
        <p:pic>
          <p:nvPicPr>
            <p:cNvPr id="548906" name="Picture 42" descr="x"/>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83" y="1486"/>
              <a:ext cx="22" cy="29"/>
            </a:xfrm>
            <a:prstGeom prst="rect">
              <a:avLst/>
            </a:prstGeom>
            <a:noFill/>
            <a:extLst>
              <a:ext uri="{909E8E84-426E-40dd-AFC4-6F175D3DCCD1}">
                <a14:hiddenFill xmlns="" xmlns:a14="http://schemas.microsoft.com/office/drawing/2010/main">
                  <a:solidFill>
                    <a:srgbClr val="FFFFFF"/>
                  </a:solidFill>
                </a14:hiddenFill>
              </a:ext>
            </a:extLst>
          </p:spPr>
        </p:pic>
        <p:pic>
          <p:nvPicPr>
            <p:cNvPr id="548907" name="Picture 43" descr="x"/>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83" y="1620"/>
              <a:ext cx="22" cy="29"/>
            </a:xfrm>
            <a:prstGeom prst="rect">
              <a:avLst/>
            </a:prstGeom>
            <a:noFill/>
            <a:extLst>
              <a:ext uri="{909E8E84-426E-40dd-AFC4-6F175D3DCCD1}">
                <a14:hiddenFill xmlns="" xmlns:a14="http://schemas.microsoft.com/office/drawing/2010/main">
                  <a:solidFill>
                    <a:srgbClr val="FFFFFF"/>
                  </a:solidFill>
                </a14:hiddenFill>
              </a:ext>
            </a:extLst>
          </p:spPr>
        </p:pic>
        <p:pic>
          <p:nvPicPr>
            <p:cNvPr id="548908" name="Picture 44" descr="x"/>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83" y="1754"/>
              <a:ext cx="22" cy="29"/>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548909" name="Picture 45" descr="x"/>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48264" y="3378200"/>
            <a:ext cx="34925" cy="46038"/>
          </a:xfrm>
          <a:prstGeom prst="rect">
            <a:avLst/>
          </a:prstGeom>
          <a:noFill/>
          <a:extLst>
            <a:ext uri="{909E8E84-426E-40dd-AFC4-6F175D3DCCD1}">
              <a14:hiddenFill xmlns="" xmlns:a14="http://schemas.microsoft.com/office/drawing/2010/main">
                <a:solidFill>
                  <a:srgbClr val="FFFFFF"/>
                </a:solidFill>
              </a14:hiddenFill>
            </a:ext>
          </a:extLst>
        </p:spPr>
      </p:pic>
      <p:pic>
        <p:nvPicPr>
          <p:cNvPr id="548910" name="Picture 46" descr="x"/>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48264" y="3590925"/>
            <a:ext cx="34925" cy="46038"/>
          </a:xfrm>
          <a:prstGeom prst="rect">
            <a:avLst/>
          </a:prstGeom>
          <a:noFill/>
          <a:extLst>
            <a:ext uri="{909E8E84-426E-40dd-AFC4-6F175D3DCCD1}">
              <a14:hiddenFill xmlns="" xmlns:a14="http://schemas.microsoft.com/office/drawing/2010/main">
                <a:solidFill>
                  <a:srgbClr val="FFFFFF"/>
                </a:solidFill>
              </a14:hiddenFill>
            </a:ext>
          </a:extLst>
        </p:spPr>
      </p:pic>
      <p:sp>
        <p:nvSpPr>
          <p:cNvPr id="548911" name="Rectangle 47"/>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12" name="Rectangle 48"/>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13" name="Rectangle 49"/>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14" name="Rectangle 50"/>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15" name="Rectangle 51"/>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16" name="Rectangle 52"/>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17" name="Rectangle 53"/>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18" name="Rectangle 54"/>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19" name="Rectangle 55"/>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20" name="Rectangle 56"/>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21" name="Rectangle 57"/>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22" name="Rectangle 58"/>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23" name="Rectangle 59"/>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24" name="Rectangle 60"/>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25" name="Rectangle 61"/>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26" name="Rectangle 62"/>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27" name="Rectangle 63"/>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28" name="Text Box 64"/>
          <p:cNvSpPr txBox="1">
            <a:spLocks noChangeArrowheads="1"/>
          </p:cNvSpPr>
          <p:nvPr/>
        </p:nvSpPr>
        <p:spPr bwMode="auto">
          <a:xfrm>
            <a:off x="1676400" y="2971800"/>
            <a:ext cx="4419600" cy="2446824"/>
          </a:xfrm>
          <a:prstGeom prst="rect">
            <a:avLst/>
          </a:prstGeom>
          <a:solidFill>
            <a:srgbClr val="FFCCFF"/>
          </a:solidFill>
          <a:ln w="28575">
            <a:solidFill>
              <a:srgbClr val="CC3399"/>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buFont typeface="Wingdings" charset="0"/>
              <a:buNone/>
            </a:pPr>
            <a:r>
              <a:rPr lang="fr-FR">
                <a:latin typeface="Tahoma" charset="0"/>
              </a:rPr>
              <a:t>12 gammes</a:t>
            </a:r>
          </a:p>
          <a:p>
            <a:pPr eaLnBrk="1" hangingPunct="1">
              <a:spcBef>
                <a:spcPct val="50000"/>
              </a:spcBef>
              <a:buFont typeface="Wingdings" charset="0"/>
              <a:buNone/>
            </a:pPr>
            <a:r>
              <a:rPr lang="fr-FR">
                <a:latin typeface="Tahoma" charset="0"/>
              </a:rPr>
              <a:t>Gamme Nivéa Déodorants :</a:t>
            </a:r>
          </a:p>
          <a:p>
            <a:pPr eaLnBrk="1" hangingPunct="1">
              <a:spcBef>
                <a:spcPct val="50000"/>
              </a:spcBef>
              <a:buFont typeface="Wingdings" charset="0"/>
              <a:buChar char="ü"/>
            </a:pPr>
            <a:r>
              <a:rPr lang="fr-FR">
                <a:latin typeface="Tahoma" charset="0"/>
              </a:rPr>
              <a:t>5 lignes (largeur)</a:t>
            </a:r>
          </a:p>
          <a:p>
            <a:pPr eaLnBrk="1" hangingPunct="1">
              <a:spcBef>
                <a:spcPct val="50000"/>
              </a:spcBef>
              <a:buFont typeface="Wingdings" charset="0"/>
              <a:buChar char="ü"/>
            </a:pPr>
            <a:r>
              <a:rPr lang="fr-FR">
                <a:latin typeface="Tahoma" charset="0"/>
              </a:rPr>
              <a:t>Ligne fresh feminin : profondeur = 3</a:t>
            </a:r>
          </a:p>
          <a:p>
            <a:pPr eaLnBrk="1" hangingPunct="1">
              <a:spcBef>
                <a:spcPct val="50000"/>
              </a:spcBef>
              <a:buFont typeface="Wingdings" charset="0"/>
              <a:buChar char="ü"/>
            </a:pPr>
            <a:r>
              <a:rPr lang="fr-FR">
                <a:latin typeface="Tahoma" charset="0"/>
              </a:rPr>
              <a:t> Longueur gamme = 15</a:t>
            </a:r>
          </a:p>
          <a:p>
            <a:pPr eaLnBrk="1" hangingPunct="1">
              <a:spcBef>
                <a:spcPct val="50000"/>
              </a:spcBef>
              <a:buFont typeface="Wingdings" charset="0"/>
              <a:buChar char="ü"/>
            </a:pPr>
            <a:endParaRPr lang="fr-FR">
              <a:latin typeface="Tahoma" charset="0"/>
            </a:endParaRPr>
          </a:p>
        </p:txBody>
      </p:sp>
      <p:sp>
        <p:nvSpPr>
          <p:cNvPr id="548929" name="Rectangle 65"/>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0" name="Rectangle 66"/>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1" name="Rectangle 67"/>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2" name="Rectangle 68"/>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3" name="Rectangle 69"/>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4" name="Rectangle 70"/>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5" name="Rectangle 71"/>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6" name="Rectangle 72"/>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7" name="Rectangle 73"/>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8" name="Rectangle 74"/>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39" name="Rectangle 75"/>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40" name="Rectangle 76"/>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41" name="Rectangle 77"/>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42" name="Rectangle 78"/>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sp>
        <p:nvSpPr>
          <p:cNvPr id="548943" name="Rectangle 79"/>
          <p:cNvSpPr>
            <a:spLocks noChangeArrowheads="1"/>
          </p:cNvSpPr>
          <p:nvPr/>
        </p:nvSpPr>
        <p:spPr bwMode="auto">
          <a:xfrm>
            <a:off x="5202238" y="1292225"/>
            <a:ext cx="9144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fr-FR"/>
          </a:p>
        </p:txBody>
      </p:sp>
      <p:grpSp>
        <p:nvGrpSpPr>
          <p:cNvPr id="548944" name="Group 80"/>
          <p:cNvGrpSpPr>
            <a:grpSpLocks/>
          </p:cNvGrpSpPr>
          <p:nvPr/>
        </p:nvGrpSpPr>
        <p:grpSpPr bwMode="auto">
          <a:xfrm>
            <a:off x="6324601" y="2667000"/>
            <a:ext cx="3744913" cy="3962400"/>
            <a:chOff x="3024" y="1680"/>
            <a:chExt cx="2359" cy="2496"/>
          </a:xfrm>
        </p:grpSpPr>
        <p:sp>
          <p:nvSpPr>
            <p:cNvPr id="548945" name="Line 81"/>
            <p:cNvSpPr>
              <a:spLocks noChangeShapeType="1"/>
            </p:cNvSpPr>
            <p:nvPr/>
          </p:nvSpPr>
          <p:spPr bwMode="auto">
            <a:xfrm>
              <a:off x="3600" y="1680"/>
              <a:ext cx="0" cy="192"/>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fr-FR"/>
            </a:p>
          </p:txBody>
        </p:sp>
        <p:sp>
          <p:nvSpPr>
            <p:cNvPr id="548946" name="Text Box 82"/>
            <p:cNvSpPr txBox="1">
              <a:spLocks noChangeArrowheads="1"/>
            </p:cNvSpPr>
            <p:nvPr/>
          </p:nvSpPr>
          <p:spPr bwMode="auto">
            <a:xfrm>
              <a:off x="3072" y="1824"/>
              <a:ext cx="1104"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fr-FR">
                  <a:latin typeface="Monotype Corsiva" charset="0"/>
                </a:rPr>
                <a:t>Anti-transpirant féminin</a:t>
              </a:r>
            </a:p>
          </p:txBody>
        </p:sp>
        <p:sp>
          <p:nvSpPr>
            <p:cNvPr id="548947" name="Text Box 83"/>
            <p:cNvSpPr txBox="1">
              <a:spLocks noChangeArrowheads="1"/>
            </p:cNvSpPr>
            <p:nvPr/>
          </p:nvSpPr>
          <p:spPr bwMode="auto">
            <a:xfrm>
              <a:off x="3072" y="2304"/>
              <a:ext cx="1152"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fr-FR">
                  <a:latin typeface="Monotype Corsiva" charset="0"/>
                </a:rPr>
                <a:t>Anti-transpirant masculin</a:t>
              </a:r>
            </a:p>
          </p:txBody>
        </p:sp>
        <p:sp>
          <p:nvSpPr>
            <p:cNvPr id="548948" name="Text Box 84"/>
            <p:cNvSpPr txBox="1">
              <a:spLocks noChangeArrowheads="1"/>
            </p:cNvSpPr>
            <p:nvPr/>
          </p:nvSpPr>
          <p:spPr bwMode="auto">
            <a:xfrm>
              <a:off x="3072" y="2889"/>
              <a:ext cx="96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fr-FR">
                  <a:latin typeface="Monotype Corsiva" charset="0"/>
                </a:rPr>
                <a:t>fresh féminin</a:t>
              </a:r>
            </a:p>
          </p:txBody>
        </p:sp>
        <p:sp>
          <p:nvSpPr>
            <p:cNvPr id="548949" name="Text Box 85"/>
            <p:cNvSpPr txBox="1">
              <a:spLocks noChangeArrowheads="1"/>
            </p:cNvSpPr>
            <p:nvPr/>
          </p:nvSpPr>
          <p:spPr bwMode="auto">
            <a:xfrm>
              <a:off x="3072" y="3321"/>
              <a:ext cx="96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fr-FR">
                  <a:latin typeface="Monotype Corsiva" charset="0"/>
                </a:rPr>
                <a:t>fresh masculin</a:t>
              </a:r>
            </a:p>
          </p:txBody>
        </p:sp>
        <p:sp>
          <p:nvSpPr>
            <p:cNvPr id="548950" name="Text Box 86"/>
            <p:cNvSpPr txBox="1">
              <a:spLocks noChangeArrowheads="1"/>
            </p:cNvSpPr>
            <p:nvPr/>
          </p:nvSpPr>
          <p:spPr bwMode="auto">
            <a:xfrm>
              <a:off x="3024" y="3801"/>
              <a:ext cx="96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fr-FR">
                  <a:latin typeface="Monotype Corsiva" charset="0"/>
                </a:rPr>
                <a:t>Sensitive</a:t>
              </a:r>
            </a:p>
          </p:txBody>
        </p:sp>
        <p:pic>
          <p:nvPicPr>
            <p:cNvPr id="548951" name="Picture 87" descr="subbrandcontents_7_0_fr_deo_prod_130x180_ato-antitransp-f"/>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4224" y="1824"/>
              <a:ext cx="312"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952" name="Picture 88" descr="subbrandcontents_7_100_fr_deo_prod_130x180_roll-anti-f"/>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4512" y="1872"/>
              <a:ext cx="291" cy="402"/>
            </a:xfrm>
            <a:prstGeom prst="rect">
              <a:avLst/>
            </a:prstGeom>
            <a:noFill/>
            <a:extLst>
              <a:ext uri="{909E8E84-426E-40dd-AFC4-6F175D3DCCD1}">
                <a14:hiddenFill xmlns="" xmlns:a14="http://schemas.microsoft.com/office/drawing/2010/main">
                  <a:solidFill>
                    <a:srgbClr val="FFFFFF"/>
                  </a:solidFill>
                </a14:hiddenFill>
              </a:ext>
            </a:extLst>
          </p:spPr>
        </p:pic>
        <p:pic>
          <p:nvPicPr>
            <p:cNvPr id="548953" name="Picture 89" descr="subbrandcontents_7_200_fr_deo_prod_130x180_stick-anti-f"/>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4848" y="1920"/>
              <a:ext cx="234" cy="324"/>
            </a:xfrm>
            <a:prstGeom prst="rect">
              <a:avLst/>
            </a:prstGeom>
            <a:noFill/>
            <a:extLst>
              <a:ext uri="{909E8E84-426E-40dd-AFC4-6F175D3DCCD1}">
                <a14:hiddenFill xmlns="" xmlns:a14="http://schemas.microsoft.com/office/drawing/2010/main">
                  <a:solidFill>
                    <a:srgbClr val="FFFFFF"/>
                  </a:solidFill>
                </a14:hiddenFill>
              </a:ext>
            </a:extLst>
          </p:spPr>
        </p:pic>
        <p:pic>
          <p:nvPicPr>
            <p:cNvPr id="548954" name="Picture 90" descr="subbrandcontents_7_1_fr_deo_prod_130x180_ato-antitransp-h"/>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4235" y="2304"/>
              <a:ext cx="277" cy="384"/>
            </a:xfrm>
            <a:prstGeom prst="rect">
              <a:avLst/>
            </a:prstGeom>
            <a:noFill/>
            <a:extLst>
              <a:ext uri="{909E8E84-426E-40dd-AFC4-6F175D3DCCD1}">
                <a14:hiddenFill xmlns="" xmlns:a14="http://schemas.microsoft.com/office/drawing/2010/main">
                  <a:solidFill>
                    <a:srgbClr val="FFFFFF"/>
                  </a:solidFill>
                </a14:hiddenFill>
              </a:ext>
            </a:extLst>
          </p:spPr>
        </p:pic>
        <p:pic>
          <p:nvPicPr>
            <p:cNvPr id="548955" name="Picture 91" descr="subbrandcontents_7_101_fr_deo_prod_130x180_roll-anti-h"/>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4560" y="2352"/>
              <a:ext cx="243" cy="336"/>
            </a:xfrm>
            <a:prstGeom prst="rect">
              <a:avLst/>
            </a:prstGeom>
            <a:noFill/>
            <a:extLst>
              <a:ext uri="{909E8E84-426E-40dd-AFC4-6F175D3DCCD1}">
                <a14:hiddenFill xmlns="" xmlns:a14="http://schemas.microsoft.com/office/drawing/2010/main">
                  <a:solidFill>
                    <a:srgbClr val="FFFFFF"/>
                  </a:solidFill>
                </a14:hiddenFill>
              </a:ext>
            </a:extLst>
          </p:spPr>
        </p:pic>
        <p:pic>
          <p:nvPicPr>
            <p:cNvPr id="548956" name="Picture 92" descr="subbrandcontents_7_201_fr_deo_prod_130x180_stick-anti-h"/>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4800" y="2328"/>
              <a:ext cx="260" cy="360"/>
            </a:xfrm>
            <a:prstGeom prst="rect">
              <a:avLst/>
            </a:prstGeom>
            <a:noFill/>
            <a:extLst>
              <a:ext uri="{909E8E84-426E-40dd-AFC4-6F175D3DCCD1}">
                <a14:hiddenFill xmlns="" xmlns:a14="http://schemas.microsoft.com/office/drawing/2010/main">
                  <a:solidFill>
                    <a:srgbClr val="FFFFFF"/>
                  </a:solidFill>
                </a14:hiddenFill>
              </a:ext>
            </a:extLst>
          </p:spPr>
        </p:pic>
        <p:pic>
          <p:nvPicPr>
            <p:cNvPr id="548957" name="Picture 93" descr="subbrandcontents_7_2_fr_deo_prod_130x180_ato-fresh-f-2004"/>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4224" y="2736"/>
              <a:ext cx="312"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958" name="Picture 94" descr="subbrandcontents_7_103_fr_deo_prod_130x180_bille-fresh-f"/>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4560" y="2784"/>
              <a:ext cx="260" cy="360"/>
            </a:xfrm>
            <a:prstGeom prst="rect">
              <a:avLst/>
            </a:prstGeom>
            <a:noFill/>
            <a:extLst>
              <a:ext uri="{909E8E84-426E-40dd-AFC4-6F175D3DCCD1}">
                <a14:hiddenFill xmlns="" xmlns:a14="http://schemas.microsoft.com/office/drawing/2010/main">
                  <a:solidFill>
                    <a:srgbClr val="FFFFFF"/>
                  </a:solidFill>
                </a14:hiddenFill>
              </a:ext>
            </a:extLst>
          </p:spPr>
        </p:pic>
        <p:pic>
          <p:nvPicPr>
            <p:cNvPr id="548959" name="Picture 95" descr="subbrandcontents_7_300_fr_deo_prod_130x180_lingettes-fresh"/>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4896" y="2736"/>
              <a:ext cx="480"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960" name="Picture 96" descr="subbrandcontents_7_3_fr_deo_prod_130x180_ato-fresh-h-2004"/>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4224" y="3216"/>
              <a:ext cx="312" cy="432"/>
            </a:xfrm>
            <a:prstGeom prst="rect">
              <a:avLst/>
            </a:prstGeom>
            <a:noFill/>
            <a:extLst>
              <a:ext uri="{909E8E84-426E-40dd-AFC4-6F175D3DCCD1}">
                <a14:hiddenFill xmlns="" xmlns:a14="http://schemas.microsoft.com/office/drawing/2010/main">
                  <a:solidFill>
                    <a:srgbClr val="FFFFFF"/>
                  </a:solidFill>
                </a14:hiddenFill>
              </a:ext>
            </a:extLst>
          </p:spPr>
        </p:pic>
        <p:pic>
          <p:nvPicPr>
            <p:cNvPr id="548961" name="Picture 97" descr="subbrandcontents_7_104_fr_deo_prod_130x180_bille-fresh-h"/>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4560" y="3264"/>
              <a:ext cx="260" cy="360"/>
            </a:xfrm>
            <a:prstGeom prst="rect">
              <a:avLst/>
            </a:prstGeom>
            <a:noFill/>
            <a:extLst>
              <a:ext uri="{909E8E84-426E-40dd-AFC4-6F175D3DCCD1}">
                <a14:hiddenFill xmlns="" xmlns:a14="http://schemas.microsoft.com/office/drawing/2010/main">
                  <a:solidFill>
                    <a:srgbClr val="FFFFFF"/>
                  </a:solidFill>
                </a14:hiddenFill>
              </a:ext>
            </a:extLst>
          </p:spPr>
        </p:pic>
        <p:pic>
          <p:nvPicPr>
            <p:cNvPr id="548962" name="Picture 98" descr="subbrandcontents_7_400_fr_deo_prod_130x180_compact-f"/>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5088" y="1848"/>
              <a:ext cx="295" cy="408"/>
            </a:xfrm>
            <a:prstGeom prst="rect">
              <a:avLst/>
            </a:prstGeom>
            <a:noFill/>
            <a:extLst>
              <a:ext uri="{909E8E84-426E-40dd-AFC4-6F175D3DCCD1}">
                <a14:hiddenFill xmlns="" xmlns:a14="http://schemas.microsoft.com/office/drawing/2010/main">
                  <a:solidFill>
                    <a:srgbClr val="FFFFFF"/>
                  </a:solidFill>
                </a14:hiddenFill>
              </a:ext>
            </a:extLst>
          </p:spPr>
        </p:pic>
        <p:pic>
          <p:nvPicPr>
            <p:cNvPr id="548963" name="Picture 99" descr="subbrandcontents_7_401_fr_deo_prod_130x180_compact-sensitive"/>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4896" y="3720"/>
              <a:ext cx="329" cy="456"/>
            </a:xfrm>
            <a:prstGeom prst="rect">
              <a:avLst/>
            </a:prstGeom>
            <a:noFill/>
            <a:extLst>
              <a:ext uri="{909E8E84-426E-40dd-AFC4-6F175D3DCCD1}">
                <a14:hiddenFill xmlns="" xmlns:a14="http://schemas.microsoft.com/office/drawing/2010/main">
                  <a:solidFill>
                    <a:srgbClr val="FFFFFF"/>
                  </a:solidFill>
                </a14:hiddenFill>
              </a:ext>
            </a:extLst>
          </p:spPr>
        </p:pic>
        <p:pic>
          <p:nvPicPr>
            <p:cNvPr id="548964" name="Picture 100" descr="subbrandcontents_7_4_fr_deo_prod_130x180_ato-sensitive"/>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4224" y="3672"/>
              <a:ext cx="329" cy="456"/>
            </a:xfrm>
            <a:prstGeom prst="rect">
              <a:avLst/>
            </a:prstGeom>
            <a:noFill/>
            <a:extLst>
              <a:ext uri="{909E8E84-426E-40dd-AFC4-6F175D3DCCD1}">
                <a14:hiddenFill xmlns="" xmlns:a14="http://schemas.microsoft.com/office/drawing/2010/main">
                  <a:solidFill>
                    <a:srgbClr val="FFFFFF"/>
                  </a:solidFill>
                </a14:hiddenFill>
              </a:ext>
            </a:extLst>
          </p:spPr>
        </p:pic>
        <p:pic>
          <p:nvPicPr>
            <p:cNvPr id="548965" name="Picture 101" descr="subbrandcontents_7_102_fr_deo_prod_130x180_bille-sens"/>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4560" y="3768"/>
              <a:ext cx="260" cy="360"/>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78831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48944"/>
                                        </p:tgtEl>
                                        <p:attrNameLst>
                                          <p:attrName>style.visibility</p:attrName>
                                        </p:attrNameLst>
                                      </p:cBhvr>
                                      <p:to>
                                        <p:strVal val="visible"/>
                                      </p:to>
                                    </p:set>
                                    <p:anim calcmode="lin" valueType="num">
                                      <p:cBhvr additive="base">
                                        <p:cTn id="7" dur="500" fill="hold"/>
                                        <p:tgtEl>
                                          <p:spTgt spid="548944"/>
                                        </p:tgtEl>
                                        <p:attrNameLst>
                                          <p:attrName>ppt_x</p:attrName>
                                        </p:attrNameLst>
                                      </p:cBhvr>
                                      <p:tavLst>
                                        <p:tav tm="0">
                                          <p:val>
                                            <p:strVal val="0-#ppt_w/2"/>
                                          </p:val>
                                        </p:tav>
                                        <p:tav tm="100000">
                                          <p:val>
                                            <p:strVal val="#ppt_x"/>
                                          </p:val>
                                        </p:tav>
                                      </p:tavLst>
                                    </p:anim>
                                    <p:anim calcmode="lin" valueType="num">
                                      <p:cBhvr additive="base">
                                        <p:cTn id="8" dur="500" fill="hold"/>
                                        <p:tgtEl>
                                          <p:spTgt spid="5489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98425" y="-35337"/>
            <a:ext cx="10058400" cy="1609344"/>
          </a:xfrm>
        </p:spPr>
        <p:txBody>
          <a:bodyPr/>
          <a:lstStyle/>
          <a:p>
            <a:r>
              <a:rPr lang="fr-FR"/>
              <a:t>Gérer la gamme dans le temps</a:t>
            </a:r>
          </a:p>
        </p:txBody>
      </p:sp>
      <p:sp>
        <p:nvSpPr>
          <p:cNvPr id="557059" name="Rectangle 3"/>
          <p:cNvSpPr>
            <a:spLocks noGrp="1" noChangeArrowheads="1"/>
          </p:cNvSpPr>
          <p:nvPr>
            <p:ph type="body" idx="1"/>
          </p:nvPr>
        </p:nvSpPr>
        <p:spPr>
          <a:xfrm>
            <a:off x="2209800" y="1371600"/>
            <a:ext cx="7772400" cy="5486400"/>
          </a:xfrm>
        </p:spPr>
        <p:txBody>
          <a:bodyPr/>
          <a:lstStyle/>
          <a:p>
            <a:r>
              <a:rPr lang="fr-FR" sz="2400" b="1" dirty="0"/>
              <a:t>Extension : </a:t>
            </a:r>
            <a:r>
              <a:rPr lang="fr-FR" sz="2400" dirty="0"/>
              <a:t>attaquer une partie du marché </a:t>
            </a:r>
            <a:r>
              <a:rPr lang="fr-FR" sz="2400" dirty="0" err="1"/>
              <a:t>qu</a:t>
            </a:r>
            <a:r>
              <a:rPr lang="ja-JP" altLang="fr-FR" sz="2400" dirty="0">
                <a:latin typeface="Arial"/>
              </a:rPr>
              <a:t>’</a:t>
            </a:r>
            <a:r>
              <a:rPr lang="fr-FR" sz="2400" dirty="0"/>
              <a:t>on ne couvrait pas </a:t>
            </a:r>
            <a:r>
              <a:rPr lang="fr-FR" sz="2400" dirty="0" err="1"/>
              <a:t>jusqu</a:t>
            </a:r>
            <a:r>
              <a:rPr lang="ja-JP" altLang="fr-FR" sz="2400" dirty="0">
                <a:latin typeface="Arial"/>
              </a:rPr>
              <a:t>’</a:t>
            </a:r>
            <a:r>
              <a:rPr lang="fr-FR" sz="2400" dirty="0"/>
              <a:t>alors</a:t>
            </a:r>
          </a:p>
          <a:p>
            <a:pPr lvl="1"/>
            <a:r>
              <a:rPr lang="fr-FR" sz="2400" dirty="0"/>
              <a:t>vers le bas</a:t>
            </a:r>
          </a:p>
          <a:p>
            <a:pPr lvl="1"/>
            <a:endParaRPr lang="fr-FR" sz="2400" dirty="0"/>
          </a:p>
          <a:p>
            <a:pPr lvl="1"/>
            <a:endParaRPr lang="fr-FR" sz="2400" dirty="0"/>
          </a:p>
          <a:p>
            <a:pPr lvl="1"/>
            <a:r>
              <a:rPr lang="fr-FR" sz="2400" dirty="0"/>
              <a:t>vers le haut</a:t>
            </a:r>
          </a:p>
          <a:p>
            <a:pPr lvl="1"/>
            <a:endParaRPr lang="fr-FR" sz="2800" dirty="0"/>
          </a:p>
          <a:p>
            <a:pPr lvl="1"/>
            <a:r>
              <a:rPr lang="fr-FR" sz="2400" dirty="0"/>
              <a:t>dans les deux sens</a:t>
            </a:r>
          </a:p>
          <a:p>
            <a:pPr>
              <a:buFontTx/>
              <a:buNone/>
            </a:pPr>
            <a:endParaRPr lang="fr-FR" sz="3200" b="1" dirty="0"/>
          </a:p>
        </p:txBody>
      </p:sp>
      <p:pic>
        <p:nvPicPr>
          <p:cNvPr id="557079" name="Picture 23" descr="Formule_1_Hotel(1)s">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75050" y="5445125"/>
            <a:ext cx="838200" cy="838200"/>
          </a:xfrm>
          <a:prstGeom prst="rect">
            <a:avLst/>
          </a:prstGeom>
          <a:noFill/>
          <a:extLst>
            <a:ext uri="{909E8E84-426E-40dd-AFC4-6F175D3DCCD1}">
              <a14:hiddenFill xmlns="" xmlns:a14="http://schemas.microsoft.com/office/drawing/2010/main">
                <a:solidFill>
                  <a:srgbClr val="FFFFFF"/>
                </a:solidFill>
              </a14:hiddenFill>
            </a:ext>
          </a:extLst>
        </p:spPr>
      </p:pic>
      <p:pic>
        <p:nvPicPr>
          <p:cNvPr id="557081" name="Picture 25" descr="00536">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83113" y="5445126"/>
            <a:ext cx="544512" cy="715963"/>
          </a:xfrm>
          <a:prstGeom prst="rect">
            <a:avLst/>
          </a:prstGeom>
          <a:noFill/>
          <a:extLst>
            <a:ext uri="{909E8E84-426E-40dd-AFC4-6F175D3DCCD1}">
              <a14:hiddenFill xmlns="" xmlns:a14="http://schemas.microsoft.com/office/drawing/2010/main">
                <a:solidFill>
                  <a:srgbClr val="FFFFFF"/>
                </a:solidFill>
              </a14:hiddenFill>
            </a:ext>
          </a:extLst>
        </p:spPr>
      </p:pic>
      <p:pic>
        <p:nvPicPr>
          <p:cNvPr id="557083" name="Picture 27" descr="novotel">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5276" y="5589589"/>
            <a:ext cx="612775" cy="612775"/>
          </a:xfrm>
          <a:prstGeom prst="rect">
            <a:avLst/>
          </a:prstGeom>
          <a:noFill/>
          <a:extLst>
            <a:ext uri="{909E8E84-426E-40dd-AFC4-6F175D3DCCD1}">
              <a14:hiddenFill xmlns="" xmlns:a14="http://schemas.microsoft.com/office/drawing/2010/main">
                <a:solidFill>
                  <a:srgbClr val="FFFFFF"/>
                </a:solidFill>
              </a14:hiddenFill>
            </a:ext>
          </a:extLst>
        </p:spPr>
      </p:pic>
      <p:pic>
        <p:nvPicPr>
          <p:cNvPr id="557085" name="Picture 29" descr="Sofitel">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240463" y="5661025"/>
            <a:ext cx="862012" cy="558800"/>
          </a:xfrm>
          <a:prstGeom prst="rect">
            <a:avLst/>
          </a:prstGeom>
          <a:noFill/>
          <a:extLst>
            <a:ext uri="{909E8E84-426E-40dd-AFC4-6F175D3DCCD1}">
              <a14:hiddenFill xmlns="" xmlns:a14="http://schemas.microsoft.com/office/drawing/2010/main">
                <a:solidFill>
                  <a:srgbClr val="FFFFFF"/>
                </a:solidFill>
              </a14:hiddenFill>
            </a:ext>
          </a:extLst>
        </p:spPr>
      </p:pic>
      <p:pic>
        <p:nvPicPr>
          <p:cNvPr id="566275" name="Picture 3" descr="jaquar">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448301" y="2133600"/>
            <a:ext cx="1304925" cy="838200"/>
          </a:xfrm>
          <a:prstGeom prst="rect">
            <a:avLst/>
          </a:prstGeom>
          <a:noFill/>
          <a:extLst>
            <a:ext uri="{909E8E84-426E-40dd-AFC4-6F175D3DCCD1}">
              <a14:hiddenFill xmlns="" xmlns:a14="http://schemas.microsoft.com/office/drawing/2010/main">
                <a:solidFill>
                  <a:srgbClr val="FFFFFF"/>
                </a:solidFill>
              </a14:hiddenFill>
            </a:ext>
          </a:extLst>
        </p:spPr>
      </p:pic>
      <p:pic>
        <p:nvPicPr>
          <p:cNvPr id="566276" name="Picture 4"/>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710613" y="2060575"/>
            <a:ext cx="1922462" cy="1022350"/>
          </a:xfrm>
          <a:prstGeom prst="rect">
            <a:avLst/>
          </a:prstGeom>
          <a:noFill/>
          <a:extLst>
            <a:ext uri="{909E8E84-426E-40dd-AFC4-6F175D3DCCD1}">
              <a14:hiddenFill xmlns="" xmlns:a14="http://schemas.microsoft.com/office/drawing/2010/main">
                <a:solidFill>
                  <a:srgbClr val="FFFFFF"/>
                </a:solidFill>
              </a14:hiddenFill>
            </a:ext>
          </a:extLst>
        </p:spPr>
      </p:pic>
      <p:pic>
        <p:nvPicPr>
          <p:cNvPr id="566278" name="Picture 6" descr="pic-20064">
            <a:hlinkClick r:id="rId13"/>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888163" y="1989138"/>
            <a:ext cx="1751012" cy="1257300"/>
          </a:xfrm>
          <a:prstGeom prst="rect">
            <a:avLst/>
          </a:prstGeom>
          <a:noFill/>
          <a:extLst>
            <a:ext uri="{909E8E84-426E-40dd-AFC4-6F175D3DCCD1}">
              <a14:hiddenFill xmlns="" xmlns:a14="http://schemas.microsoft.com/office/drawing/2010/main">
                <a:solidFill>
                  <a:srgbClr val="FFFFFF"/>
                </a:solidFill>
              </a14:hiddenFill>
            </a:ext>
          </a:extLst>
        </p:spPr>
      </p:pic>
      <p:pic>
        <p:nvPicPr>
          <p:cNvPr id="566279" name="Picture 7"/>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688388" y="3141664"/>
            <a:ext cx="1871662" cy="936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66280" name="Picture 8"/>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6321425" y="3141663"/>
            <a:ext cx="2222500" cy="124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66281" name="Text Box 9"/>
          <p:cNvSpPr txBox="1">
            <a:spLocks noChangeArrowheads="1"/>
          </p:cNvSpPr>
          <p:nvPr/>
        </p:nvSpPr>
        <p:spPr bwMode="auto">
          <a:xfrm>
            <a:off x="6600826" y="4076701"/>
            <a:ext cx="2087563"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fr-FR" i="1"/>
              <a:t>Renault Latitude</a:t>
            </a:r>
          </a:p>
        </p:txBody>
      </p:sp>
      <p:sp>
        <p:nvSpPr>
          <p:cNvPr id="566282" name="Text Box 10"/>
          <p:cNvSpPr txBox="1">
            <a:spLocks noChangeArrowheads="1"/>
          </p:cNvSpPr>
          <p:nvPr/>
        </p:nvSpPr>
        <p:spPr bwMode="auto">
          <a:xfrm>
            <a:off x="8688388" y="4076701"/>
            <a:ext cx="2087562"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fr-FR" i="1"/>
              <a:t>Citroën Metropolis</a:t>
            </a:r>
          </a:p>
        </p:txBody>
      </p:sp>
      <p:pic>
        <p:nvPicPr>
          <p:cNvPr id="566283" name="Picture 11"/>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00026" y="2954338"/>
            <a:ext cx="1431925" cy="1431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603872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24600" y="52578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title"/>
          </p:nvPr>
        </p:nvSpPr>
        <p:spPr>
          <a:xfrm>
            <a:off x="1295400" y="15876"/>
            <a:ext cx="9601200" cy="1485900"/>
          </a:xfrm>
        </p:spPr>
        <p:txBody>
          <a:bodyPr>
            <a:normAutofit/>
          </a:bodyPr>
          <a:lstStyle/>
          <a:p>
            <a:pPr algn="ctr"/>
            <a:r>
              <a:rPr lang="fr-FR" altLang="fr-FR" sz="2800" dirty="0" smtClean="0">
                <a:ea typeface="ＭＳ Ｐゴシック" charset="-128"/>
              </a:rPr>
              <a:t>Définitions par une classification des produits</a:t>
            </a:r>
            <a:endParaRPr lang="fr-FR" altLang="fr-FR" sz="2800" dirty="0">
              <a:ea typeface="ＭＳ Ｐゴシック" charset="-128"/>
            </a:endParaRPr>
          </a:p>
        </p:txBody>
      </p:sp>
      <p:sp>
        <p:nvSpPr>
          <p:cNvPr id="23555" name="Rectangle 3"/>
          <p:cNvSpPr>
            <a:spLocks noGrp="1" noChangeArrowheads="1"/>
          </p:cNvSpPr>
          <p:nvPr>
            <p:ph type="body" idx="1"/>
          </p:nvPr>
        </p:nvSpPr>
        <p:spPr>
          <a:xfrm>
            <a:off x="1062038" y="1371600"/>
            <a:ext cx="4500562" cy="5486400"/>
          </a:xfrm>
          <a:noFill/>
        </p:spPr>
        <p:txBody>
          <a:bodyPr>
            <a:normAutofit/>
          </a:bodyPr>
          <a:lstStyle/>
          <a:p>
            <a:pPr>
              <a:spcBef>
                <a:spcPct val="80000"/>
              </a:spcBef>
            </a:pPr>
            <a:r>
              <a:rPr lang="fr-FR" altLang="fr-FR" b="1" dirty="0">
                <a:latin typeface="Rockwell" charset="0"/>
                <a:ea typeface="Rockwell" charset="0"/>
                <a:cs typeface="Rockwell" charset="0"/>
              </a:rPr>
              <a:t>Prix</a:t>
            </a:r>
          </a:p>
          <a:p>
            <a:pPr>
              <a:spcBef>
                <a:spcPct val="80000"/>
              </a:spcBef>
            </a:pPr>
            <a:endParaRPr lang="fr-FR" altLang="fr-FR" b="1" dirty="0">
              <a:latin typeface="Rockwell" charset="0"/>
              <a:ea typeface="Rockwell" charset="0"/>
              <a:cs typeface="Rockwell" charset="0"/>
            </a:endParaRPr>
          </a:p>
          <a:p>
            <a:pPr>
              <a:spcBef>
                <a:spcPct val="80000"/>
              </a:spcBef>
            </a:pPr>
            <a:endParaRPr lang="fr-FR" altLang="fr-FR" b="1" dirty="0">
              <a:latin typeface="Rockwell" charset="0"/>
              <a:ea typeface="Rockwell" charset="0"/>
              <a:cs typeface="Rockwell" charset="0"/>
            </a:endParaRPr>
          </a:p>
          <a:p>
            <a:pPr>
              <a:spcBef>
                <a:spcPct val="80000"/>
              </a:spcBef>
            </a:pPr>
            <a:r>
              <a:rPr lang="fr-FR" altLang="fr-FR" b="1" dirty="0">
                <a:latin typeface="Rockwell" charset="0"/>
                <a:ea typeface="Rockwell" charset="0"/>
                <a:cs typeface="Rockwell" charset="0"/>
              </a:rPr>
              <a:t>Substituabilité</a:t>
            </a:r>
          </a:p>
          <a:p>
            <a:pPr>
              <a:spcBef>
                <a:spcPct val="80000"/>
              </a:spcBef>
            </a:pPr>
            <a:endParaRPr lang="fr-FR" altLang="fr-FR" b="1" dirty="0">
              <a:latin typeface="Rockwell" charset="0"/>
              <a:ea typeface="Rockwell" charset="0"/>
              <a:cs typeface="Rockwell" charset="0"/>
            </a:endParaRPr>
          </a:p>
          <a:p>
            <a:pPr>
              <a:spcBef>
                <a:spcPct val="80000"/>
              </a:spcBef>
            </a:pPr>
            <a:endParaRPr lang="fr-FR" altLang="fr-FR" b="1" dirty="0">
              <a:latin typeface="Rockwell" charset="0"/>
              <a:ea typeface="Rockwell" charset="0"/>
              <a:cs typeface="Rockwell" charset="0"/>
            </a:endParaRPr>
          </a:p>
          <a:p>
            <a:pPr>
              <a:spcBef>
                <a:spcPct val="80000"/>
              </a:spcBef>
            </a:pPr>
            <a:r>
              <a:rPr lang="fr-FR" altLang="fr-FR" b="1" dirty="0">
                <a:latin typeface="Rockwell" charset="0"/>
                <a:ea typeface="Rockwell" charset="0"/>
                <a:cs typeface="Rockwell" charset="0"/>
              </a:rPr>
              <a:t>Complémentarité</a:t>
            </a:r>
          </a:p>
        </p:txBody>
      </p:sp>
      <p:sp>
        <p:nvSpPr>
          <p:cNvPr id="23556" name="Rectangle 8"/>
          <p:cNvSpPr>
            <a:spLocks noChangeArrowheads="1"/>
          </p:cNvSpPr>
          <p:nvPr/>
        </p:nvSpPr>
        <p:spPr bwMode="auto">
          <a:xfrm>
            <a:off x="4667250" y="24574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3557" name="Text Box 9"/>
          <p:cNvSpPr txBox="1">
            <a:spLocks noChangeArrowheads="1"/>
          </p:cNvSpPr>
          <p:nvPr/>
        </p:nvSpPr>
        <p:spPr bwMode="auto">
          <a:xfrm>
            <a:off x="6096000" y="1371600"/>
            <a:ext cx="4724400" cy="517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80000"/>
              </a:spcBef>
              <a:buFontTx/>
              <a:buChar char="•"/>
            </a:pPr>
            <a:r>
              <a:rPr lang="fr-FR" altLang="fr-FR" sz="2800" dirty="0">
                <a:latin typeface="Arial" charset="0"/>
              </a:rPr>
              <a:t> </a:t>
            </a:r>
            <a:r>
              <a:rPr lang="fr-FR" altLang="fr-FR" sz="2000" dirty="0">
                <a:latin typeface="Rockwell" charset="0"/>
                <a:ea typeface="Rockwell" charset="0"/>
                <a:cs typeface="Rockwell" charset="0"/>
              </a:rPr>
              <a:t>Cycle de vie</a:t>
            </a:r>
          </a:p>
          <a:p>
            <a:pPr>
              <a:spcBef>
                <a:spcPct val="80000"/>
              </a:spcBef>
              <a:buFontTx/>
              <a:buChar char="•"/>
            </a:pPr>
            <a:endParaRPr lang="fr-FR" altLang="fr-FR" sz="2000" dirty="0">
              <a:latin typeface="Rockwell" charset="0"/>
              <a:ea typeface="Rockwell" charset="0"/>
              <a:cs typeface="Rockwell" charset="0"/>
            </a:endParaRPr>
          </a:p>
          <a:p>
            <a:pPr>
              <a:spcBef>
                <a:spcPct val="80000"/>
              </a:spcBef>
              <a:buFontTx/>
              <a:buChar char="•"/>
            </a:pPr>
            <a:endParaRPr lang="fr-FR" altLang="fr-FR" sz="2000" dirty="0">
              <a:latin typeface="Rockwell" charset="0"/>
              <a:ea typeface="Rockwell" charset="0"/>
              <a:cs typeface="Rockwell" charset="0"/>
            </a:endParaRPr>
          </a:p>
          <a:p>
            <a:pPr>
              <a:spcBef>
                <a:spcPct val="80000"/>
              </a:spcBef>
              <a:buFontTx/>
              <a:buChar char="•"/>
            </a:pPr>
            <a:r>
              <a:rPr lang="fr-FR" altLang="fr-FR" sz="2000" dirty="0">
                <a:latin typeface="Rockwell" charset="0"/>
                <a:ea typeface="Rockwell" charset="0"/>
                <a:cs typeface="Rockwell" charset="0"/>
              </a:rPr>
              <a:t> Rationalisation de l’achat</a:t>
            </a:r>
          </a:p>
          <a:p>
            <a:pPr>
              <a:spcBef>
                <a:spcPct val="80000"/>
              </a:spcBef>
              <a:buFontTx/>
              <a:buChar char="•"/>
            </a:pPr>
            <a:endParaRPr lang="fr-FR" altLang="fr-FR" sz="2000" dirty="0">
              <a:latin typeface="Rockwell" charset="0"/>
              <a:ea typeface="Rockwell" charset="0"/>
              <a:cs typeface="Rockwell" charset="0"/>
            </a:endParaRPr>
          </a:p>
          <a:p>
            <a:pPr>
              <a:spcBef>
                <a:spcPct val="80000"/>
              </a:spcBef>
              <a:buFontTx/>
              <a:buChar char="•"/>
            </a:pPr>
            <a:endParaRPr lang="fr-FR" altLang="fr-FR" sz="2000" dirty="0">
              <a:latin typeface="Rockwell" charset="0"/>
              <a:ea typeface="Rockwell" charset="0"/>
              <a:cs typeface="Rockwell" charset="0"/>
            </a:endParaRPr>
          </a:p>
          <a:p>
            <a:pPr>
              <a:spcBef>
                <a:spcPct val="80000"/>
              </a:spcBef>
              <a:buFontTx/>
              <a:buChar char="•"/>
            </a:pPr>
            <a:r>
              <a:rPr lang="fr-FR" altLang="fr-FR" sz="2000" dirty="0">
                <a:latin typeface="Rockwell" charset="0"/>
                <a:ea typeface="Rockwell" charset="0"/>
                <a:cs typeface="Rockwell" charset="0"/>
              </a:rPr>
              <a:t> Implication</a:t>
            </a:r>
          </a:p>
          <a:p>
            <a:pPr>
              <a:spcBef>
                <a:spcPct val="80000"/>
              </a:spcBef>
              <a:buFontTx/>
              <a:buChar char="•"/>
            </a:pPr>
            <a:endParaRPr lang="fr-FR" altLang="fr-FR" sz="2800" dirty="0">
              <a:latin typeface="Arial" charset="0"/>
            </a:endParaRPr>
          </a:p>
          <a:p>
            <a:pPr>
              <a:spcBef>
                <a:spcPct val="50000"/>
              </a:spcBef>
            </a:pPr>
            <a:endParaRPr lang="fr-FR" altLang="fr-FR" dirty="0"/>
          </a:p>
        </p:txBody>
      </p:sp>
      <p:sp>
        <p:nvSpPr>
          <p:cNvPr id="23558" name="Rectangle 11"/>
          <p:cNvSpPr>
            <a:spLocks noChangeArrowheads="1"/>
          </p:cNvSpPr>
          <p:nvPr/>
        </p:nvSpPr>
        <p:spPr bwMode="auto">
          <a:xfrm>
            <a:off x="5491163" y="28241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pic>
        <p:nvPicPr>
          <p:cNvPr id="23559"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9800" y="36576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Rectangle 13"/>
          <p:cNvSpPr>
            <a:spLocks noChangeArrowheads="1"/>
          </p:cNvSpPr>
          <p:nvPr/>
        </p:nvSpPr>
        <p:spPr bwMode="auto">
          <a:xfrm>
            <a:off x="5634038" y="29670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pic>
        <p:nvPicPr>
          <p:cNvPr id="23561" name="Picture 1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86201" y="3571876"/>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Rectangle 15"/>
          <p:cNvSpPr>
            <a:spLocks noChangeArrowheads="1"/>
          </p:cNvSpPr>
          <p:nvPr/>
        </p:nvSpPr>
        <p:spPr bwMode="auto">
          <a:xfrm>
            <a:off x="5781675" y="280511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sp>
        <p:nvSpPr>
          <p:cNvPr id="23563" name="Rectangle 17"/>
          <p:cNvSpPr>
            <a:spLocks noChangeArrowheads="1"/>
          </p:cNvSpPr>
          <p:nvPr/>
        </p:nvSpPr>
        <p:spPr bwMode="auto">
          <a:xfrm>
            <a:off x="5381625" y="28956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pic>
        <p:nvPicPr>
          <p:cNvPr id="23564" name="Picture 1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0" y="5410200"/>
            <a:ext cx="14287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Rectangle 19"/>
          <p:cNvSpPr>
            <a:spLocks noChangeArrowheads="1"/>
          </p:cNvSpPr>
          <p:nvPr/>
        </p:nvSpPr>
        <p:spPr bwMode="auto">
          <a:xfrm>
            <a:off x="5776913" y="28241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pic>
        <p:nvPicPr>
          <p:cNvPr id="23566" name="Picture 18"/>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410700" y="1447800"/>
            <a:ext cx="7239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7" name="Rectangle 21"/>
          <p:cNvSpPr>
            <a:spLocks noChangeArrowheads="1"/>
          </p:cNvSpPr>
          <p:nvPr/>
        </p:nvSpPr>
        <p:spPr bwMode="auto">
          <a:xfrm>
            <a:off x="5724525" y="290988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pic>
        <p:nvPicPr>
          <p:cNvPr id="23568" name="Picture 22" descr="a"/>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391400" y="37338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9" name="Picture 23" descr="a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915400" y="35814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25"/>
          <p:cNvSpPr>
            <a:spLocks noChangeArrowheads="1"/>
          </p:cNvSpPr>
          <p:nvPr/>
        </p:nvSpPr>
        <p:spPr bwMode="auto">
          <a:xfrm>
            <a:off x="3952875" y="233838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pic>
        <p:nvPicPr>
          <p:cNvPr id="23571" name="Picture 24"/>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180049" y="5257800"/>
            <a:ext cx="22860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2" name="Rectangle 27"/>
          <p:cNvSpPr>
            <a:spLocks noChangeArrowheads="1"/>
          </p:cNvSpPr>
          <p:nvPr/>
        </p:nvSpPr>
        <p:spPr bwMode="auto">
          <a:xfrm>
            <a:off x="5143500" y="24765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fr-FR" altLang="fr-FR"/>
          </a:p>
        </p:txBody>
      </p:sp>
      <p:pic>
        <p:nvPicPr>
          <p:cNvPr id="23573" name="Picture 29" descr="journal_metro"/>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097338" y="1371600"/>
            <a:ext cx="13493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4" name="Picture 31" descr="le%2520figaro">
            <a:hlinkClick r:id="rId11" invalidUrl="http://images.google.fr/imgres?imgurl=http://myweblogis.free.fr/images_divers/le figaro.jpg&amp;imgrefurl=http://www.meltingblog.org/index.php/weblog/archives/2003/07/&amp;h=800&amp;w=533&amp;sz=115&amp;hl=fr&amp;start=1&amp;tbnid=yClyJegoqmT7QM:&amp;tbnh=143&amp;tbnw=95&amp;prev=/images?q=figaro&amp;svnum=10&amp;hl=fr&amp;lr=&amp;sa=G"/>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860525" y="1400821"/>
            <a:ext cx="108585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5" name="Image 27"/>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828800" y="5486401"/>
            <a:ext cx="137160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Image 25"/>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931488" y="1459252"/>
            <a:ext cx="13525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6025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a:xfrm>
            <a:off x="87013" y="76534"/>
            <a:ext cx="10058400" cy="1609344"/>
          </a:xfrm>
        </p:spPr>
        <p:txBody>
          <a:bodyPr/>
          <a:lstStyle/>
          <a:p>
            <a:r>
              <a:rPr lang="fr-FR"/>
              <a:t>Gérer la gamme dans le temps</a:t>
            </a:r>
          </a:p>
        </p:txBody>
      </p:sp>
      <p:sp>
        <p:nvSpPr>
          <p:cNvPr id="581635" name="Rectangle 3"/>
          <p:cNvSpPr>
            <a:spLocks noGrp="1" noChangeArrowheads="1"/>
          </p:cNvSpPr>
          <p:nvPr>
            <p:ph type="body" idx="1"/>
          </p:nvPr>
        </p:nvSpPr>
        <p:spPr/>
        <p:txBody>
          <a:bodyPr>
            <a:normAutofit lnSpcReduction="10000"/>
          </a:bodyPr>
          <a:lstStyle/>
          <a:p>
            <a:r>
              <a:rPr lang="fr-FR" sz="2400" b="1"/>
              <a:t>Consolidation : </a:t>
            </a:r>
            <a:r>
              <a:rPr lang="fr-FR" sz="2400"/>
              <a:t>ajout de nouveaux produits au sein de la gamme</a:t>
            </a:r>
          </a:p>
          <a:p>
            <a:endParaRPr lang="fr-FR" sz="2400" b="1"/>
          </a:p>
          <a:p>
            <a:endParaRPr lang="fr-FR" sz="1400" b="1"/>
          </a:p>
          <a:p>
            <a:endParaRPr lang="fr-FR" sz="1400" b="1"/>
          </a:p>
          <a:p>
            <a:endParaRPr lang="fr-FR" sz="1400" b="1"/>
          </a:p>
          <a:p>
            <a:endParaRPr lang="fr-FR" sz="1400" b="1"/>
          </a:p>
          <a:p>
            <a:endParaRPr lang="fr-FR" sz="1400" b="1"/>
          </a:p>
          <a:p>
            <a:endParaRPr lang="fr-FR" sz="1400" b="1"/>
          </a:p>
          <a:p>
            <a:r>
              <a:rPr lang="fr-FR" sz="2400" b="1"/>
              <a:t>Élimination de produits (élagage)</a:t>
            </a:r>
          </a:p>
          <a:p>
            <a:pPr lvl="1"/>
            <a:r>
              <a:rPr lang="fr-FR" sz="2400"/>
              <a:t>Produits nouveaux qui échouent</a:t>
            </a:r>
          </a:p>
          <a:p>
            <a:pPr lvl="1"/>
            <a:r>
              <a:rPr lang="fr-FR" sz="2400"/>
              <a:t>Produits en fin de cycle de vie</a:t>
            </a:r>
          </a:p>
          <a:p>
            <a:endParaRPr lang="fr-FR"/>
          </a:p>
        </p:txBody>
      </p:sp>
      <p:pic>
        <p:nvPicPr>
          <p:cNvPr id="581638" name="Picture 6" descr="Extension de gamme Sveltess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0" y="2731913"/>
            <a:ext cx="2016125" cy="1395413"/>
          </a:xfrm>
          <a:prstGeom prst="rect">
            <a:avLst/>
          </a:prstGeom>
          <a:noFill/>
          <a:extLst>
            <a:ext uri="{909E8E84-426E-40dd-AFC4-6F175D3DCCD1}">
              <a14:hiddenFill xmlns="" xmlns:a14="http://schemas.microsoft.com/office/drawing/2010/main">
                <a:solidFill>
                  <a:srgbClr val="FFFFFF"/>
                </a:solidFill>
              </a14:hiddenFill>
            </a:ext>
          </a:extLst>
        </p:spPr>
      </p:pic>
      <p:pic>
        <p:nvPicPr>
          <p:cNvPr id="581639" name="Picture 7" descr="Extension de gamm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31988" y="2637456"/>
            <a:ext cx="1568450" cy="1584325"/>
          </a:xfrm>
          <a:prstGeom prst="rect">
            <a:avLst/>
          </a:prstGeom>
          <a:noFill/>
          <a:extLst>
            <a:ext uri="{909E8E84-426E-40dd-AFC4-6F175D3DCCD1}">
              <a14:hiddenFill xmlns="" xmlns:a14="http://schemas.microsoft.com/office/drawing/2010/main">
                <a:solidFill>
                  <a:srgbClr val="FFFFFF"/>
                </a:solidFill>
              </a14:hiddenFill>
            </a:ext>
          </a:extLst>
        </p:spPr>
      </p:pic>
      <p:pic>
        <p:nvPicPr>
          <p:cNvPr id="581640" name="Picture 8" descr="extension de gamm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12264" y="1627188"/>
            <a:ext cx="628650" cy="2449512"/>
          </a:xfrm>
          <a:prstGeom prst="rect">
            <a:avLst/>
          </a:prstGeom>
          <a:noFill/>
          <a:extLst>
            <a:ext uri="{909E8E84-426E-40dd-AFC4-6F175D3DCCD1}">
              <a14:hiddenFill xmlns="" xmlns:a14="http://schemas.microsoft.com/office/drawing/2010/main">
                <a:solidFill>
                  <a:srgbClr val="FFFFFF"/>
                </a:solidFill>
              </a14:hiddenFill>
            </a:ext>
          </a:extLst>
        </p:spPr>
      </p:pic>
      <p:pic>
        <p:nvPicPr>
          <p:cNvPr id="581641" name="Picture 9" descr="extension de gamm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81930" y="2569989"/>
            <a:ext cx="1133475" cy="1557337"/>
          </a:xfrm>
          <a:prstGeom prst="rect">
            <a:avLst/>
          </a:prstGeom>
          <a:noFill/>
          <a:extLst>
            <a:ext uri="{909E8E84-426E-40dd-AFC4-6F175D3DCCD1}">
              <a14:hiddenFill xmlns="" xmlns:a14="http://schemas.microsoft.com/office/drawing/2010/main">
                <a:solidFill>
                  <a:srgbClr val="FFFFFF"/>
                </a:solidFill>
              </a14:hiddenFill>
            </a:ext>
          </a:extLst>
        </p:spPr>
      </p:pic>
      <p:pic>
        <p:nvPicPr>
          <p:cNvPr id="581642" name="Picture 10"/>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08646" y="4938159"/>
            <a:ext cx="3282950" cy="980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292098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VOS PRODUITS</a:t>
            </a:r>
            <a:endParaRPr lang="fr-FR" dirty="0"/>
          </a:p>
        </p:txBody>
      </p:sp>
      <p:sp>
        <p:nvSpPr>
          <p:cNvPr id="3" name="Espace réservé du contenu 2"/>
          <p:cNvSpPr>
            <a:spLocks noGrp="1"/>
          </p:cNvSpPr>
          <p:nvPr>
            <p:ph idx="1"/>
          </p:nvPr>
        </p:nvSpPr>
        <p:spPr/>
        <p:txBody>
          <a:bodyPr/>
          <a:lstStyle/>
          <a:p>
            <a:r>
              <a:rPr lang="fr-FR" dirty="0"/>
              <a:t>Présentation en fin d’UE par groupes d’un produit innovant sur un domaine scientifique de votre choix :</a:t>
            </a:r>
          </a:p>
          <a:p>
            <a:pPr lvl="1"/>
            <a:r>
              <a:rPr lang="fr-FR" dirty="0"/>
              <a:t>Ex : Barres Céréales, masques de beauté, chimie verte, textiles intelligents</a:t>
            </a:r>
          </a:p>
          <a:p>
            <a:pPr lvl="1"/>
            <a:r>
              <a:rPr lang="fr-FR" dirty="0"/>
              <a:t>Cahier des charges :</a:t>
            </a:r>
          </a:p>
          <a:p>
            <a:pPr lvl="2"/>
            <a:r>
              <a:rPr lang="fr-FR" dirty="0"/>
              <a:t>Analyse stratégique de l’environnement</a:t>
            </a:r>
          </a:p>
          <a:p>
            <a:pPr lvl="2"/>
            <a:r>
              <a:rPr lang="fr-FR" dirty="0"/>
              <a:t>Comportement du consommateur</a:t>
            </a:r>
          </a:p>
          <a:p>
            <a:pPr lvl="2"/>
            <a:r>
              <a:rPr lang="fr-FR" dirty="0"/>
              <a:t>Segmentation, ciblage, positionnement</a:t>
            </a:r>
          </a:p>
          <a:p>
            <a:pPr lvl="2"/>
            <a:r>
              <a:rPr lang="fr-FR" dirty="0"/>
              <a:t>4 P</a:t>
            </a:r>
          </a:p>
          <a:p>
            <a:pPr lvl="2"/>
            <a:r>
              <a:rPr lang="fr-FR" dirty="0"/>
              <a:t>Recommandations</a:t>
            </a:r>
          </a:p>
        </p:txBody>
      </p:sp>
    </p:spTree>
    <p:extLst>
      <p:ext uri="{BB962C8B-B14F-4D97-AF65-F5344CB8AC3E}">
        <p14:creationId xmlns:p14="http://schemas.microsoft.com/office/powerpoint/2010/main" val="1368293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Politique de prix</a:t>
            </a:r>
            <a:endParaRPr lang="fr-FR" dirty="0"/>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196852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325395" y="2140508"/>
            <a:ext cx="2491946" cy="1143000"/>
          </a:xfrm>
          <a:ln/>
        </p:spPr>
        <p:txBody>
          <a:bodyPr>
            <a:normAutofit fontScale="90000"/>
          </a:bodyPr>
          <a:lstStyle/>
          <a:p>
            <a:r>
              <a:rPr lang="fr-FR" altLang="en-US" sz="3200"/>
              <a:t>Échelle de préoccupation des Directeurs Marketing</a:t>
            </a:r>
          </a:p>
        </p:txBody>
      </p:sp>
      <p:graphicFrame>
        <p:nvGraphicFramePr>
          <p:cNvPr id="292867" name="Object 3"/>
          <p:cNvGraphicFramePr>
            <a:graphicFrameLocks noGrp="1" noChangeAspect="1"/>
          </p:cNvGraphicFramePr>
          <p:nvPr>
            <p:ph type="chart" idx="1"/>
            <p:extLst/>
          </p:nvPr>
        </p:nvGraphicFramePr>
        <p:xfrm>
          <a:off x="3816350" y="1417638"/>
          <a:ext cx="7766050" cy="4749800"/>
        </p:xfrm>
        <a:graphic>
          <a:graphicData uri="http://schemas.openxmlformats.org/presentationml/2006/ole">
            <mc:AlternateContent xmlns:mc="http://schemas.openxmlformats.org/markup-compatibility/2006">
              <mc:Choice xmlns:v="urn:schemas-microsoft-com:vml" Requires="v">
                <p:oleObj spid="_x0000_s1027" name="Graphique" r:id="rId4" imgW="7764862" imgH="4747164" progId="MSGraph.Chart.8">
                  <p:embed followColorScheme="full"/>
                </p:oleObj>
              </mc:Choice>
              <mc:Fallback>
                <p:oleObj name="Graphique" r:id="rId4" imgW="7764862" imgH="4747164"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1417638"/>
                        <a:ext cx="7766050" cy="4749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01962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a:xfrm>
            <a:off x="83049" y="896420"/>
            <a:ext cx="2875908" cy="1143000"/>
          </a:xfrm>
          <a:ln/>
        </p:spPr>
        <p:txBody>
          <a:bodyPr>
            <a:normAutofit fontScale="90000"/>
          </a:bodyPr>
          <a:lstStyle/>
          <a:p>
            <a:r>
              <a:rPr lang="fr-FR"/>
              <a:t>Plan de la séance « Le prix »</a:t>
            </a:r>
          </a:p>
        </p:txBody>
      </p:sp>
      <p:sp>
        <p:nvSpPr>
          <p:cNvPr id="294915" name="Rectangle 3"/>
          <p:cNvSpPr>
            <a:spLocks noGrp="1" noChangeArrowheads="1"/>
          </p:cNvSpPr>
          <p:nvPr>
            <p:ph idx="1"/>
          </p:nvPr>
        </p:nvSpPr>
        <p:spPr>
          <a:xfrm>
            <a:off x="3779677" y="1330967"/>
            <a:ext cx="7772400" cy="4572000"/>
          </a:xfrm>
          <a:ln/>
        </p:spPr>
        <p:txBody>
          <a:bodyPr/>
          <a:lstStyle/>
          <a:p>
            <a:pPr marL="533400" indent="-533400"/>
            <a:r>
              <a:rPr lang="fr-FR" altLang="en-US" dirty="0" smtClean="0"/>
              <a:t>Le </a:t>
            </a:r>
            <a:r>
              <a:rPr lang="fr-FR" altLang="en-US" dirty="0"/>
              <a:t>rôle du prix et sa signification</a:t>
            </a:r>
          </a:p>
          <a:p>
            <a:pPr marL="533400" indent="-533400"/>
            <a:r>
              <a:rPr lang="fr-FR" altLang="en-US" dirty="0"/>
              <a:t>Les facteurs qui déterminent le prix</a:t>
            </a:r>
          </a:p>
          <a:p>
            <a:pPr marL="533400" indent="-533400"/>
            <a:r>
              <a:rPr lang="fr-FR" altLang="en-US" dirty="0"/>
              <a:t>Les méthodes de fixation du prix</a:t>
            </a:r>
          </a:p>
          <a:p>
            <a:pPr marL="533400" indent="-533400"/>
            <a:r>
              <a:rPr lang="fr-FR" altLang="en-US" dirty="0"/>
              <a:t>Les modifications du </a:t>
            </a:r>
            <a:r>
              <a:rPr lang="fr-FR" altLang="en-US" dirty="0" smtClean="0"/>
              <a:t>prix</a:t>
            </a:r>
          </a:p>
          <a:p>
            <a:pPr marL="533400" indent="-533400"/>
            <a:r>
              <a:rPr lang="fr-FR" altLang="en-US" dirty="0" smtClean="0"/>
              <a:t>Réglementation sur les prix</a:t>
            </a:r>
          </a:p>
          <a:p>
            <a:pPr marL="533400" indent="-533400">
              <a:buNone/>
            </a:pPr>
            <a:endParaRPr lang="fr-FR" altLang="en-US" dirty="0"/>
          </a:p>
          <a:p>
            <a:pPr marL="914400" lvl="1" indent="-457200">
              <a:buNone/>
            </a:pPr>
            <a:endParaRPr lang="fr-FR" sz="3600" b="1" dirty="0"/>
          </a:p>
        </p:txBody>
      </p:sp>
    </p:spTree>
    <p:extLst>
      <p:ext uri="{BB962C8B-B14F-4D97-AF65-F5344CB8AC3E}">
        <p14:creationId xmlns:p14="http://schemas.microsoft.com/office/powerpoint/2010/main" val="12397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4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4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49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49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4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rôle du prix et sa signification</a:t>
            </a:r>
            <a:endParaRPr lang="fr-FR" dirty="0"/>
          </a:p>
        </p:txBody>
      </p:sp>
      <p:sp>
        <p:nvSpPr>
          <p:cNvPr id="6" name="Espace réservé du texte 5"/>
          <p:cNvSpPr>
            <a:spLocks noGrp="1"/>
          </p:cNvSpPr>
          <p:nvPr>
            <p:ph type="body" idx="1"/>
          </p:nvPr>
        </p:nvSpPr>
        <p:spPr/>
        <p:txBody>
          <a:bodyPr/>
          <a:lstStyle/>
          <a:p>
            <a:endParaRPr lang="fr-FR"/>
          </a:p>
        </p:txBody>
      </p:sp>
    </p:spTree>
    <p:extLst>
      <p:ext uri="{BB962C8B-B14F-4D97-AF65-F5344CB8AC3E}">
        <p14:creationId xmlns:p14="http://schemas.microsoft.com/office/powerpoint/2010/main" val="1235632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1151910" y="-244416"/>
            <a:ext cx="10058400" cy="1609344"/>
          </a:xfrm>
          <a:ln/>
        </p:spPr>
        <p:txBody>
          <a:bodyPr/>
          <a:lstStyle/>
          <a:p>
            <a:r>
              <a:rPr lang="fr-FR" altLang="en-US"/>
              <a:t>Le prix pour le producteur</a:t>
            </a:r>
          </a:p>
        </p:txBody>
      </p:sp>
      <p:sp>
        <p:nvSpPr>
          <p:cNvPr id="299011" name="Rectangle 3"/>
          <p:cNvSpPr>
            <a:spLocks noGrp="1" noChangeArrowheads="1"/>
          </p:cNvSpPr>
          <p:nvPr>
            <p:ph idx="1"/>
          </p:nvPr>
        </p:nvSpPr>
        <p:spPr>
          <a:xfrm>
            <a:off x="3690552" y="897432"/>
            <a:ext cx="8991600" cy="4827588"/>
          </a:xfrm>
          <a:ln/>
        </p:spPr>
        <p:txBody>
          <a:bodyPr/>
          <a:lstStyle/>
          <a:p>
            <a:pPr>
              <a:lnSpc>
                <a:spcPct val="90000"/>
              </a:lnSpc>
              <a:spcBef>
                <a:spcPct val="40000"/>
              </a:spcBef>
            </a:pPr>
            <a:r>
              <a:rPr lang="fr-FR" altLang="en-US" dirty="0"/>
              <a:t>Le prix se distingue des autres moyens d'action par :</a:t>
            </a:r>
          </a:p>
          <a:p>
            <a:pPr lvl="1">
              <a:lnSpc>
                <a:spcPct val="90000"/>
              </a:lnSpc>
              <a:spcBef>
                <a:spcPct val="40000"/>
              </a:spcBef>
            </a:pPr>
            <a:r>
              <a:rPr lang="fr-FR" altLang="en-US" dirty="0"/>
              <a:t>Les revenus qu’il procure, </a:t>
            </a:r>
          </a:p>
          <a:p>
            <a:pPr lvl="1">
              <a:lnSpc>
                <a:spcPct val="90000"/>
              </a:lnSpc>
              <a:spcBef>
                <a:spcPct val="40000"/>
              </a:spcBef>
            </a:pPr>
            <a:endParaRPr lang="fr-FR" altLang="en-US" sz="1400" dirty="0"/>
          </a:p>
          <a:p>
            <a:pPr lvl="1">
              <a:lnSpc>
                <a:spcPct val="90000"/>
              </a:lnSpc>
              <a:spcBef>
                <a:spcPct val="40000"/>
              </a:spcBef>
            </a:pPr>
            <a:r>
              <a:rPr lang="fr-FR" altLang="en-US" dirty="0"/>
              <a:t>Les décisions de prix sont visibles et souples</a:t>
            </a:r>
          </a:p>
          <a:p>
            <a:pPr lvl="1">
              <a:lnSpc>
                <a:spcPct val="90000"/>
              </a:lnSpc>
              <a:spcBef>
                <a:spcPct val="40000"/>
              </a:spcBef>
            </a:pPr>
            <a:endParaRPr lang="fr-FR" altLang="en-US" sz="1600" dirty="0"/>
          </a:p>
          <a:p>
            <a:pPr lvl="1">
              <a:lnSpc>
                <a:spcPct val="90000"/>
              </a:lnSpc>
              <a:spcBef>
                <a:spcPct val="40000"/>
              </a:spcBef>
            </a:pPr>
            <a:r>
              <a:rPr lang="fr-FR" altLang="en-US" dirty="0"/>
              <a:t>Le prix engendre des effets plus rapides</a:t>
            </a:r>
          </a:p>
          <a:p>
            <a:pPr>
              <a:lnSpc>
                <a:spcPct val="90000"/>
              </a:lnSpc>
              <a:spcBef>
                <a:spcPct val="40000"/>
              </a:spcBef>
            </a:pPr>
            <a:endParaRPr lang="fr-FR" altLang="en-US" dirty="0"/>
          </a:p>
          <a:p>
            <a:pPr>
              <a:lnSpc>
                <a:spcPct val="90000"/>
              </a:lnSpc>
              <a:spcBef>
                <a:spcPct val="40000"/>
              </a:spcBef>
            </a:pPr>
            <a:r>
              <a:rPr lang="fr-FR" altLang="en-US" dirty="0"/>
              <a:t>Doit être cohérent avec les autres P</a:t>
            </a:r>
          </a:p>
          <a:p>
            <a:pPr>
              <a:lnSpc>
                <a:spcPct val="90000"/>
              </a:lnSpc>
              <a:spcBef>
                <a:spcPct val="40000"/>
              </a:spcBef>
            </a:pPr>
            <a:endParaRPr lang="fr-FR" altLang="en-US" sz="1400" dirty="0"/>
          </a:p>
          <a:p>
            <a:pPr>
              <a:lnSpc>
                <a:spcPct val="90000"/>
              </a:lnSpc>
              <a:spcBef>
                <a:spcPct val="40000"/>
              </a:spcBef>
            </a:pPr>
            <a:r>
              <a:rPr lang="fr-FR" altLang="en-US" dirty="0"/>
              <a:t>Limites de l’autonomie du producteur</a:t>
            </a:r>
          </a:p>
        </p:txBody>
      </p:sp>
      <p:pic>
        <p:nvPicPr>
          <p:cNvPr id="299012" name="Picture 4" descr="a1">
            <a:hlinkClick r:id="" action="ppaction://noaction"/>
          </p:cNvPr>
          <p:cNvPicPr>
            <a:picLocks noChangeAspect="1" noChangeArrowheads="1"/>
          </p:cNvPicPr>
          <p:nvPr/>
        </p:nvPicPr>
        <p:blipFill>
          <a:blip r:embed="rId3" cstate="print"/>
          <a:srcRect/>
          <a:stretch>
            <a:fillRect/>
          </a:stretch>
        </p:blipFill>
        <p:spPr bwMode="auto">
          <a:xfrm>
            <a:off x="8667500" y="3727945"/>
            <a:ext cx="817563" cy="1082675"/>
          </a:xfrm>
          <a:prstGeom prst="rect">
            <a:avLst/>
          </a:prstGeom>
          <a:noFill/>
        </p:spPr>
      </p:pic>
      <p:pic>
        <p:nvPicPr>
          <p:cNvPr id="299013" name="Picture 5" descr="i2"/>
          <p:cNvPicPr>
            <a:picLocks noChangeAspect="1" noChangeArrowheads="1"/>
          </p:cNvPicPr>
          <p:nvPr/>
        </p:nvPicPr>
        <p:blipFill>
          <a:blip r:embed="rId4" cstate="print"/>
          <a:srcRect/>
          <a:stretch>
            <a:fillRect/>
          </a:stretch>
        </p:blipFill>
        <p:spPr bwMode="auto">
          <a:xfrm>
            <a:off x="8972966" y="2396826"/>
            <a:ext cx="2965450" cy="914400"/>
          </a:xfrm>
          <a:prstGeom prst="rect">
            <a:avLst/>
          </a:prstGeom>
          <a:noFill/>
        </p:spPr>
      </p:pic>
      <p:pic>
        <p:nvPicPr>
          <p:cNvPr id="299016" name="Picture 8" descr="images"/>
          <p:cNvPicPr>
            <a:picLocks noChangeAspect="1" noChangeArrowheads="1"/>
          </p:cNvPicPr>
          <p:nvPr/>
        </p:nvPicPr>
        <p:blipFill>
          <a:blip r:embed="rId5" cstate="print"/>
          <a:srcRect/>
          <a:stretch>
            <a:fillRect/>
          </a:stretch>
        </p:blipFill>
        <p:spPr bwMode="auto">
          <a:xfrm>
            <a:off x="9896097" y="1364928"/>
            <a:ext cx="1119188" cy="763588"/>
          </a:xfrm>
          <a:prstGeom prst="rect">
            <a:avLst/>
          </a:prstGeom>
          <a:noFill/>
        </p:spPr>
      </p:pic>
    </p:spTree>
    <p:extLst>
      <p:ext uri="{BB962C8B-B14F-4D97-AF65-F5344CB8AC3E}">
        <p14:creationId xmlns:p14="http://schemas.microsoft.com/office/powerpoint/2010/main" val="11133005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252918" y="1123837"/>
            <a:ext cx="3071049" cy="4601183"/>
          </a:xfrm>
          <a:ln/>
        </p:spPr>
        <p:txBody>
          <a:bodyPr/>
          <a:lstStyle/>
          <a:p>
            <a:r>
              <a:rPr lang="fr-FR" altLang="en-US" dirty="0"/>
              <a:t>Le prix pour le consommateur</a:t>
            </a:r>
          </a:p>
        </p:txBody>
      </p:sp>
      <p:sp>
        <p:nvSpPr>
          <p:cNvPr id="301059" name="Rectangle 3"/>
          <p:cNvSpPr>
            <a:spLocks noGrp="1" noChangeArrowheads="1"/>
          </p:cNvSpPr>
          <p:nvPr>
            <p:ph idx="1"/>
          </p:nvPr>
        </p:nvSpPr>
        <p:spPr>
          <a:xfrm>
            <a:off x="4065373" y="743464"/>
            <a:ext cx="7772400" cy="4591050"/>
          </a:xfrm>
          <a:ln/>
        </p:spPr>
        <p:txBody>
          <a:bodyPr/>
          <a:lstStyle/>
          <a:p>
            <a:r>
              <a:rPr lang="fr-FR" altLang="en-US"/>
              <a:t>Variable déterminante du choix</a:t>
            </a:r>
          </a:p>
          <a:p>
            <a:r>
              <a:rPr lang="fr-FR" altLang="en-US" dirty="0"/>
              <a:t>Relation prix-qualité perçue</a:t>
            </a:r>
          </a:p>
          <a:p>
            <a:pPr lvl="1"/>
            <a:r>
              <a:rPr lang="fr-FR" altLang="en-US" dirty="0"/>
              <a:t>Relation moins importante lorsque :</a:t>
            </a:r>
          </a:p>
          <a:p>
            <a:pPr lvl="2"/>
            <a:r>
              <a:rPr lang="fr-FR" altLang="en-US" dirty="0"/>
              <a:t>Achats fréquents</a:t>
            </a:r>
          </a:p>
          <a:p>
            <a:pPr lvl="2"/>
            <a:r>
              <a:rPr lang="fr-FR" altLang="en-US" dirty="0"/>
              <a:t>Expertise de l'acheteur</a:t>
            </a:r>
          </a:p>
          <a:p>
            <a:pPr lvl="2"/>
            <a:r>
              <a:rPr lang="fr-FR" altLang="en-US" dirty="0"/>
              <a:t>Autres informations disponibles (marque, magasin…)</a:t>
            </a:r>
          </a:p>
          <a:p>
            <a:r>
              <a:rPr lang="fr-FR" altLang="en-US" dirty="0"/>
              <a:t>Zone de prix d’acceptation</a:t>
            </a:r>
          </a:p>
          <a:p>
            <a:r>
              <a:rPr lang="fr-FR" altLang="en-US" dirty="0"/>
              <a:t>Prix magique</a:t>
            </a:r>
          </a:p>
          <a:p>
            <a:r>
              <a:rPr lang="fr-FR" altLang="en-US" dirty="0"/>
              <a:t>Prix non monétaire</a:t>
            </a:r>
          </a:p>
        </p:txBody>
      </p:sp>
      <p:pic>
        <p:nvPicPr>
          <p:cNvPr id="301060" name="Picture 4" descr="a1"/>
          <p:cNvPicPr>
            <a:picLocks noChangeAspect="1" noChangeArrowheads="1"/>
          </p:cNvPicPr>
          <p:nvPr/>
        </p:nvPicPr>
        <p:blipFill>
          <a:blip r:embed="rId3" cstate="print"/>
          <a:srcRect/>
          <a:stretch>
            <a:fillRect/>
          </a:stretch>
        </p:blipFill>
        <p:spPr bwMode="auto">
          <a:xfrm>
            <a:off x="6496780" y="4749114"/>
            <a:ext cx="2182812" cy="1598613"/>
          </a:xfrm>
          <a:prstGeom prst="rect">
            <a:avLst/>
          </a:prstGeom>
          <a:noFill/>
        </p:spPr>
      </p:pic>
    </p:spTree>
    <p:extLst>
      <p:ext uri="{BB962C8B-B14F-4D97-AF65-F5344CB8AC3E}">
        <p14:creationId xmlns:p14="http://schemas.microsoft.com/office/powerpoint/2010/main" val="7684883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ln/>
        </p:spPr>
        <p:txBody>
          <a:bodyPr/>
          <a:lstStyle/>
          <a:p>
            <a:r>
              <a:rPr lang="fr-FR" altLang="en-US" dirty="0"/>
              <a:t>Le prix pour le distributeur</a:t>
            </a:r>
          </a:p>
        </p:txBody>
      </p:sp>
      <p:sp>
        <p:nvSpPr>
          <p:cNvPr id="303107" name="Rectangle 3"/>
          <p:cNvSpPr>
            <a:spLocks noGrp="1" noChangeArrowheads="1"/>
          </p:cNvSpPr>
          <p:nvPr>
            <p:ph idx="1"/>
          </p:nvPr>
        </p:nvSpPr>
        <p:spPr>
          <a:xfrm>
            <a:off x="3637758" y="1458484"/>
            <a:ext cx="8424862" cy="5040312"/>
          </a:xfrm>
          <a:ln/>
        </p:spPr>
        <p:txBody>
          <a:bodyPr/>
          <a:lstStyle/>
          <a:p>
            <a:r>
              <a:rPr lang="fr-FR" altLang="en-US" dirty="0"/>
              <a:t>Attraction du consommateur</a:t>
            </a:r>
          </a:p>
          <a:p>
            <a:endParaRPr lang="fr-FR" altLang="en-US" sz="1200" dirty="0"/>
          </a:p>
          <a:p>
            <a:r>
              <a:rPr lang="fr-FR" altLang="en-US" dirty="0"/>
              <a:t>Source de profit</a:t>
            </a:r>
          </a:p>
          <a:p>
            <a:endParaRPr lang="fr-FR" altLang="en-US" sz="1200" dirty="0"/>
          </a:p>
          <a:p>
            <a:r>
              <a:rPr lang="fr-FR" altLang="en-US" dirty="0"/>
              <a:t>Quelques recettes des distributeurs</a:t>
            </a:r>
            <a:r>
              <a:rPr lang="en-US" altLang="en-US" dirty="0"/>
              <a:t> </a:t>
            </a:r>
            <a:endParaRPr lang="en-US" altLang="en-US" dirty="0" smtClean="0"/>
          </a:p>
          <a:p>
            <a:pPr lvl="1"/>
            <a:r>
              <a:rPr lang="fr-FR" altLang="en-US" dirty="0" smtClean="0"/>
              <a:t>Insister </a:t>
            </a:r>
            <a:r>
              <a:rPr lang="fr-FR" altLang="en-US" dirty="0"/>
              <a:t>sur les produits phares (49%)</a:t>
            </a:r>
          </a:p>
          <a:p>
            <a:pPr lvl="1">
              <a:spcBef>
                <a:spcPct val="60000"/>
              </a:spcBef>
            </a:pPr>
            <a:r>
              <a:rPr lang="fr-FR" altLang="en-US" dirty="0"/>
              <a:t>Agir sur les premiers prix (45%)</a:t>
            </a:r>
          </a:p>
          <a:p>
            <a:pPr lvl="1">
              <a:spcBef>
                <a:spcPct val="60000"/>
              </a:spcBef>
            </a:pPr>
            <a:r>
              <a:rPr lang="fr-FR" altLang="en-US" dirty="0"/>
              <a:t>Eviter la comparabilité des produits (29%)</a:t>
            </a:r>
            <a:r>
              <a:rPr lang="fr-FR" altLang="en-US" dirty="0">
                <a:solidFill>
                  <a:srgbClr val="000000"/>
                </a:solidFill>
                <a:hlinkClick r:id="rId3"/>
              </a:rPr>
              <a:t> </a:t>
            </a:r>
            <a:endParaRPr lang="fr-FR" altLang="en-US" dirty="0"/>
          </a:p>
          <a:p>
            <a:pPr lvl="1">
              <a:spcBef>
                <a:spcPct val="60000"/>
              </a:spcBef>
            </a:pPr>
            <a:r>
              <a:rPr lang="fr-FR" altLang="en-US" dirty="0"/>
              <a:t>Privilégier les prix jamais ronds (29%)</a:t>
            </a:r>
          </a:p>
          <a:p>
            <a:pPr lvl="1">
              <a:spcBef>
                <a:spcPct val="60000"/>
              </a:spcBef>
            </a:pPr>
            <a:r>
              <a:rPr lang="fr-FR" altLang="en-US" dirty="0"/>
              <a:t>Adopter l’</a:t>
            </a:r>
            <a:r>
              <a:rPr lang="fr-FR" altLang="en-US" dirty="0" err="1"/>
              <a:t>every</a:t>
            </a:r>
            <a:r>
              <a:rPr lang="fr-FR" altLang="en-US" dirty="0"/>
              <a:t> </a:t>
            </a:r>
            <a:r>
              <a:rPr lang="fr-FR" altLang="en-US" dirty="0" err="1"/>
              <a:t>day</a:t>
            </a:r>
            <a:r>
              <a:rPr lang="fr-FR" altLang="en-US" dirty="0"/>
              <a:t> </a:t>
            </a:r>
            <a:r>
              <a:rPr lang="fr-FR" altLang="en-US" dirty="0" err="1"/>
              <a:t>low</a:t>
            </a:r>
            <a:r>
              <a:rPr lang="fr-FR" altLang="en-US" dirty="0"/>
              <a:t> </a:t>
            </a:r>
            <a:r>
              <a:rPr lang="fr-FR" altLang="en-US" dirty="0" err="1"/>
              <a:t>price</a:t>
            </a:r>
            <a:r>
              <a:rPr lang="fr-FR" altLang="en-US" dirty="0"/>
              <a:t> (16%)</a:t>
            </a:r>
          </a:p>
          <a:p>
            <a:pPr lvl="1"/>
            <a:endParaRPr lang="fr-FR" altLang="en-US" dirty="0"/>
          </a:p>
          <a:p>
            <a:pPr>
              <a:buFontTx/>
              <a:buNone/>
            </a:pPr>
            <a:endParaRPr lang="fr-FR" altLang="en-US" dirty="0"/>
          </a:p>
        </p:txBody>
      </p:sp>
      <p:pic>
        <p:nvPicPr>
          <p:cNvPr id="303108" name="Picture 4" descr="cc_station_essence"/>
          <p:cNvPicPr>
            <a:picLocks noChangeAspect="1" noChangeArrowheads="1"/>
          </p:cNvPicPr>
          <p:nvPr/>
        </p:nvPicPr>
        <p:blipFill>
          <a:blip r:embed="rId4" cstate="print"/>
          <a:srcRect/>
          <a:stretch>
            <a:fillRect/>
          </a:stretch>
        </p:blipFill>
        <p:spPr bwMode="auto">
          <a:xfrm>
            <a:off x="7319964" y="1628776"/>
            <a:ext cx="530225" cy="530225"/>
          </a:xfrm>
          <a:prstGeom prst="rect">
            <a:avLst/>
          </a:prstGeom>
          <a:noFill/>
        </p:spPr>
      </p:pic>
      <p:pic>
        <p:nvPicPr>
          <p:cNvPr id="303109" name="Picture 5" descr="home_logo_old"/>
          <p:cNvPicPr>
            <a:picLocks noChangeAspect="1" noChangeArrowheads="1"/>
          </p:cNvPicPr>
          <p:nvPr/>
        </p:nvPicPr>
        <p:blipFill>
          <a:blip r:embed="rId5" cstate="print"/>
          <a:srcRect/>
          <a:stretch>
            <a:fillRect/>
          </a:stretch>
        </p:blipFill>
        <p:spPr bwMode="auto">
          <a:xfrm>
            <a:off x="7824789" y="1700213"/>
            <a:ext cx="1692275" cy="398462"/>
          </a:xfrm>
          <a:prstGeom prst="rect">
            <a:avLst/>
          </a:prstGeom>
          <a:noFill/>
        </p:spPr>
      </p:pic>
    </p:spTree>
    <p:extLst>
      <p:ext uri="{BB962C8B-B14F-4D97-AF65-F5344CB8AC3E}">
        <p14:creationId xmlns:p14="http://schemas.microsoft.com/office/powerpoint/2010/main" val="15505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3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31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310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0310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0310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0310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0310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031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252918" y="1123837"/>
            <a:ext cx="3932220" cy="4601183"/>
          </a:xfrm>
          <a:ln/>
        </p:spPr>
        <p:txBody>
          <a:bodyPr/>
          <a:lstStyle/>
          <a:p>
            <a:r>
              <a:rPr lang="fr-FR" altLang="en-US"/>
              <a:t>Du producteur au consommateur</a:t>
            </a:r>
          </a:p>
        </p:txBody>
      </p:sp>
      <p:sp>
        <p:nvSpPr>
          <p:cNvPr id="307203" name="Rectangle 3"/>
          <p:cNvSpPr>
            <a:spLocks noGrp="1" noChangeArrowheads="1"/>
          </p:cNvSpPr>
          <p:nvPr>
            <p:ph idx="1"/>
          </p:nvPr>
        </p:nvSpPr>
        <p:spPr>
          <a:xfrm>
            <a:off x="3840892" y="913003"/>
            <a:ext cx="7848600" cy="5022850"/>
          </a:xfrm>
          <a:ln/>
        </p:spPr>
        <p:txBody>
          <a:bodyPr/>
          <a:lstStyle/>
          <a:p>
            <a:pPr>
              <a:lnSpc>
                <a:spcPct val="90000"/>
              </a:lnSpc>
            </a:pPr>
            <a:r>
              <a:rPr lang="fr-FR" altLang="en-US" sz="2400"/>
              <a:t>Prix de vente au distributeur</a:t>
            </a:r>
          </a:p>
          <a:p>
            <a:pPr lvl="1">
              <a:lnSpc>
                <a:spcPct val="90000"/>
              </a:lnSpc>
            </a:pPr>
            <a:r>
              <a:rPr lang="fr-FR" altLang="en-US" dirty="0"/>
              <a:t>Prix de cession = Tarif - Remises et ristournes </a:t>
            </a:r>
          </a:p>
          <a:p>
            <a:pPr>
              <a:lnSpc>
                <a:spcPct val="90000"/>
              </a:lnSpc>
            </a:pPr>
            <a:r>
              <a:rPr lang="fr-FR" altLang="en-US" sz="2400" dirty="0"/>
              <a:t>Du prix de cession au prix de vente consommateur</a:t>
            </a:r>
          </a:p>
          <a:p>
            <a:pPr lvl="1">
              <a:lnSpc>
                <a:spcPct val="90000"/>
              </a:lnSpc>
            </a:pPr>
            <a:r>
              <a:rPr lang="fr-FR" altLang="en-US" dirty="0"/>
              <a:t>Taux de marque : (prix de vente HT - prix d'achat HT)/ prix de vente HT</a:t>
            </a:r>
          </a:p>
          <a:p>
            <a:pPr lvl="1">
              <a:lnSpc>
                <a:spcPct val="90000"/>
              </a:lnSpc>
            </a:pPr>
            <a:r>
              <a:rPr lang="fr-FR" altLang="en-US" dirty="0"/>
              <a:t>TVA</a:t>
            </a:r>
          </a:p>
          <a:p>
            <a:pPr>
              <a:lnSpc>
                <a:spcPct val="90000"/>
              </a:lnSpc>
            </a:pPr>
            <a:r>
              <a:rPr lang="fr-FR" altLang="en-US" sz="2400" dirty="0"/>
              <a:t>Contrôle du prix de vente final</a:t>
            </a:r>
          </a:p>
          <a:p>
            <a:pPr lvl="1">
              <a:lnSpc>
                <a:spcPct val="90000"/>
              </a:lnSpc>
            </a:pPr>
            <a:r>
              <a:rPr lang="fr-FR" altLang="en-US" dirty="0"/>
              <a:t>A la baisse : contrôle des reventes à perte (dumping)</a:t>
            </a:r>
          </a:p>
          <a:p>
            <a:pPr lvl="1">
              <a:lnSpc>
                <a:spcPct val="90000"/>
              </a:lnSpc>
            </a:pPr>
            <a:r>
              <a:rPr lang="fr-FR" altLang="en-US" dirty="0"/>
              <a:t>A la hausse : prix conseillé</a:t>
            </a:r>
          </a:p>
          <a:p>
            <a:pPr lvl="1">
              <a:lnSpc>
                <a:spcPct val="90000"/>
              </a:lnSpc>
            </a:pPr>
            <a:r>
              <a:rPr lang="fr-FR" altLang="en-US" dirty="0"/>
              <a:t>Problème des importations parallèles (marché gris)</a:t>
            </a:r>
          </a:p>
          <a:p>
            <a:pPr lvl="1">
              <a:lnSpc>
                <a:spcPct val="90000"/>
              </a:lnSpc>
            </a:pPr>
            <a:r>
              <a:rPr lang="fr-FR" altLang="en-US" dirty="0"/>
              <a:t>Choix des circuits de distribution</a:t>
            </a:r>
          </a:p>
          <a:p>
            <a:pPr lvl="1">
              <a:lnSpc>
                <a:spcPct val="90000"/>
              </a:lnSpc>
            </a:pPr>
            <a:endParaRPr lang="fr-FR" altLang="en-US" dirty="0"/>
          </a:p>
        </p:txBody>
      </p:sp>
    </p:spTree>
    <p:extLst>
      <p:ext uri="{BB962C8B-B14F-4D97-AF65-F5344CB8AC3E}">
        <p14:creationId xmlns:p14="http://schemas.microsoft.com/office/powerpoint/2010/main" val="2411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0720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072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072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072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072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072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072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0720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072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Image 10"/>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81600" y="4951414"/>
            <a:ext cx="18288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Image 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29200" y="3810001"/>
            <a:ext cx="15113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2"/>
          <p:cNvSpPr txBox="1">
            <a:spLocks noChangeArrowheads="1"/>
          </p:cNvSpPr>
          <p:nvPr/>
        </p:nvSpPr>
        <p:spPr bwMode="auto">
          <a:xfrm>
            <a:off x="2362200" y="1143000"/>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50000"/>
              </a:spcBef>
            </a:pPr>
            <a:endParaRPr lang="fr-FR" altLang="fr-FR"/>
          </a:p>
        </p:txBody>
      </p:sp>
      <p:sp>
        <p:nvSpPr>
          <p:cNvPr id="24580" name="Rectangle 4"/>
          <p:cNvSpPr>
            <a:spLocks noChangeArrowheads="1"/>
          </p:cNvSpPr>
          <p:nvPr/>
        </p:nvSpPr>
        <p:spPr bwMode="auto">
          <a:xfrm>
            <a:off x="2209800" y="76201"/>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just">
              <a:lnSpc>
                <a:spcPct val="190000"/>
              </a:lnSpc>
              <a:spcBef>
                <a:spcPct val="50000"/>
              </a:spcBef>
            </a:pPr>
            <a:r>
              <a:rPr lang="fr-FR" altLang="fr-FR" sz="3000" b="1" dirty="0">
                <a:latin typeface="Arial" charset="0"/>
              </a:rPr>
              <a:t> </a:t>
            </a:r>
            <a:r>
              <a:rPr lang="fr-FR" altLang="fr-FR" sz="3000" dirty="0">
                <a:latin typeface="Arial" charset="0"/>
              </a:rPr>
              <a:t>Les composantes de la qualité d’un produit</a:t>
            </a:r>
          </a:p>
        </p:txBody>
      </p:sp>
      <p:sp>
        <p:nvSpPr>
          <p:cNvPr id="24581" name="Rectangle 5"/>
          <p:cNvSpPr>
            <a:spLocks noChangeArrowheads="1"/>
          </p:cNvSpPr>
          <p:nvPr/>
        </p:nvSpPr>
        <p:spPr bwMode="auto">
          <a:xfrm rot="10800000" flipV="1">
            <a:off x="766482" y="1734111"/>
            <a:ext cx="9623612" cy="5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imes New Roman" charset="0"/>
                <a:ea typeface="ＭＳ Ｐゴシック" charset="-128"/>
              </a:defRPr>
            </a:lvl1pPr>
            <a:lvl2pPr>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lvl="1">
              <a:lnSpc>
                <a:spcPct val="150000"/>
              </a:lnSpc>
              <a:spcBef>
                <a:spcPts val="1200"/>
              </a:spcBef>
              <a:buClr>
                <a:schemeClr val="accent2"/>
              </a:buClr>
              <a:buFont typeface="Wingdings" charset="2"/>
              <a:buChar char="§"/>
            </a:pPr>
            <a:r>
              <a:rPr lang="fr-FR" altLang="fr-FR" dirty="0"/>
              <a:t> La variété des fonctions attendues remplies </a:t>
            </a:r>
          </a:p>
          <a:p>
            <a:pPr lvl="1">
              <a:lnSpc>
                <a:spcPct val="150000"/>
              </a:lnSpc>
              <a:spcBef>
                <a:spcPts val="1200"/>
              </a:spcBef>
              <a:buClr>
                <a:schemeClr val="accent2"/>
              </a:buClr>
              <a:buFont typeface="Wingdings" charset="2"/>
              <a:buChar char="§"/>
            </a:pPr>
            <a:r>
              <a:rPr lang="fr-FR" altLang="fr-FR" dirty="0"/>
              <a:t> La performance fonctionnelle</a:t>
            </a:r>
          </a:p>
          <a:p>
            <a:pPr lvl="1">
              <a:lnSpc>
                <a:spcPct val="150000"/>
              </a:lnSpc>
              <a:spcBef>
                <a:spcPts val="1200"/>
              </a:spcBef>
              <a:buClr>
                <a:schemeClr val="accent2"/>
              </a:buClr>
              <a:buFont typeface="Wingdings" charset="2"/>
              <a:buChar char="§"/>
            </a:pPr>
            <a:r>
              <a:rPr lang="fr-FR" altLang="fr-FR" dirty="0"/>
              <a:t> La conformité</a:t>
            </a:r>
          </a:p>
          <a:p>
            <a:pPr lvl="1">
              <a:lnSpc>
                <a:spcPct val="150000"/>
              </a:lnSpc>
              <a:spcBef>
                <a:spcPts val="1200"/>
              </a:spcBef>
              <a:buClr>
                <a:schemeClr val="accent2"/>
              </a:buClr>
              <a:buFont typeface="Wingdings" charset="2"/>
              <a:buChar char="§"/>
            </a:pPr>
            <a:r>
              <a:rPr lang="fr-FR" altLang="fr-FR" dirty="0"/>
              <a:t> La fiabilité</a:t>
            </a:r>
          </a:p>
          <a:p>
            <a:pPr lvl="1">
              <a:lnSpc>
                <a:spcPct val="150000"/>
              </a:lnSpc>
              <a:spcBef>
                <a:spcPts val="1200"/>
              </a:spcBef>
              <a:buClr>
                <a:schemeClr val="accent2"/>
              </a:buClr>
              <a:buFont typeface="Wingdings" charset="2"/>
              <a:buChar char="§"/>
            </a:pPr>
            <a:r>
              <a:rPr lang="fr-FR" altLang="fr-FR" dirty="0"/>
              <a:t> La longévité</a:t>
            </a:r>
          </a:p>
          <a:p>
            <a:pPr lvl="1">
              <a:lnSpc>
                <a:spcPct val="150000"/>
              </a:lnSpc>
              <a:spcBef>
                <a:spcPts val="1200"/>
              </a:spcBef>
              <a:buClr>
                <a:schemeClr val="accent2"/>
              </a:buClr>
              <a:buFont typeface="Wingdings" charset="2"/>
              <a:buChar char="§"/>
            </a:pPr>
            <a:r>
              <a:rPr lang="fr-FR" altLang="fr-FR" dirty="0"/>
              <a:t> Les services associés </a:t>
            </a:r>
          </a:p>
          <a:p>
            <a:pPr lvl="1">
              <a:lnSpc>
                <a:spcPct val="150000"/>
              </a:lnSpc>
              <a:spcBef>
                <a:spcPts val="1200"/>
              </a:spcBef>
              <a:buClr>
                <a:schemeClr val="accent2"/>
              </a:buClr>
              <a:buFont typeface="Wingdings" charset="2"/>
              <a:buChar char="§"/>
            </a:pPr>
            <a:r>
              <a:rPr lang="fr-FR" altLang="fr-FR" dirty="0"/>
              <a:t> Les dimensions intangibles perçues</a:t>
            </a:r>
          </a:p>
          <a:p>
            <a:pPr lvl="1">
              <a:lnSpc>
                <a:spcPct val="150000"/>
              </a:lnSpc>
              <a:spcBef>
                <a:spcPts val="1200"/>
              </a:spcBef>
              <a:buClr>
                <a:schemeClr val="accent2"/>
              </a:buClr>
            </a:pPr>
            <a:endParaRPr lang="fr-FR" altLang="fr-FR" dirty="0"/>
          </a:p>
        </p:txBody>
      </p:sp>
      <p:pic>
        <p:nvPicPr>
          <p:cNvPr id="24582" name="Image 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43400" y="3048000"/>
            <a:ext cx="1651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Image 7"/>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600826" y="2665413"/>
            <a:ext cx="3910013"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Imag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96226" y="1400176"/>
            <a:ext cx="722313"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Image 1"/>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9409113" y="1358901"/>
            <a:ext cx="1173162"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Image 2"/>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14951" y="3933826"/>
            <a:ext cx="1147762"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Image 4"/>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645400" y="5375275"/>
            <a:ext cx="1690688"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0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5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5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5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facteurs qui déterminent le prix</a:t>
            </a:r>
            <a:endParaRPr lang="fr-FR" dirty="0"/>
          </a:p>
        </p:txBody>
      </p:sp>
      <p:sp>
        <p:nvSpPr>
          <p:cNvPr id="7" name="Espace réservé du texte 6"/>
          <p:cNvSpPr>
            <a:spLocks noGrp="1"/>
          </p:cNvSpPr>
          <p:nvPr>
            <p:ph type="body" idx="1"/>
          </p:nvPr>
        </p:nvSpPr>
        <p:spPr/>
        <p:txBody>
          <a:bodyPr/>
          <a:lstStyle/>
          <a:p>
            <a:endParaRPr lang="fr-FR"/>
          </a:p>
        </p:txBody>
      </p:sp>
    </p:spTree>
    <p:extLst>
      <p:ext uri="{BB962C8B-B14F-4D97-AF65-F5344CB8AC3E}">
        <p14:creationId xmlns:p14="http://schemas.microsoft.com/office/powerpoint/2010/main" val="1603083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ln/>
        </p:spPr>
        <p:txBody>
          <a:bodyPr/>
          <a:lstStyle/>
          <a:p>
            <a:r>
              <a:rPr lang="fr-FR" altLang="en-US"/>
              <a:t>Les facteurs qui déterminent le prix</a:t>
            </a:r>
          </a:p>
        </p:txBody>
      </p:sp>
      <p:sp>
        <p:nvSpPr>
          <p:cNvPr id="311299" name="Rectangle 3"/>
          <p:cNvSpPr>
            <a:spLocks noChangeArrowheads="1"/>
          </p:cNvSpPr>
          <p:nvPr/>
        </p:nvSpPr>
        <p:spPr bwMode="auto">
          <a:xfrm>
            <a:off x="6661537" y="4393772"/>
            <a:ext cx="2008187" cy="631825"/>
          </a:xfrm>
          <a:prstGeom prst="rect">
            <a:avLst/>
          </a:prstGeom>
          <a:solidFill>
            <a:srgbClr val="FFFFFF"/>
          </a:solidFill>
          <a:ln w="12700">
            <a:solidFill>
              <a:srgbClr val="000000"/>
            </a:solidFill>
            <a:miter lim="800000"/>
            <a:headEnd/>
            <a:tailEnd/>
          </a:ln>
          <a:effectLst/>
        </p:spPr>
        <p:txBody>
          <a:bodyPr lIns="12700" tIns="12700" rIns="12700" bIns="12700"/>
          <a:lstStyle/>
          <a:p>
            <a:pPr algn="ctr" eaLnBrk="0" hangingPunct="0"/>
            <a:r>
              <a:rPr lang="fr-FR" altLang="en-US" sz="2000" b="1"/>
              <a:t>Détermination du prix</a:t>
            </a:r>
          </a:p>
        </p:txBody>
      </p:sp>
      <p:grpSp>
        <p:nvGrpSpPr>
          <p:cNvPr id="311300" name="Group 4"/>
          <p:cNvGrpSpPr>
            <a:grpSpLocks/>
          </p:cNvGrpSpPr>
          <p:nvPr/>
        </p:nvGrpSpPr>
        <p:grpSpPr bwMode="auto">
          <a:xfrm>
            <a:off x="3925480" y="3080908"/>
            <a:ext cx="2736850" cy="1628776"/>
            <a:chOff x="763" y="2003"/>
            <a:chExt cx="1724" cy="1026"/>
          </a:xfrm>
        </p:grpSpPr>
        <p:sp>
          <p:nvSpPr>
            <p:cNvPr id="311301" name="Rectangle 5"/>
            <p:cNvSpPr>
              <a:spLocks noChangeArrowheads="1"/>
            </p:cNvSpPr>
            <p:nvPr/>
          </p:nvSpPr>
          <p:spPr bwMode="auto">
            <a:xfrm>
              <a:off x="763" y="2414"/>
              <a:ext cx="1182" cy="214"/>
            </a:xfrm>
            <a:prstGeom prst="rect">
              <a:avLst/>
            </a:prstGeom>
            <a:solidFill>
              <a:srgbClr val="FFFFFF"/>
            </a:solidFill>
            <a:ln w="12700">
              <a:solidFill>
                <a:srgbClr val="000000"/>
              </a:solidFill>
              <a:miter lim="800000"/>
              <a:headEnd/>
              <a:tailEnd/>
            </a:ln>
            <a:effectLst/>
          </p:spPr>
          <p:txBody>
            <a:bodyPr lIns="12700" tIns="12700" rIns="12700" bIns="12700"/>
            <a:lstStyle/>
            <a:p>
              <a:pPr algn="ctr" eaLnBrk="0" hangingPunct="0"/>
              <a:r>
                <a:rPr lang="fr-FR" altLang="en-US" sz="2000">
                  <a:hlinkClick r:id="rId3" action="ppaction://hlinksldjump"/>
                </a:rPr>
                <a:t>Environnement</a:t>
              </a:r>
              <a:endParaRPr lang="fr-FR" altLang="en-US" sz="2000"/>
            </a:p>
          </p:txBody>
        </p:sp>
        <p:sp>
          <p:nvSpPr>
            <p:cNvPr id="311302" name="Rectangle 6"/>
            <p:cNvSpPr>
              <a:spLocks noChangeArrowheads="1"/>
            </p:cNvSpPr>
            <p:nvPr/>
          </p:nvSpPr>
          <p:spPr bwMode="auto">
            <a:xfrm>
              <a:off x="811" y="2003"/>
              <a:ext cx="1079" cy="195"/>
            </a:xfrm>
            <a:prstGeom prst="rect">
              <a:avLst/>
            </a:prstGeom>
            <a:solidFill>
              <a:srgbClr val="FFFFFF"/>
            </a:solidFill>
            <a:ln w="12700">
              <a:solidFill>
                <a:srgbClr val="000000"/>
              </a:solidFill>
              <a:miter lim="800000"/>
              <a:headEnd/>
              <a:tailEnd/>
            </a:ln>
            <a:effectLst/>
          </p:spPr>
          <p:txBody>
            <a:bodyPr lIns="12700" tIns="12700" rIns="12700" bIns="12700"/>
            <a:lstStyle/>
            <a:p>
              <a:pPr algn="ctr" eaLnBrk="0" hangingPunct="0"/>
              <a:r>
                <a:rPr lang="fr-FR" altLang="en-US" sz="2000" noProof="1">
                  <a:hlinkClick r:id="rId4" action="ppaction://hlinksldjump"/>
                </a:rPr>
                <a:t>Demande</a:t>
              </a:r>
              <a:endParaRPr lang="fr-FR" altLang="en-US" sz="2000" noProof="1"/>
            </a:p>
          </p:txBody>
        </p:sp>
        <p:cxnSp>
          <p:nvCxnSpPr>
            <p:cNvPr id="311303" name="AutoShape 7"/>
            <p:cNvCxnSpPr>
              <a:cxnSpLocks noChangeShapeType="1"/>
              <a:stCxn id="311301" idx="2"/>
              <a:endCxn id="311299" idx="1"/>
            </p:cNvCxnSpPr>
            <p:nvPr/>
          </p:nvCxnSpPr>
          <p:spPr bwMode="auto">
            <a:xfrm rot="16200000" flipH="1">
              <a:off x="1720" y="2262"/>
              <a:ext cx="401" cy="1133"/>
            </a:xfrm>
            <a:prstGeom prst="bentConnector2">
              <a:avLst/>
            </a:prstGeom>
            <a:noFill/>
            <a:ln w="9525">
              <a:solidFill>
                <a:schemeClr val="tx1"/>
              </a:solidFill>
              <a:miter lim="800000"/>
              <a:headEnd/>
              <a:tailEnd type="triangle" w="med" len="med"/>
            </a:ln>
            <a:effectLst/>
          </p:spPr>
        </p:cxnSp>
        <p:cxnSp>
          <p:nvCxnSpPr>
            <p:cNvPr id="311304" name="AutoShape 8"/>
            <p:cNvCxnSpPr>
              <a:cxnSpLocks noChangeShapeType="1"/>
              <a:stCxn id="311302" idx="2"/>
              <a:endCxn id="311301" idx="0"/>
            </p:cNvCxnSpPr>
            <p:nvPr/>
          </p:nvCxnSpPr>
          <p:spPr bwMode="auto">
            <a:xfrm>
              <a:off x="1351" y="2198"/>
              <a:ext cx="3" cy="216"/>
            </a:xfrm>
            <a:prstGeom prst="straightConnector1">
              <a:avLst/>
            </a:prstGeom>
            <a:noFill/>
            <a:ln w="9525">
              <a:solidFill>
                <a:schemeClr val="tx1"/>
              </a:solidFill>
              <a:round/>
              <a:headEnd/>
              <a:tailEnd type="triangle" w="med" len="med"/>
            </a:ln>
            <a:effectLst/>
          </p:spPr>
        </p:cxnSp>
      </p:grpSp>
      <p:grpSp>
        <p:nvGrpSpPr>
          <p:cNvPr id="311305" name="Group 9"/>
          <p:cNvGrpSpPr>
            <a:grpSpLocks/>
          </p:cNvGrpSpPr>
          <p:nvPr/>
        </p:nvGrpSpPr>
        <p:grpSpPr bwMode="auto">
          <a:xfrm>
            <a:off x="8671309" y="2772937"/>
            <a:ext cx="2574925" cy="1936751"/>
            <a:chOff x="3370" y="2008"/>
            <a:chExt cx="1622" cy="1220"/>
          </a:xfrm>
        </p:grpSpPr>
        <p:sp>
          <p:nvSpPr>
            <p:cNvPr id="311306" name="Rectangle 10"/>
            <p:cNvSpPr>
              <a:spLocks noChangeArrowheads="1"/>
            </p:cNvSpPr>
            <p:nvPr/>
          </p:nvSpPr>
          <p:spPr bwMode="auto">
            <a:xfrm>
              <a:off x="3849" y="2008"/>
              <a:ext cx="1080" cy="198"/>
            </a:xfrm>
            <a:prstGeom prst="rect">
              <a:avLst/>
            </a:prstGeom>
            <a:solidFill>
              <a:srgbClr val="FFFFFF"/>
            </a:solidFill>
            <a:ln w="12700">
              <a:solidFill>
                <a:srgbClr val="000000"/>
              </a:solidFill>
              <a:miter lim="800000"/>
              <a:headEnd/>
              <a:tailEnd/>
            </a:ln>
            <a:effectLst/>
          </p:spPr>
          <p:txBody>
            <a:bodyPr lIns="12700" tIns="12700" rIns="12700" bIns="12700"/>
            <a:lstStyle/>
            <a:p>
              <a:pPr algn="ctr" eaLnBrk="0" hangingPunct="0"/>
              <a:r>
                <a:rPr lang="fr-FR" altLang="en-US" sz="2000" noProof="1">
                  <a:hlinkClick r:id="rId5" action="ppaction://hlinksldjump"/>
                </a:rPr>
                <a:t>Concurrence</a:t>
              </a:r>
              <a:endParaRPr lang="fr-FR" altLang="en-US" sz="2000" noProof="1"/>
            </a:p>
          </p:txBody>
        </p:sp>
        <p:sp>
          <p:nvSpPr>
            <p:cNvPr id="311307" name="Rectangle 11"/>
            <p:cNvSpPr>
              <a:spLocks noChangeArrowheads="1"/>
            </p:cNvSpPr>
            <p:nvPr/>
          </p:nvSpPr>
          <p:spPr bwMode="auto">
            <a:xfrm>
              <a:off x="3782" y="2384"/>
              <a:ext cx="1210" cy="397"/>
            </a:xfrm>
            <a:prstGeom prst="rect">
              <a:avLst/>
            </a:prstGeom>
            <a:noFill/>
            <a:ln w="12700">
              <a:solidFill>
                <a:srgbClr val="000000"/>
              </a:solidFill>
              <a:miter lim="800000"/>
              <a:headEnd/>
              <a:tailEnd/>
            </a:ln>
            <a:effectLst/>
          </p:spPr>
          <p:txBody>
            <a:bodyPr lIns="12700" tIns="12700" rIns="12700" bIns="12700"/>
            <a:lstStyle/>
            <a:p>
              <a:pPr algn="ctr" eaLnBrk="0" hangingPunct="0"/>
              <a:r>
                <a:rPr lang="fr-FR" altLang="en-US" sz="2000">
                  <a:hlinkClick r:id="rId6" action="ppaction://hlinksldjump"/>
                </a:rPr>
                <a:t>Objectifs de l'entreprise</a:t>
              </a:r>
            </a:p>
            <a:p>
              <a:pPr eaLnBrk="0" hangingPunct="0"/>
              <a:endParaRPr lang="fr-FR" altLang="en-US" sz="1000">
                <a:latin typeface="Times New Roman" pitchFamily="18" charset="0"/>
              </a:endParaRPr>
            </a:p>
          </p:txBody>
        </p:sp>
        <p:cxnSp>
          <p:nvCxnSpPr>
            <p:cNvPr id="311308" name="AutoShape 12"/>
            <p:cNvCxnSpPr>
              <a:cxnSpLocks noChangeShapeType="1"/>
              <a:stCxn id="311307" idx="2"/>
              <a:endCxn id="311299" idx="3"/>
            </p:cNvCxnSpPr>
            <p:nvPr/>
          </p:nvCxnSpPr>
          <p:spPr bwMode="auto">
            <a:xfrm rot="5400000">
              <a:off x="3655" y="2496"/>
              <a:ext cx="447" cy="1018"/>
            </a:xfrm>
            <a:prstGeom prst="bentConnector2">
              <a:avLst/>
            </a:prstGeom>
            <a:noFill/>
            <a:ln w="9525">
              <a:solidFill>
                <a:schemeClr val="tx1"/>
              </a:solidFill>
              <a:miter lim="800000"/>
              <a:headEnd/>
              <a:tailEnd type="triangle" w="med" len="med"/>
            </a:ln>
            <a:effectLst/>
          </p:spPr>
        </p:cxnSp>
        <p:cxnSp>
          <p:nvCxnSpPr>
            <p:cNvPr id="311309" name="AutoShape 13"/>
            <p:cNvCxnSpPr>
              <a:cxnSpLocks noChangeShapeType="1"/>
            </p:cNvCxnSpPr>
            <p:nvPr/>
          </p:nvCxnSpPr>
          <p:spPr bwMode="auto">
            <a:xfrm flipH="1">
              <a:off x="4387" y="2206"/>
              <a:ext cx="2" cy="178"/>
            </a:xfrm>
            <a:prstGeom prst="straightConnector1">
              <a:avLst/>
            </a:prstGeom>
            <a:noFill/>
            <a:ln w="9525">
              <a:solidFill>
                <a:schemeClr val="tx1"/>
              </a:solidFill>
              <a:round/>
              <a:headEnd/>
              <a:tailEnd type="triangle" w="med" len="med"/>
            </a:ln>
            <a:effectLst/>
          </p:spPr>
        </p:cxnSp>
      </p:grpSp>
      <p:grpSp>
        <p:nvGrpSpPr>
          <p:cNvPr id="311310" name="Group 14"/>
          <p:cNvGrpSpPr>
            <a:grpSpLocks/>
          </p:cNvGrpSpPr>
          <p:nvPr/>
        </p:nvGrpSpPr>
        <p:grpSpPr bwMode="auto">
          <a:xfrm>
            <a:off x="6520248" y="2225248"/>
            <a:ext cx="2287588" cy="2168526"/>
            <a:chOff x="2112" y="1464"/>
            <a:chExt cx="1441" cy="1366"/>
          </a:xfrm>
        </p:grpSpPr>
        <p:sp>
          <p:nvSpPr>
            <p:cNvPr id="311311" name="Rectangle 15"/>
            <p:cNvSpPr>
              <a:spLocks noChangeArrowheads="1"/>
            </p:cNvSpPr>
            <p:nvPr/>
          </p:nvSpPr>
          <p:spPr bwMode="auto">
            <a:xfrm>
              <a:off x="2112" y="2088"/>
              <a:ext cx="1433" cy="391"/>
            </a:xfrm>
            <a:prstGeom prst="rect">
              <a:avLst/>
            </a:prstGeom>
            <a:noFill/>
            <a:ln w="12700">
              <a:solidFill>
                <a:srgbClr val="000000"/>
              </a:solidFill>
              <a:miter lim="800000"/>
              <a:headEnd/>
              <a:tailEnd/>
            </a:ln>
            <a:effectLst/>
          </p:spPr>
          <p:txBody>
            <a:bodyPr lIns="12700" tIns="12700" rIns="12700" bIns="12700"/>
            <a:lstStyle/>
            <a:p>
              <a:pPr algn="ctr" eaLnBrk="0" hangingPunct="0"/>
              <a:r>
                <a:rPr lang="fr-FR" altLang="en-US" sz="2000">
                  <a:hlinkClick r:id="rId7" action="ppaction://hlinksldjump"/>
                </a:rPr>
                <a:t>Caractéristiques produit</a:t>
              </a:r>
              <a:endParaRPr lang="fr-FR" altLang="en-US" sz="2000"/>
            </a:p>
          </p:txBody>
        </p:sp>
        <p:cxnSp>
          <p:nvCxnSpPr>
            <p:cNvPr id="311312" name="AutoShape 16"/>
            <p:cNvCxnSpPr>
              <a:cxnSpLocks noChangeShapeType="1"/>
              <a:stCxn id="311311" idx="2"/>
              <a:endCxn id="311299" idx="0"/>
            </p:cNvCxnSpPr>
            <p:nvPr/>
          </p:nvCxnSpPr>
          <p:spPr bwMode="auto">
            <a:xfrm>
              <a:off x="2829" y="2479"/>
              <a:ext cx="5" cy="351"/>
            </a:xfrm>
            <a:prstGeom prst="straightConnector1">
              <a:avLst/>
            </a:prstGeom>
            <a:noFill/>
            <a:ln w="9525">
              <a:solidFill>
                <a:schemeClr val="tx1"/>
              </a:solidFill>
              <a:round/>
              <a:headEnd/>
              <a:tailEnd type="triangle" w="med" len="med"/>
            </a:ln>
            <a:effectLst/>
          </p:spPr>
        </p:cxnSp>
        <p:sp>
          <p:nvSpPr>
            <p:cNvPr id="311313" name="Rectangle 17"/>
            <p:cNvSpPr>
              <a:spLocks noChangeArrowheads="1"/>
            </p:cNvSpPr>
            <p:nvPr/>
          </p:nvSpPr>
          <p:spPr bwMode="auto">
            <a:xfrm>
              <a:off x="2120" y="1464"/>
              <a:ext cx="1433" cy="407"/>
            </a:xfrm>
            <a:prstGeom prst="rect">
              <a:avLst/>
            </a:prstGeom>
            <a:noFill/>
            <a:ln w="12700">
              <a:solidFill>
                <a:srgbClr val="000000"/>
              </a:solidFill>
              <a:miter lim="800000"/>
              <a:headEnd/>
              <a:tailEnd/>
            </a:ln>
            <a:effectLst/>
          </p:spPr>
          <p:txBody>
            <a:bodyPr lIns="12700" tIns="12700" rIns="12700" bIns="12700"/>
            <a:lstStyle/>
            <a:p>
              <a:pPr algn="ctr" eaLnBrk="0" hangingPunct="0"/>
              <a:r>
                <a:rPr lang="fr-FR" altLang="en-US" sz="2000"/>
                <a:t>Marge </a:t>
              </a:r>
            </a:p>
            <a:p>
              <a:pPr algn="ctr" eaLnBrk="0" hangingPunct="0"/>
              <a:r>
                <a:rPr lang="fr-FR" altLang="en-US" sz="2000"/>
                <a:t>désirée</a:t>
              </a:r>
            </a:p>
          </p:txBody>
        </p:sp>
        <p:cxnSp>
          <p:nvCxnSpPr>
            <p:cNvPr id="311314" name="AutoShape 18"/>
            <p:cNvCxnSpPr>
              <a:cxnSpLocks noChangeShapeType="1"/>
            </p:cNvCxnSpPr>
            <p:nvPr/>
          </p:nvCxnSpPr>
          <p:spPr bwMode="auto">
            <a:xfrm>
              <a:off x="2821" y="1881"/>
              <a:ext cx="3" cy="216"/>
            </a:xfrm>
            <a:prstGeom prst="straightConnector1">
              <a:avLst/>
            </a:prstGeom>
            <a:noFill/>
            <a:ln w="9525">
              <a:solidFill>
                <a:schemeClr val="tx1"/>
              </a:solidFill>
              <a:round/>
              <a:headEnd/>
              <a:tailEnd type="triangle" w="med" len="med"/>
            </a:ln>
            <a:effectLst/>
          </p:spPr>
        </p:cxnSp>
      </p:grpSp>
    </p:spTree>
    <p:extLst>
      <p:ext uri="{BB962C8B-B14F-4D97-AF65-F5344CB8AC3E}">
        <p14:creationId xmlns:p14="http://schemas.microsoft.com/office/powerpoint/2010/main" val="7022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1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11300"/>
                                        </p:tgtEl>
                                        <p:attrNameLst>
                                          <p:attrName>style.visibility</p:attrName>
                                        </p:attrNameLst>
                                      </p:cBhvr>
                                      <p:to>
                                        <p:strVal val="visible"/>
                                      </p:to>
                                    </p:set>
                                    <p:anim calcmode="lin" valueType="num">
                                      <p:cBhvr additive="base">
                                        <p:cTn id="11" dur="500" fill="hold"/>
                                        <p:tgtEl>
                                          <p:spTgt spid="311300"/>
                                        </p:tgtEl>
                                        <p:attrNameLst>
                                          <p:attrName>ppt_x</p:attrName>
                                        </p:attrNameLst>
                                      </p:cBhvr>
                                      <p:tavLst>
                                        <p:tav tm="0">
                                          <p:val>
                                            <p:strVal val="0-#ppt_w/2"/>
                                          </p:val>
                                        </p:tav>
                                        <p:tav tm="100000">
                                          <p:val>
                                            <p:strVal val="#ppt_x"/>
                                          </p:val>
                                        </p:tav>
                                      </p:tavLst>
                                    </p:anim>
                                    <p:anim calcmode="lin" valueType="num">
                                      <p:cBhvr additive="base">
                                        <p:cTn id="12" dur="500" fill="hold"/>
                                        <p:tgtEl>
                                          <p:spTgt spid="31130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11305"/>
                                        </p:tgtEl>
                                        <p:attrNameLst>
                                          <p:attrName>style.visibility</p:attrName>
                                        </p:attrNameLst>
                                      </p:cBhvr>
                                      <p:to>
                                        <p:strVal val="visible"/>
                                      </p:to>
                                    </p:set>
                                    <p:anim calcmode="lin" valueType="num">
                                      <p:cBhvr additive="base">
                                        <p:cTn id="17" dur="500" fill="hold"/>
                                        <p:tgtEl>
                                          <p:spTgt spid="311305"/>
                                        </p:tgtEl>
                                        <p:attrNameLst>
                                          <p:attrName>ppt_x</p:attrName>
                                        </p:attrNameLst>
                                      </p:cBhvr>
                                      <p:tavLst>
                                        <p:tav tm="0">
                                          <p:val>
                                            <p:strVal val="1+#ppt_w/2"/>
                                          </p:val>
                                        </p:tav>
                                        <p:tav tm="100000">
                                          <p:val>
                                            <p:strVal val="#ppt_x"/>
                                          </p:val>
                                        </p:tav>
                                      </p:tavLst>
                                    </p:anim>
                                    <p:anim calcmode="lin" valueType="num">
                                      <p:cBhvr additive="base">
                                        <p:cTn id="18" dur="500" fill="hold"/>
                                        <p:tgtEl>
                                          <p:spTgt spid="31130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311310"/>
                                        </p:tgtEl>
                                        <p:attrNameLst>
                                          <p:attrName>style.visibility</p:attrName>
                                        </p:attrNameLst>
                                      </p:cBhvr>
                                      <p:to>
                                        <p:strVal val="visible"/>
                                      </p:to>
                                    </p:set>
                                    <p:anim calcmode="lin" valueType="num">
                                      <p:cBhvr additive="base">
                                        <p:cTn id="23" dur="500" fill="hold"/>
                                        <p:tgtEl>
                                          <p:spTgt spid="311310"/>
                                        </p:tgtEl>
                                        <p:attrNameLst>
                                          <p:attrName>ppt_x</p:attrName>
                                        </p:attrNameLst>
                                      </p:cBhvr>
                                      <p:tavLst>
                                        <p:tav tm="0">
                                          <p:val>
                                            <p:strVal val="#ppt_x"/>
                                          </p:val>
                                        </p:tav>
                                        <p:tav tm="100000">
                                          <p:val>
                                            <p:strVal val="#ppt_x"/>
                                          </p:val>
                                        </p:tav>
                                      </p:tavLst>
                                    </p:anim>
                                    <p:anim calcmode="lin" valueType="num">
                                      <p:cBhvr additive="base">
                                        <p:cTn id="24" dur="500" fill="hold"/>
                                        <p:tgtEl>
                                          <p:spTgt spid="3113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L’élasticité au prix</a:t>
            </a:r>
            <a:endParaRPr lang="fr-FR" dirty="0"/>
          </a:p>
        </p:txBody>
      </p:sp>
      <p:sp>
        <p:nvSpPr>
          <p:cNvPr id="3" name="Espace réservé du contenu 2"/>
          <p:cNvSpPr>
            <a:spLocks noGrp="1"/>
          </p:cNvSpPr>
          <p:nvPr>
            <p:ph idx="1"/>
          </p:nvPr>
        </p:nvSpPr>
        <p:spPr/>
        <p:txBody>
          <a:bodyPr/>
          <a:lstStyle/>
          <a:p>
            <a:r>
              <a:rPr lang="fr-FR" dirty="0"/>
              <a:t>La notion d’élasticité de la demande par rapport au prix a été élaborée par les économistes pour décrire et mesurer l’influence du prix de vente d’un produit sur le volume de ses ventes. </a:t>
            </a:r>
            <a:endParaRPr lang="fr-FR" dirty="0" smtClean="0"/>
          </a:p>
          <a:p>
            <a:r>
              <a:rPr lang="fr-FR" dirty="0" smtClean="0"/>
              <a:t>L’intérêt </a:t>
            </a:r>
            <a:r>
              <a:rPr lang="fr-FR" dirty="0"/>
              <a:t>de l’utilisation de cette méthode en marketing est de savoir jusqu'à quel niveau on peut augmenter le prix d’un bien sans que la baisse de la demande ne soit trop préjudiciable pour l’entreprise. </a:t>
            </a:r>
          </a:p>
          <a:p>
            <a:endParaRPr lang="fr-FR" dirty="0" smtClean="0"/>
          </a:p>
          <a:p>
            <a:endParaRPr lang="fr-FR" dirty="0"/>
          </a:p>
        </p:txBody>
      </p:sp>
      <p:sp>
        <p:nvSpPr>
          <p:cNvPr id="19" name="Line 15"/>
          <p:cNvSpPr>
            <a:spLocks noChangeShapeType="1"/>
          </p:cNvSpPr>
          <p:nvPr/>
        </p:nvSpPr>
        <p:spPr bwMode="auto">
          <a:xfrm>
            <a:off x="4994261" y="4660005"/>
            <a:ext cx="11345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Rectangle 16"/>
          <p:cNvSpPr>
            <a:spLocks noChangeArrowheads="1"/>
          </p:cNvSpPr>
          <p:nvPr/>
        </p:nvSpPr>
        <p:spPr bwMode="auto">
          <a:xfrm>
            <a:off x="4851091" y="44314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charset="0"/>
              </a:rPr>
              <a:t>(V1-V0)/V0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charset="0"/>
            </a:endParaRPr>
          </a:p>
        </p:txBody>
      </p:sp>
      <p:sp>
        <p:nvSpPr>
          <p:cNvPr id="21" name="Rectangle 17"/>
          <p:cNvSpPr>
            <a:spLocks noChangeArrowheads="1"/>
          </p:cNvSpPr>
          <p:nvPr/>
        </p:nvSpPr>
        <p:spPr bwMode="auto">
          <a:xfrm>
            <a:off x="3869268" y="4431405"/>
            <a:ext cx="451899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charset="0"/>
              <a:buChar char="•"/>
              <a:tabLst/>
            </a:pPr>
            <a:r>
              <a:rPr kumimoji="0" lang="fr-FR" altLang="fr-FR" sz="1800" b="0" i="0" u="none" strike="noStrike" cap="none" normalizeH="0" baseline="0" dirty="0">
                <a:ln>
                  <a:noFill/>
                </a:ln>
                <a:solidFill>
                  <a:schemeClr val="tx1"/>
                </a:solidFill>
                <a:effectLst/>
                <a:latin typeface="Arial"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charset="0"/>
              </a:rPr>
              <a:t>            (P1-P0)/P0</a:t>
            </a:r>
          </a:p>
          <a:p>
            <a:r>
              <a:rPr lang="fr-FR" dirty="0" smtClean="0"/>
              <a:t>où </a:t>
            </a:r>
            <a:r>
              <a:rPr lang="fr-FR" dirty="0"/>
              <a:t>Po est le prix initial</a:t>
            </a:r>
          </a:p>
          <a:p>
            <a:r>
              <a:rPr lang="fr-FR" dirty="0"/>
              <a:t>     P1 est le prix modifié</a:t>
            </a:r>
          </a:p>
          <a:p>
            <a:r>
              <a:rPr lang="fr-FR" dirty="0"/>
              <a:t>     Vo est le volume des ventes au prix Po</a:t>
            </a:r>
          </a:p>
          <a:p>
            <a:r>
              <a:rPr lang="fr-FR" dirty="0"/>
              <a:t>     V1 est le volume des ventes au prix P1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778280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6658" y="1729946"/>
            <a:ext cx="3168203" cy="1609344"/>
          </a:xfrm>
        </p:spPr>
        <p:txBody>
          <a:bodyPr>
            <a:normAutofit/>
          </a:bodyPr>
          <a:lstStyle/>
          <a:p>
            <a:r>
              <a:rPr lang="fr-FR" dirty="0" smtClean="0"/>
              <a:t>L’élasticité au prix</a:t>
            </a:r>
            <a:endParaRPr lang="fr-FR" dirty="0"/>
          </a:p>
        </p:txBody>
      </p:sp>
      <p:sp>
        <p:nvSpPr>
          <p:cNvPr id="4" name="Rectangle 3"/>
          <p:cNvSpPr/>
          <p:nvPr/>
        </p:nvSpPr>
        <p:spPr>
          <a:xfrm>
            <a:off x="3751263" y="1609344"/>
            <a:ext cx="7505741" cy="2308324"/>
          </a:xfrm>
          <a:prstGeom prst="rect">
            <a:avLst/>
          </a:prstGeom>
        </p:spPr>
        <p:txBody>
          <a:bodyPr wrap="square">
            <a:spAutoFit/>
          </a:bodyPr>
          <a:lstStyle/>
          <a:p>
            <a:pPr algn="just">
              <a:spcAft>
                <a:spcPts val="0"/>
              </a:spcAft>
            </a:pPr>
            <a:r>
              <a:rPr lang="fr-FR" b="1" dirty="0">
                <a:solidFill>
                  <a:schemeClr val="accent2"/>
                </a:solidFill>
                <a:ea typeface="Times New Roman" charset="0"/>
              </a:rPr>
              <a:t>Demande peu élastique</a:t>
            </a:r>
            <a:r>
              <a:rPr lang="fr-FR" dirty="0">
                <a:ea typeface="Times New Roman" charset="0"/>
              </a:rPr>
              <a:t> : e &gt; -1 (0 &lt; e &lt; -1), dans ce cas, un hausse du prix entraîne une baisse de la demande.</a:t>
            </a:r>
          </a:p>
          <a:p>
            <a:pPr algn="just">
              <a:spcAft>
                <a:spcPts val="0"/>
              </a:spcAft>
            </a:pPr>
            <a:endParaRPr lang="fr-FR" dirty="0">
              <a:ea typeface="Times New Roman" charset="0"/>
            </a:endParaRPr>
          </a:p>
          <a:p>
            <a:pPr>
              <a:spcAft>
                <a:spcPts val="0"/>
              </a:spcAft>
            </a:pPr>
            <a:r>
              <a:rPr lang="fr-FR" dirty="0">
                <a:ea typeface="Times New Roman" charset="0"/>
              </a:rPr>
              <a:t> </a:t>
            </a:r>
            <a:r>
              <a:rPr lang="fr-FR" b="1" dirty="0" smtClean="0">
                <a:solidFill>
                  <a:schemeClr val="accent2"/>
                </a:solidFill>
                <a:ea typeface="Times New Roman" charset="0"/>
              </a:rPr>
              <a:t>Demande </a:t>
            </a:r>
            <a:r>
              <a:rPr lang="fr-FR" b="1" dirty="0">
                <a:solidFill>
                  <a:schemeClr val="accent2"/>
                </a:solidFill>
                <a:ea typeface="Times New Roman" charset="0"/>
              </a:rPr>
              <a:t>élastique</a:t>
            </a:r>
            <a:r>
              <a:rPr lang="fr-FR" dirty="0">
                <a:solidFill>
                  <a:schemeClr val="accent2"/>
                </a:solidFill>
                <a:ea typeface="Times New Roman" charset="0"/>
              </a:rPr>
              <a:t> : </a:t>
            </a:r>
            <a:r>
              <a:rPr lang="fr-FR" dirty="0">
                <a:ea typeface="Times New Roman" charset="0"/>
              </a:rPr>
              <a:t>e = -1, une hausse des prix entraîne une diminution de la demande dans les mêmes proportions.</a:t>
            </a:r>
          </a:p>
          <a:p>
            <a:pPr algn="just">
              <a:spcAft>
                <a:spcPts val="0"/>
              </a:spcAft>
            </a:pPr>
            <a:r>
              <a:rPr lang="fr-FR" dirty="0">
                <a:ea typeface="Times New Roman" charset="0"/>
              </a:rPr>
              <a:t>  </a:t>
            </a:r>
          </a:p>
          <a:p>
            <a:pPr algn="just">
              <a:spcAft>
                <a:spcPts val="0"/>
              </a:spcAft>
            </a:pPr>
            <a:r>
              <a:rPr lang="fr-FR" b="1" dirty="0" smtClean="0">
                <a:solidFill>
                  <a:schemeClr val="accent2"/>
                </a:solidFill>
                <a:ea typeface="Times New Roman" charset="0"/>
              </a:rPr>
              <a:t>Demande </a:t>
            </a:r>
            <a:r>
              <a:rPr lang="fr-FR" b="1" dirty="0">
                <a:solidFill>
                  <a:schemeClr val="accent2"/>
                </a:solidFill>
                <a:ea typeface="Times New Roman" charset="0"/>
              </a:rPr>
              <a:t>très élastique</a:t>
            </a:r>
            <a:r>
              <a:rPr lang="fr-FR" dirty="0">
                <a:ea typeface="Times New Roman" charset="0"/>
              </a:rPr>
              <a:t> : e &lt; -1, une hausse des prix entraîne une baisse plus que proportionnelle des ventes</a:t>
            </a:r>
            <a:r>
              <a:rPr lang="fr-FR" dirty="0" smtClean="0">
                <a:ea typeface="Times New Roman" charset="0"/>
              </a:rPr>
              <a:t>.</a:t>
            </a:r>
            <a:endParaRPr lang="fr-FR" dirty="0">
              <a:ea typeface="Times New Roman" charset="0"/>
            </a:endParaRPr>
          </a:p>
        </p:txBody>
      </p:sp>
    </p:spTree>
    <p:extLst>
      <p:ext uri="{BB962C8B-B14F-4D97-AF65-F5344CB8AC3E}">
        <p14:creationId xmlns:p14="http://schemas.microsoft.com/office/powerpoint/2010/main" val="2376376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ln/>
        </p:spPr>
        <p:txBody>
          <a:bodyPr/>
          <a:lstStyle/>
          <a:p>
            <a:r>
              <a:rPr lang="fr-FR" altLang="en-US"/>
              <a:t>Elasticité croisée</a:t>
            </a:r>
          </a:p>
        </p:txBody>
      </p:sp>
      <p:sp>
        <p:nvSpPr>
          <p:cNvPr id="320515" name="Rectangle 3"/>
          <p:cNvSpPr>
            <a:spLocks noGrp="1" noChangeArrowheads="1"/>
          </p:cNvSpPr>
          <p:nvPr>
            <p:ph idx="1"/>
          </p:nvPr>
        </p:nvSpPr>
        <p:spPr>
          <a:xfrm>
            <a:off x="3817230" y="3558403"/>
            <a:ext cx="7848600" cy="1593850"/>
          </a:xfrm>
          <a:ln/>
        </p:spPr>
        <p:txBody>
          <a:bodyPr/>
          <a:lstStyle/>
          <a:p>
            <a:r>
              <a:rPr lang="fr-FR" altLang="en-US" sz="2600" dirty="0"/>
              <a:t>Effet </a:t>
            </a:r>
            <a:r>
              <a:rPr lang="fr-FR" altLang="en-US" sz="2600" dirty="0" err="1"/>
              <a:t>Giffen</a:t>
            </a:r>
            <a:r>
              <a:rPr lang="fr-FR" altLang="en-US" sz="2600" dirty="0"/>
              <a:t> : hausse des prix des biens courants =&gt; baisse de la demande de biens coûteux.</a:t>
            </a:r>
          </a:p>
          <a:p>
            <a:r>
              <a:rPr lang="fr-FR" altLang="en-US" sz="2600" dirty="0"/>
              <a:t>Permet d’estimer les risques de cannibalisation</a:t>
            </a:r>
          </a:p>
          <a:p>
            <a:pPr>
              <a:buFontTx/>
              <a:buNone/>
            </a:pPr>
            <a:endParaRPr lang="fr-FR" altLang="en-US" sz="2600" dirty="0"/>
          </a:p>
          <a:p>
            <a:pPr>
              <a:buFontTx/>
              <a:buNone/>
            </a:pPr>
            <a:endParaRPr lang="fr-FR" altLang="en-US" sz="2600" dirty="0"/>
          </a:p>
        </p:txBody>
      </p:sp>
      <p:graphicFrame>
        <p:nvGraphicFramePr>
          <p:cNvPr id="320516" name="Object 4"/>
          <p:cNvGraphicFramePr>
            <a:graphicFrameLocks noChangeAspect="1"/>
          </p:cNvGraphicFramePr>
          <p:nvPr>
            <p:extLst/>
          </p:nvPr>
        </p:nvGraphicFramePr>
        <p:xfrm>
          <a:off x="3921211" y="1425146"/>
          <a:ext cx="7246938" cy="1587500"/>
        </p:xfrm>
        <a:graphic>
          <a:graphicData uri="http://schemas.openxmlformats.org/presentationml/2006/ole">
            <mc:AlternateContent xmlns:mc="http://schemas.openxmlformats.org/markup-compatibility/2006">
              <mc:Choice xmlns:v="urn:schemas-microsoft-com:vml" Requires="v">
                <p:oleObj spid="_x0000_s38915" name="Équation" r:id="rId4" imgW="2895600" imgH="635000" progId="Equation.3">
                  <p:embed/>
                </p:oleObj>
              </mc:Choice>
              <mc:Fallback>
                <p:oleObj name="Équation" r:id="rId4" imgW="2895600" imgH="635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211" y="1425146"/>
                        <a:ext cx="7246938" cy="1587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320517" name="Picture 5" descr="renault_clio3">
            <a:hlinkClick r:id="rId6"/>
          </p:cNvPr>
          <p:cNvPicPr>
            <a:picLocks noChangeAspect="1" noChangeArrowheads="1"/>
          </p:cNvPicPr>
          <p:nvPr/>
        </p:nvPicPr>
        <p:blipFill>
          <a:blip r:embed="rId7" cstate="print"/>
          <a:srcRect/>
          <a:stretch>
            <a:fillRect/>
          </a:stretch>
        </p:blipFill>
        <p:spPr bwMode="auto">
          <a:xfrm>
            <a:off x="7026361" y="4935110"/>
            <a:ext cx="1430338" cy="992187"/>
          </a:xfrm>
          <a:prstGeom prst="rect">
            <a:avLst/>
          </a:prstGeom>
          <a:noFill/>
        </p:spPr>
      </p:pic>
      <p:pic>
        <p:nvPicPr>
          <p:cNvPr id="320518" name="Picture 6" descr="ClioRS_2004">
            <a:hlinkClick r:id="rId8"/>
          </p:cNvPr>
          <p:cNvPicPr>
            <a:picLocks noChangeAspect="1" noChangeArrowheads="1"/>
          </p:cNvPicPr>
          <p:nvPr/>
        </p:nvPicPr>
        <p:blipFill>
          <a:blip r:embed="rId9" cstate="print"/>
          <a:srcRect/>
          <a:stretch>
            <a:fillRect/>
          </a:stretch>
        </p:blipFill>
        <p:spPr bwMode="auto">
          <a:xfrm>
            <a:off x="4834025" y="4852560"/>
            <a:ext cx="1576387" cy="935037"/>
          </a:xfrm>
          <a:prstGeom prst="rect">
            <a:avLst/>
          </a:prstGeom>
          <a:noFill/>
        </p:spPr>
      </p:pic>
    </p:spTree>
    <p:extLst>
      <p:ext uri="{BB962C8B-B14F-4D97-AF65-F5344CB8AC3E}">
        <p14:creationId xmlns:p14="http://schemas.microsoft.com/office/powerpoint/2010/main" val="18046064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706433" y="226725"/>
            <a:ext cx="10058400" cy="1609344"/>
          </a:xfrm>
          <a:ln/>
        </p:spPr>
        <p:txBody>
          <a:bodyPr/>
          <a:lstStyle/>
          <a:p>
            <a:r>
              <a:rPr lang="fr-FR" altLang="en-US" dirty="0" smtClean="0"/>
              <a:t>Perception d’un prix et prix de référence</a:t>
            </a:r>
            <a:endParaRPr lang="fr-FR" altLang="en-US" dirty="0"/>
          </a:p>
        </p:txBody>
      </p:sp>
      <p:sp>
        <p:nvSpPr>
          <p:cNvPr id="2" name="Espace réservé du contenu 1"/>
          <p:cNvSpPr>
            <a:spLocks noGrp="1"/>
          </p:cNvSpPr>
          <p:nvPr>
            <p:ph idx="1"/>
          </p:nvPr>
        </p:nvSpPr>
        <p:spPr>
          <a:xfrm>
            <a:off x="3805880" y="1186224"/>
            <a:ext cx="7549979" cy="4550525"/>
          </a:xfrm>
        </p:spPr>
        <p:txBody>
          <a:bodyPr>
            <a:normAutofit fontScale="92500" lnSpcReduction="20000"/>
          </a:bodyPr>
          <a:lstStyle/>
          <a:p>
            <a:endParaRPr lang="fr-FR" dirty="0"/>
          </a:p>
          <a:p>
            <a:pPr lvl="0"/>
            <a:r>
              <a:rPr lang="fr-FR" u="sng" dirty="0" smtClean="0"/>
              <a:t>Déterminants </a:t>
            </a:r>
            <a:r>
              <a:rPr lang="fr-FR" u="sng" dirty="0"/>
              <a:t>de la perception d’un </a:t>
            </a:r>
            <a:r>
              <a:rPr lang="fr-FR" u="sng" dirty="0" smtClean="0"/>
              <a:t>prix</a:t>
            </a:r>
            <a:endParaRPr lang="fr-FR" dirty="0"/>
          </a:p>
          <a:p>
            <a:r>
              <a:rPr lang="fr-FR" dirty="0"/>
              <a:t>Lors de l’évaluation d’un produit, le prix réel (objectif) est moins important que le prix subjectif (celui du consommateur qu’il estime pour un bien donné</a:t>
            </a:r>
            <a:r>
              <a:rPr lang="fr-FR" dirty="0" smtClean="0"/>
              <a:t>).</a:t>
            </a:r>
          </a:p>
          <a:p>
            <a:r>
              <a:rPr lang="fr-FR" dirty="0" smtClean="0"/>
              <a:t>On </a:t>
            </a:r>
            <a:r>
              <a:rPr lang="fr-FR" dirty="0"/>
              <a:t>compte 5 </a:t>
            </a:r>
            <a:r>
              <a:rPr lang="fr-FR" dirty="0" smtClean="0"/>
              <a:t>facteurs qui ont une influence sur la perception du prix</a:t>
            </a:r>
            <a:r>
              <a:rPr lang="fr-FR" dirty="0"/>
              <a:t> :</a:t>
            </a:r>
          </a:p>
          <a:p>
            <a:pPr lvl="1"/>
            <a:r>
              <a:rPr lang="fr-FR" dirty="0"/>
              <a:t>Pouvoir d’achat.</a:t>
            </a:r>
          </a:p>
          <a:p>
            <a:pPr lvl="1"/>
            <a:r>
              <a:rPr lang="fr-FR" dirty="0"/>
              <a:t>Situation du consommateur : selon l’usage prévu, l’environnement…un même prix peut être considéré comme cher ou bon marché.</a:t>
            </a:r>
          </a:p>
          <a:p>
            <a:pPr lvl="1"/>
            <a:r>
              <a:rPr lang="fr-FR" dirty="0"/>
              <a:t>Qualité globale anticipée : </a:t>
            </a:r>
            <a:r>
              <a:rPr lang="fr-FR" dirty="0" err="1"/>
              <a:t>prix</a:t>
            </a:r>
            <a:r>
              <a:rPr lang="fr-FR" dirty="0" err="1">
                <a:sym typeface="Monotype Sorts" charset="2"/>
              </a:rPr>
              <a:t></a:t>
            </a:r>
            <a:r>
              <a:rPr lang="fr-FR" dirty="0" err="1"/>
              <a:t>qualité</a:t>
            </a:r>
            <a:r>
              <a:rPr lang="fr-FR" dirty="0"/>
              <a:t>.</a:t>
            </a:r>
          </a:p>
          <a:p>
            <a:pPr lvl="1"/>
            <a:r>
              <a:rPr lang="fr-FR" dirty="0"/>
              <a:t>Réputation de la marque : à prix équivalent, la marque, disposant d'une meilleure réputation, aura une perception de prix meilleure marché que les autres.</a:t>
            </a:r>
          </a:p>
          <a:p>
            <a:pPr lvl="1"/>
            <a:r>
              <a:rPr lang="fr-FR" dirty="0"/>
              <a:t>Moyenne de prix de la catégorie de produits : comparaison du prix pour un bien par rapport aux marques concurrentes et, ou produits substituables.</a:t>
            </a:r>
          </a:p>
          <a:p>
            <a:endParaRPr lang="fr-FR" dirty="0"/>
          </a:p>
        </p:txBody>
      </p:sp>
    </p:spTree>
    <p:extLst>
      <p:ext uri="{BB962C8B-B14F-4D97-AF65-F5344CB8AC3E}">
        <p14:creationId xmlns:p14="http://schemas.microsoft.com/office/powerpoint/2010/main" val="12561692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343018" y="215570"/>
            <a:ext cx="10058400" cy="1609344"/>
          </a:xfrm>
          <a:ln/>
        </p:spPr>
        <p:txBody>
          <a:bodyPr/>
          <a:lstStyle/>
          <a:p>
            <a:r>
              <a:rPr lang="fr-FR" altLang="en-US" dirty="0" smtClean="0"/>
              <a:t>Perception d’un prix et prix de référence</a:t>
            </a:r>
            <a:endParaRPr lang="fr-FR" altLang="en-US" dirty="0"/>
          </a:p>
        </p:txBody>
      </p:sp>
      <p:sp>
        <p:nvSpPr>
          <p:cNvPr id="2" name="Espace réservé du contenu 1"/>
          <p:cNvSpPr>
            <a:spLocks noGrp="1"/>
          </p:cNvSpPr>
          <p:nvPr>
            <p:ph idx="1"/>
          </p:nvPr>
        </p:nvSpPr>
        <p:spPr>
          <a:xfrm>
            <a:off x="3484605" y="1020242"/>
            <a:ext cx="8056605" cy="4550525"/>
          </a:xfrm>
        </p:spPr>
        <p:txBody>
          <a:bodyPr>
            <a:normAutofit fontScale="92500" lnSpcReduction="20000"/>
          </a:bodyPr>
          <a:lstStyle/>
          <a:p>
            <a:endParaRPr lang="fr-FR" dirty="0"/>
          </a:p>
          <a:p>
            <a:pPr lvl="0"/>
            <a:r>
              <a:rPr lang="fr-FR" u="sng" dirty="0"/>
              <a:t>Prix de </a:t>
            </a:r>
            <a:r>
              <a:rPr lang="fr-FR" u="sng" dirty="0" smtClean="0"/>
              <a:t>référence</a:t>
            </a:r>
            <a:r>
              <a:rPr lang="fr-FR" dirty="0" smtClean="0"/>
              <a:t>, On </a:t>
            </a:r>
            <a:r>
              <a:rPr lang="fr-FR" dirty="0"/>
              <a:t>parle de :</a:t>
            </a:r>
          </a:p>
          <a:p>
            <a:pPr lvl="1"/>
            <a:r>
              <a:rPr lang="fr-FR" i="1" dirty="0"/>
              <a:t>Référence interne</a:t>
            </a:r>
            <a:r>
              <a:rPr lang="fr-FR" dirty="0"/>
              <a:t> : zone de prix correspondant à ce que le consommateur estime être le prix normal à payer pour acquérir un produit ou une marque (prix psychologique).</a:t>
            </a:r>
          </a:p>
          <a:p>
            <a:pPr lvl="1"/>
            <a:r>
              <a:rPr lang="fr-FR" i="1" dirty="0"/>
              <a:t>Référence externe</a:t>
            </a:r>
            <a:r>
              <a:rPr lang="fr-FR" dirty="0"/>
              <a:t> : les informations apportées par l’environnement </a:t>
            </a:r>
            <a:r>
              <a:rPr lang="fr-FR" dirty="0" smtClean="0"/>
              <a:t>définissent </a:t>
            </a:r>
            <a:r>
              <a:rPr lang="fr-FR" dirty="0"/>
              <a:t>le prix de référence externe</a:t>
            </a:r>
            <a:r>
              <a:rPr lang="fr-FR" dirty="0" smtClean="0"/>
              <a:t>.</a:t>
            </a:r>
            <a:endParaRPr lang="fr-FR" dirty="0"/>
          </a:p>
          <a:p>
            <a:pPr lvl="1"/>
            <a:r>
              <a:rPr lang="fr-FR" dirty="0"/>
              <a:t>La confrontation entre le prix attendu(de référence interne) et le prix du marché (de référence externe) détermine la perception du prix cher ou bon marché</a:t>
            </a:r>
            <a:r>
              <a:rPr lang="fr-FR" dirty="0" smtClean="0"/>
              <a:t>.</a:t>
            </a:r>
          </a:p>
          <a:p>
            <a:pPr lvl="0"/>
            <a:r>
              <a:rPr lang="fr-FR" u="sng" dirty="0"/>
              <a:t>Techniques pour influencer le prix de référence </a:t>
            </a:r>
            <a:r>
              <a:rPr lang="fr-FR" u="sng" dirty="0" smtClean="0"/>
              <a:t>externe</a:t>
            </a:r>
            <a:endParaRPr lang="fr-FR" dirty="0"/>
          </a:p>
          <a:p>
            <a:pPr lvl="1"/>
            <a:r>
              <a:rPr lang="fr-FR" dirty="0"/>
              <a:t>Prix magiques (très utilisés en France).</a:t>
            </a:r>
          </a:p>
          <a:p>
            <a:pPr lvl="1"/>
            <a:r>
              <a:rPr lang="fr-FR" dirty="0"/>
              <a:t>Baisse des prix significative : une baisse de 750 € pour une voiture de 7500 € est plus significative qu’une baisse de 7500 € pour une voiture de 22800 €.</a:t>
            </a:r>
          </a:p>
          <a:p>
            <a:pPr lvl="1"/>
            <a:r>
              <a:rPr lang="fr-FR" dirty="0"/>
              <a:t>Prix barré : très utilisé aux Etats Unis, interdit en France, il consiste à afficher le prix normal du produit que l’on barre, à coté du prix promotionnel.</a:t>
            </a:r>
          </a:p>
          <a:p>
            <a:endParaRPr lang="fr-FR" dirty="0"/>
          </a:p>
          <a:p>
            <a:endParaRPr lang="fr-FR" dirty="0"/>
          </a:p>
        </p:txBody>
      </p:sp>
    </p:spTree>
    <p:extLst>
      <p:ext uri="{BB962C8B-B14F-4D97-AF65-F5344CB8AC3E}">
        <p14:creationId xmlns:p14="http://schemas.microsoft.com/office/powerpoint/2010/main" val="19330886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1008184" y="-353270"/>
            <a:ext cx="6435970" cy="4601183"/>
          </a:xfrm>
          <a:ln/>
        </p:spPr>
        <p:txBody>
          <a:bodyPr/>
          <a:lstStyle/>
          <a:p>
            <a:r>
              <a:rPr lang="fr-FR" altLang="en-US"/>
              <a:t>L'environnement</a:t>
            </a:r>
          </a:p>
        </p:txBody>
      </p:sp>
      <p:sp>
        <p:nvSpPr>
          <p:cNvPr id="324611" name="Rectangle 3"/>
          <p:cNvSpPr>
            <a:spLocks noGrp="1" noChangeArrowheads="1"/>
          </p:cNvSpPr>
          <p:nvPr>
            <p:ph idx="1"/>
          </p:nvPr>
        </p:nvSpPr>
        <p:spPr>
          <a:xfrm>
            <a:off x="3719384" y="2570034"/>
            <a:ext cx="8383588" cy="2722563"/>
          </a:xfrm>
          <a:ln/>
        </p:spPr>
        <p:txBody>
          <a:bodyPr/>
          <a:lstStyle/>
          <a:p>
            <a:pPr>
              <a:lnSpc>
                <a:spcPct val="90000"/>
              </a:lnSpc>
            </a:pPr>
            <a:r>
              <a:rPr lang="fr-FR" altLang="en-US"/>
              <a:t>Le climat économique général</a:t>
            </a:r>
          </a:p>
          <a:p>
            <a:pPr>
              <a:lnSpc>
                <a:spcPct val="90000"/>
              </a:lnSpc>
            </a:pPr>
            <a:endParaRPr lang="fr-FR" altLang="en-US" sz="1400" dirty="0"/>
          </a:p>
          <a:p>
            <a:pPr>
              <a:lnSpc>
                <a:spcPct val="90000"/>
              </a:lnSpc>
            </a:pPr>
            <a:r>
              <a:rPr lang="fr-FR" altLang="en-US" dirty="0"/>
              <a:t>Les rapports de force avec les intermédiaires</a:t>
            </a:r>
          </a:p>
          <a:p>
            <a:pPr>
              <a:lnSpc>
                <a:spcPct val="90000"/>
              </a:lnSpc>
            </a:pPr>
            <a:endParaRPr lang="fr-FR" altLang="en-US" sz="1400" dirty="0"/>
          </a:p>
          <a:p>
            <a:pPr>
              <a:lnSpc>
                <a:spcPct val="90000"/>
              </a:lnSpc>
            </a:pPr>
            <a:r>
              <a:rPr lang="fr-FR" altLang="en-US" dirty="0"/>
              <a:t>La réglementation des prix :</a:t>
            </a:r>
          </a:p>
          <a:p>
            <a:pPr lvl="1">
              <a:lnSpc>
                <a:spcPct val="90000"/>
              </a:lnSpc>
            </a:pPr>
            <a:r>
              <a:rPr lang="fr-FR" altLang="en-US" dirty="0"/>
              <a:t>Secteurs où les prix restent contrôlés</a:t>
            </a:r>
          </a:p>
          <a:p>
            <a:pPr lvl="1">
              <a:lnSpc>
                <a:spcPct val="90000"/>
              </a:lnSpc>
            </a:pPr>
            <a:r>
              <a:rPr lang="fr-FR" altLang="en-US" dirty="0"/>
              <a:t>La transparence</a:t>
            </a:r>
            <a:r>
              <a:rPr lang="en-US" altLang="en-US" dirty="0"/>
              <a:t> des prix</a:t>
            </a:r>
            <a:endParaRPr lang="fr-FR" altLang="en-US" dirty="0"/>
          </a:p>
          <a:p>
            <a:pPr>
              <a:lnSpc>
                <a:spcPct val="90000"/>
              </a:lnSpc>
            </a:pPr>
            <a:endParaRPr lang="fr-FR" altLang="en-US" dirty="0"/>
          </a:p>
          <a:p>
            <a:pPr lvl="2">
              <a:lnSpc>
                <a:spcPct val="90000"/>
              </a:lnSpc>
            </a:pPr>
            <a:endParaRPr lang="fr-FR" altLang="en-US" dirty="0"/>
          </a:p>
        </p:txBody>
      </p:sp>
    </p:spTree>
    <p:extLst>
      <p:ext uri="{BB962C8B-B14F-4D97-AF65-F5344CB8AC3E}">
        <p14:creationId xmlns:p14="http://schemas.microsoft.com/office/powerpoint/2010/main" val="160246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4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46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46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246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246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4" name="Picture 2" descr="43A3DD9E40AC15E0E1000000AC110A15">
            <a:hlinkClick r:id="rId3"/>
          </p:cNvPr>
          <p:cNvPicPr>
            <a:picLocks noChangeAspect="1" noChangeArrowheads="1"/>
          </p:cNvPicPr>
          <p:nvPr/>
        </p:nvPicPr>
        <p:blipFill>
          <a:blip r:embed="rId4" cstate="print"/>
          <a:srcRect/>
          <a:stretch>
            <a:fillRect/>
          </a:stretch>
        </p:blipFill>
        <p:spPr bwMode="auto">
          <a:xfrm>
            <a:off x="7624764" y="2699245"/>
            <a:ext cx="890587" cy="890587"/>
          </a:xfrm>
          <a:prstGeom prst="rect">
            <a:avLst/>
          </a:prstGeom>
          <a:noFill/>
        </p:spPr>
      </p:pic>
      <p:pic>
        <p:nvPicPr>
          <p:cNvPr id="330755" name="Picture 3" descr="43A3C1A5ADC51CE4E1000000AC110A15">
            <a:hlinkClick r:id="rId5"/>
          </p:cNvPr>
          <p:cNvPicPr>
            <a:picLocks noChangeAspect="1" noChangeArrowheads="1"/>
          </p:cNvPicPr>
          <p:nvPr/>
        </p:nvPicPr>
        <p:blipFill>
          <a:blip r:embed="rId6" cstate="print"/>
          <a:srcRect/>
          <a:stretch>
            <a:fillRect/>
          </a:stretch>
        </p:blipFill>
        <p:spPr bwMode="auto">
          <a:xfrm>
            <a:off x="6689725" y="2672256"/>
            <a:ext cx="742950" cy="742950"/>
          </a:xfrm>
          <a:prstGeom prst="rect">
            <a:avLst/>
          </a:prstGeom>
          <a:noFill/>
        </p:spPr>
      </p:pic>
      <p:sp>
        <p:nvSpPr>
          <p:cNvPr id="330756" name="Rectangle 4"/>
          <p:cNvSpPr>
            <a:spLocks noGrp="1" noChangeArrowheads="1"/>
          </p:cNvSpPr>
          <p:nvPr>
            <p:ph type="title"/>
          </p:nvPr>
        </p:nvSpPr>
        <p:spPr>
          <a:xfrm>
            <a:off x="1034679" y="-131381"/>
            <a:ext cx="10058400" cy="1609344"/>
          </a:xfrm>
          <a:ln/>
        </p:spPr>
        <p:txBody>
          <a:bodyPr/>
          <a:lstStyle/>
          <a:p>
            <a:r>
              <a:rPr lang="fr-FR" sz="3000"/>
              <a:t>La concurrence : principes et risques</a:t>
            </a:r>
          </a:p>
        </p:txBody>
      </p:sp>
      <p:sp>
        <p:nvSpPr>
          <p:cNvPr id="330757" name="Rectangle 5"/>
          <p:cNvSpPr>
            <a:spLocks noGrp="1" noChangeArrowheads="1"/>
          </p:cNvSpPr>
          <p:nvPr>
            <p:ph idx="1"/>
          </p:nvPr>
        </p:nvSpPr>
        <p:spPr>
          <a:xfrm>
            <a:off x="3733800" y="1192707"/>
            <a:ext cx="8064500" cy="4532313"/>
          </a:xfrm>
          <a:ln/>
        </p:spPr>
        <p:txBody>
          <a:bodyPr/>
          <a:lstStyle/>
          <a:p>
            <a:pPr>
              <a:lnSpc>
                <a:spcPct val="90000"/>
              </a:lnSpc>
            </a:pPr>
            <a:r>
              <a:rPr lang="fr-FR" dirty="0"/>
              <a:t>Démarche :</a:t>
            </a:r>
          </a:p>
          <a:p>
            <a:pPr lvl="1">
              <a:lnSpc>
                <a:spcPct val="90000"/>
              </a:lnSpc>
            </a:pPr>
            <a:r>
              <a:rPr lang="fr-FR" altLang="en-US" dirty="0"/>
              <a:t>Alignement sur le prix des produits concurrents (prix de marché, prix de référence).</a:t>
            </a:r>
          </a:p>
          <a:p>
            <a:pPr lvl="1">
              <a:lnSpc>
                <a:spcPct val="90000"/>
              </a:lnSpc>
            </a:pPr>
            <a:r>
              <a:rPr lang="fr-FR" altLang="en-US" dirty="0"/>
              <a:t>Détermination d’un </a:t>
            </a:r>
            <a:r>
              <a:rPr lang="fr-FR" altLang="en-US" dirty="0" err="1"/>
              <a:t>éc</a:t>
            </a:r>
            <a:r>
              <a:rPr lang="en-US" altLang="en-US" dirty="0"/>
              <a:t>art optimal ?</a:t>
            </a:r>
          </a:p>
          <a:p>
            <a:pPr lvl="1">
              <a:lnSpc>
                <a:spcPct val="90000"/>
              </a:lnSpc>
              <a:buFontTx/>
              <a:buNone/>
            </a:pPr>
            <a:endParaRPr lang="en-US" altLang="en-US" dirty="0"/>
          </a:p>
          <a:p>
            <a:pPr lvl="1">
              <a:lnSpc>
                <a:spcPct val="90000"/>
              </a:lnSpc>
              <a:buFontTx/>
              <a:buNone/>
            </a:pPr>
            <a:endParaRPr lang="en-US" altLang="en-US" dirty="0"/>
          </a:p>
          <a:p>
            <a:pPr>
              <a:lnSpc>
                <a:spcPct val="90000"/>
              </a:lnSpc>
            </a:pPr>
            <a:endParaRPr lang="fr-FR" dirty="0"/>
          </a:p>
          <a:p>
            <a:pPr>
              <a:lnSpc>
                <a:spcPct val="90000"/>
              </a:lnSpc>
            </a:pPr>
            <a:r>
              <a:rPr lang="fr-FR" dirty="0"/>
              <a:t>Risques de l’alignement :</a:t>
            </a:r>
          </a:p>
          <a:p>
            <a:pPr lvl="1">
              <a:lnSpc>
                <a:spcPct val="90000"/>
              </a:lnSpc>
            </a:pPr>
            <a:r>
              <a:rPr lang="fr-FR" altLang="en-US" sz="2000" dirty="0"/>
              <a:t>Forme d’action très visible</a:t>
            </a:r>
          </a:p>
          <a:p>
            <a:pPr lvl="1">
              <a:lnSpc>
                <a:spcPct val="90000"/>
              </a:lnSpc>
            </a:pPr>
            <a:r>
              <a:rPr lang="fr-FR" altLang="en-US" sz="2000" dirty="0"/>
              <a:t>Action facilement imitable</a:t>
            </a:r>
          </a:p>
          <a:p>
            <a:pPr lvl="1">
              <a:lnSpc>
                <a:spcPct val="90000"/>
              </a:lnSpc>
            </a:pPr>
            <a:r>
              <a:rPr lang="fr-FR" altLang="en-US" sz="2000" dirty="0"/>
              <a:t>Dégénérescence en guerre de prix (stratégies perdant-perdant)</a:t>
            </a:r>
          </a:p>
          <a:p>
            <a:pPr lvl="1">
              <a:lnSpc>
                <a:spcPct val="90000"/>
              </a:lnSpc>
            </a:pPr>
            <a:r>
              <a:rPr lang="fr-FR" altLang="en-US" sz="2000" dirty="0"/>
              <a:t>Irréversibilité de la décision</a:t>
            </a:r>
          </a:p>
          <a:p>
            <a:pPr>
              <a:lnSpc>
                <a:spcPct val="90000"/>
              </a:lnSpc>
              <a:buFontTx/>
              <a:buNone/>
            </a:pPr>
            <a:endParaRPr lang="fr-FR" dirty="0"/>
          </a:p>
        </p:txBody>
      </p:sp>
      <p:pic>
        <p:nvPicPr>
          <p:cNvPr id="330758" name="Picture 6" descr="43A59F2CBFF01B4BE1000000AC110A15">
            <a:hlinkClick r:id="rId7"/>
          </p:cNvPr>
          <p:cNvPicPr>
            <a:picLocks noChangeAspect="1" noChangeArrowheads="1"/>
          </p:cNvPicPr>
          <p:nvPr/>
        </p:nvPicPr>
        <p:blipFill>
          <a:blip r:embed="rId8" cstate="print"/>
          <a:srcRect/>
          <a:stretch>
            <a:fillRect/>
          </a:stretch>
        </p:blipFill>
        <p:spPr bwMode="auto">
          <a:xfrm>
            <a:off x="6611938" y="2721469"/>
            <a:ext cx="742950" cy="742950"/>
          </a:xfrm>
          <a:prstGeom prst="rect">
            <a:avLst/>
          </a:prstGeom>
          <a:noFill/>
        </p:spPr>
      </p:pic>
      <p:pic>
        <p:nvPicPr>
          <p:cNvPr id="330759" name="Picture 7" descr="43A3C1FDADC51CE4E1000000AC110A15">
            <a:hlinkClick r:id="rId9"/>
          </p:cNvPr>
          <p:cNvPicPr>
            <a:picLocks noChangeAspect="1" noChangeArrowheads="1"/>
          </p:cNvPicPr>
          <p:nvPr/>
        </p:nvPicPr>
        <p:blipFill>
          <a:blip r:embed="rId10" cstate="print"/>
          <a:srcRect/>
          <a:stretch>
            <a:fillRect/>
          </a:stretch>
        </p:blipFill>
        <p:spPr bwMode="auto">
          <a:xfrm>
            <a:off x="8677275" y="2724193"/>
            <a:ext cx="742950" cy="742950"/>
          </a:xfrm>
          <a:prstGeom prst="rect">
            <a:avLst/>
          </a:prstGeom>
          <a:noFill/>
        </p:spPr>
      </p:pic>
      <p:pic>
        <p:nvPicPr>
          <p:cNvPr id="330760" name="Picture 8" descr="43A3C19BADC51CE4E1000000AC110A15">
            <a:hlinkClick r:id="rId11"/>
          </p:cNvPr>
          <p:cNvPicPr>
            <a:picLocks noChangeAspect="1" noChangeArrowheads="1"/>
          </p:cNvPicPr>
          <p:nvPr/>
        </p:nvPicPr>
        <p:blipFill>
          <a:blip r:embed="rId12" cstate="print"/>
          <a:srcRect/>
          <a:stretch>
            <a:fillRect/>
          </a:stretch>
        </p:blipFill>
        <p:spPr bwMode="auto">
          <a:xfrm>
            <a:off x="9636125" y="2721469"/>
            <a:ext cx="742950" cy="742950"/>
          </a:xfrm>
          <a:prstGeom prst="rect">
            <a:avLst/>
          </a:prstGeom>
          <a:noFill/>
        </p:spPr>
      </p:pic>
      <p:pic>
        <p:nvPicPr>
          <p:cNvPr id="330761" name="Picture 9" descr="445F2BCA9D4108C5E1000000AC110A15">
            <a:hlinkClick r:id="rId13"/>
          </p:cNvPr>
          <p:cNvPicPr>
            <a:picLocks noChangeAspect="1" noChangeArrowheads="1"/>
          </p:cNvPicPr>
          <p:nvPr/>
        </p:nvPicPr>
        <p:blipFill>
          <a:blip r:embed="rId14" cstate="print"/>
          <a:srcRect/>
          <a:stretch>
            <a:fillRect/>
          </a:stretch>
        </p:blipFill>
        <p:spPr bwMode="auto">
          <a:xfrm>
            <a:off x="10933114" y="2505570"/>
            <a:ext cx="909637" cy="909637"/>
          </a:xfrm>
          <a:prstGeom prst="rect">
            <a:avLst/>
          </a:prstGeom>
          <a:noFill/>
        </p:spPr>
      </p:pic>
      <p:sp>
        <p:nvSpPr>
          <p:cNvPr id="330762" name="Text Box 10"/>
          <p:cNvSpPr txBox="1">
            <a:spLocks noChangeArrowheads="1"/>
          </p:cNvSpPr>
          <p:nvPr/>
        </p:nvSpPr>
        <p:spPr bwMode="auto">
          <a:xfrm>
            <a:off x="7270750" y="3424428"/>
            <a:ext cx="5473700" cy="274638"/>
          </a:xfrm>
          <a:prstGeom prst="rect">
            <a:avLst/>
          </a:prstGeom>
          <a:noFill/>
          <a:ln w="9525">
            <a:noFill/>
            <a:miter lim="800000"/>
            <a:headEnd/>
            <a:tailEnd/>
          </a:ln>
          <a:effectLst/>
        </p:spPr>
        <p:txBody>
          <a:bodyPr>
            <a:spAutoFit/>
          </a:bodyPr>
          <a:lstStyle/>
          <a:p>
            <a:pPr eaLnBrk="0" hangingPunct="0">
              <a:spcBef>
                <a:spcPct val="50000"/>
              </a:spcBef>
            </a:pPr>
            <a:r>
              <a:rPr lang="fr-FR" sz="1200" b="1">
                <a:latin typeface="Times New Roman" pitchFamily="18" charset="0"/>
              </a:rPr>
              <a:t>1,09	   1,29	       1,56	      1,70	     1,71	   2,45</a:t>
            </a:r>
          </a:p>
        </p:txBody>
      </p:sp>
    </p:spTree>
    <p:extLst>
      <p:ext uri="{BB962C8B-B14F-4D97-AF65-F5344CB8AC3E}">
        <p14:creationId xmlns:p14="http://schemas.microsoft.com/office/powerpoint/2010/main" val="20517003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211015" y="2585482"/>
            <a:ext cx="3126258" cy="1143000"/>
          </a:xfrm>
          <a:ln/>
        </p:spPr>
        <p:txBody>
          <a:bodyPr>
            <a:normAutofit fontScale="90000"/>
          </a:bodyPr>
          <a:lstStyle/>
          <a:p>
            <a:r>
              <a:rPr lang="fr-FR" altLang="en-US" dirty="0"/>
              <a:t>Les objectifs de l'entreprise</a:t>
            </a:r>
          </a:p>
        </p:txBody>
      </p:sp>
      <p:sp>
        <p:nvSpPr>
          <p:cNvPr id="333827" name="Rectangle 3"/>
          <p:cNvSpPr>
            <a:spLocks noGrp="1" noChangeArrowheads="1"/>
          </p:cNvSpPr>
          <p:nvPr>
            <p:ph type="body" sz="half" idx="1"/>
          </p:nvPr>
        </p:nvSpPr>
        <p:spPr>
          <a:xfrm>
            <a:off x="3519618" y="1532732"/>
            <a:ext cx="8245475" cy="4992688"/>
          </a:xfrm>
          <a:ln/>
        </p:spPr>
        <p:txBody>
          <a:bodyPr/>
          <a:lstStyle/>
          <a:p>
            <a:pPr>
              <a:spcBef>
                <a:spcPct val="75000"/>
              </a:spcBef>
            </a:pPr>
            <a:r>
              <a:rPr lang="fr-FR" altLang="en-US" sz="2400" dirty="0"/>
              <a:t>Rentabilité des investissements</a:t>
            </a:r>
          </a:p>
          <a:p>
            <a:pPr>
              <a:spcBef>
                <a:spcPct val="75000"/>
              </a:spcBef>
            </a:pPr>
            <a:r>
              <a:rPr lang="fr-FR" altLang="en-US" sz="2400" dirty="0"/>
              <a:t>Image : le prix au service du positionnement</a:t>
            </a:r>
          </a:p>
          <a:p>
            <a:pPr>
              <a:spcBef>
                <a:spcPct val="75000"/>
              </a:spcBef>
            </a:pPr>
            <a:r>
              <a:rPr lang="fr-FR" altLang="en-US" sz="2400" dirty="0"/>
              <a:t>Gamme</a:t>
            </a:r>
          </a:p>
          <a:p>
            <a:pPr lvl="1">
              <a:spcBef>
                <a:spcPct val="75000"/>
              </a:spcBef>
            </a:pPr>
            <a:r>
              <a:rPr lang="fr-FR" altLang="en-US" sz="2000" dirty="0"/>
              <a:t>Cohérence en terme d’image ou couverture</a:t>
            </a:r>
            <a:r>
              <a:rPr lang="en-US" altLang="en-US" sz="2000" dirty="0"/>
              <a:t> des </a:t>
            </a:r>
            <a:r>
              <a:rPr lang="fr-FR" altLang="en-US" sz="2000" dirty="0"/>
              <a:t>préférences</a:t>
            </a:r>
          </a:p>
          <a:p>
            <a:pPr lvl="1">
              <a:spcBef>
                <a:spcPct val="75000"/>
              </a:spcBef>
            </a:pPr>
            <a:r>
              <a:rPr lang="fr-FR" altLang="en-US" sz="2000" dirty="0"/>
              <a:t>Prise en compte de la vente de produits induits</a:t>
            </a:r>
          </a:p>
          <a:p>
            <a:pPr>
              <a:spcBef>
                <a:spcPct val="75000"/>
              </a:spcBef>
            </a:pPr>
            <a:r>
              <a:rPr lang="fr-FR" altLang="en-US" sz="2400" dirty="0"/>
              <a:t>Stratégie de pénétration</a:t>
            </a:r>
            <a:r>
              <a:rPr lang="en-US" altLang="en-US" sz="2400" dirty="0"/>
              <a:t> </a:t>
            </a:r>
            <a:r>
              <a:rPr lang="en-US" altLang="en-US" sz="2400" dirty="0" err="1"/>
              <a:t>ou</a:t>
            </a:r>
            <a:r>
              <a:rPr lang="en-US" altLang="en-US" sz="2400" dirty="0"/>
              <a:t> </a:t>
            </a:r>
            <a:r>
              <a:rPr lang="en-US" altLang="en-US" sz="2400" dirty="0" err="1"/>
              <a:t>d’é</a:t>
            </a:r>
            <a:r>
              <a:rPr lang="fr-FR" altLang="en-US" sz="2400" dirty="0"/>
              <a:t>crémage</a:t>
            </a:r>
          </a:p>
          <a:p>
            <a:pPr lvl="1"/>
            <a:r>
              <a:rPr lang="fr-FR" altLang="en-US" sz="2000" dirty="0"/>
              <a:t>Elasticité de la demande</a:t>
            </a:r>
          </a:p>
          <a:p>
            <a:pPr lvl="1"/>
            <a:r>
              <a:rPr lang="fr-FR" altLang="en-US" sz="2000" dirty="0"/>
              <a:t>Coûts fixes</a:t>
            </a:r>
          </a:p>
          <a:p>
            <a:pPr lvl="1"/>
            <a:r>
              <a:rPr lang="fr-FR" altLang="en-US" sz="2000" dirty="0"/>
              <a:t>Effets d’expérience</a:t>
            </a:r>
          </a:p>
          <a:p>
            <a:pPr lvl="1"/>
            <a:r>
              <a:rPr lang="fr-FR" altLang="en-US" sz="2000" dirty="0"/>
              <a:t>Degré de réaction de la concurrence</a:t>
            </a:r>
          </a:p>
          <a:p>
            <a:pPr lvl="1"/>
            <a:endParaRPr lang="fr-FR" altLang="en-US" sz="2000" dirty="0"/>
          </a:p>
          <a:p>
            <a:pPr>
              <a:buFontTx/>
              <a:buNone/>
            </a:pPr>
            <a:endParaRPr lang="fr-FR" altLang="en-US" sz="2400" dirty="0"/>
          </a:p>
          <a:p>
            <a:endParaRPr lang="fr-FR" altLang="en-US" sz="2400" dirty="0"/>
          </a:p>
        </p:txBody>
      </p:sp>
      <p:pic>
        <p:nvPicPr>
          <p:cNvPr id="333828" name="Picture 4" descr="Actualité Le prix de la Xbox 360 dévoilé par Microsoft"/>
          <p:cNvPicPr>
            <a:picLocks noChangeAspect="1" noChangeArrowheads="1"/>
          </p:cNvPicPr>
          <p:nvPr/>
        </p:nvPicPr>
        <p:blipFill>
          <a:blip r:embed="rId3" cstate="print"/>
          <a:srcRect/>
          <a:stretch>
            <a:fillRect/>
          </a:stretch>
        </p:blipFill>
        <p:spPr bwMode="auto">
          <a:xfrm>
            <a:off x="8832850" y="5734050"/>
            <a:ext cx="1074738" cy="903288"/>
          </a:xfrm>
          <a:prstGeom prst="rect">
            <a:avLst/>
          </a:prstGeom>
          <a:noFill/>
        </p:spPr>
      </p:pic>
      <p:pic>
        <p:nvPicPr>
          <p:cNvPr id="333829" name="Picture 5" descr="s500">
            <a:hlinkClick r:id="rId4"/>
          </p:cNvPr>
          <p:cNvPicPr>
            <a:picLocks noChangeAspect="1" noChangeArrowheads="1"/>
          </p:cNvPicPr>
          <p:nvPr/>
        </p:nvPicPr>
        <p:blipFill>
          <a:blip r:embed="rId5" cstate="print"/>
          <a:srcRect/>
          <a:stretch>
            <a:fillRect/>
          </a:stretch>
        </p:blipFill>
        <p:spPr bwMode="auto">
          <a:xfrm>
            <a:off x="8256589" y="4724401"/>
            <a:ext cx="841375" cy="849313"/>
          </a:xfrm>
          <a:prstGeom prst="rect">
            <a:avLst/>
          </a:prstGeom>
          <a:noFill/>
        </p:spPr>
      </p:pic>
      <p:pic>
        <p:nvPicPr>
          <p:cNvPr id="333830" name="Picture 6" descr="mach3_side">
            <a:hlinkClick r:id="rId6"/>
          </p:cNvPr>
          <p:cNvPicPr>
            <a:picLocks noChangeAspect="1" noChangeArrowheads="1"/>
          </p:cNvPicPr>
          <p:nvPr/>
        </p:nvPicPr>
        <p:blipFill>
          <a:blip r:embed="rId7" cstate="print"/>
          <a:srcRect/>
          <a:stretch>
            <a:fillRect/>
          </a:stretch>
        </p:blipFill>
        <p:spPr bwMode="auto">
          <a:xfrm>
            <a:off x="9371014" y="4029076"/>
            <a:ext cx="1101725" cy="739775"/>
          </a:xfrm>
          <a:prstGeom prst="rect">
            <a:avLst/>
          </a:prstGeom>
          <a:noFill/>
        </p:spPr>
      </p:pic>
      <p:sp>
        <p:nvSpPr>
          <p:cNvPr id="333831" name="Rectangle 7"/>
          <p:cNvSpPr>
            <a:spLocks noChangeArrowheads="1"/>
          </p:cNvSpPr>
          <p:nvPr/>
        </p:nvSpPr>
        <p:spPr bwMode="auto">
          <a:xfrm>
            <a:off x="1600200" y="2787650"/>
            <a:ext cx="9144000" cy="369332"/>
          </a:xfrm>
          <a:prstGeom prst="rect">
            <a:avLst/>
          </a:prstGeom>
          <a:noFill/>
          <a:ln w="9525">
            <a:noFill/>
            <a:miter lim="800000"/>
            <a:headEnd/>
            <a:tailEnd/>
          </a:ln>
          <a:effectLst/>
        </p:spPr>
        <p:txBody>
          <a:bodyPr>
            <a:spAutoFit/>
          </a:bodyPr>
          <a:lstStyle/>
          <a:p>
            <a:endParaRPr lang="fr-FR"/>
          </a:p>
        </p:txBody>
      </p:sp>
      <p:sp>
        <p:nvSpPr>
          <p:cNvPr id="333832" name="Rectangle 8"/>
          <p:cNvSpPr>
            <a:spLocks noChangeArrowheads="1"/>
          </p:cNvSpPr>
          <p:nvPr/>
        </p:nvSpPr>
        <p:spPr bwMode="auto">
          <a:xfrm>
            <a:off x="1574800" y="2809875"/>
            <a:ext cx="9144000" cy="369332"/>
          </a:xfrm>
          <a:prstGeom prst="rect">
            <a:avLst/>
          </a:prstGeom>
          <a:noFill/>
          <a:ln w="9525">
            <a:noFill/>
            <a:miter lim="800000"/>
            <a:headEnd/>
            <a:tailEnd/>
          </a:ln>
          <a:effectLst/>
        </p:spPr>
        <p:txBody>
          <a:bodyPr>
            <a:spAutoFit/>
          </a:bodyPr>
          <a:lstStyle/>
          <a:p>
            <a:endParaRPr lang="fr-FR"/>
          </a:p>
        </p:txBody>
      </p:sp>
      <p:pic>
        <p:nvPicPr>
          <p:cNvPr id="333833" name="Picture 9" descr="439">
            <a:hlinkClick r:id="rId8" action="ppaction://hlinksldjump"/>
          </p:cNvPr>
          <p:cNvPicPr>
            <a:picLocks noChangeAspect="1" noChangeArrowheads="1"/>
          </p:cNvPicPr>
          <p:nvPr/>
        </p:nvPicPr>
        <p:blipFill>
          <a:blip r:embed="rId9" cstate="print"/>
          <a:srcRect/>
          <a:stretch>
            <a:fillRect/>
          </a:stretch>
        </p:blipFill>
        <p:spPr bwMode="auto">
          <a:xfrm>
            <a:off x="9890857" y="1381125"/>
            <a:ext cx="723900" cy="923925"/>
          </a:xfrm>
          <a:prstGeom prst="rect">
            <a:avLst/>
          </a:prstGeom>
          <a:noFill/>
        </p:spPr>
      </p:pic>
      <p:pic>
        <p:nvPicPr>
          <p:cNvPr id="333834" name="Picture 10" descr="a380-900">
            <a:hlinkClick r:id="rId10"/>
          </p:cNvPr>
          <p:cNvPicPr>
            <a:picLocks noChangeAspect="1" noChangeArrowheads="1"/>
          </p:cNvPicPr>
          <p:nvPr/>
        </p:nvPicPr>
        <p:blipFill>
          <a:blip r:embed="rId11" cstate="print"/>
          <a:srcRect/>
          <a:stretch>
            <a:fillRect/>
          </a:stretch>
        </p:blipFill>
        <p:spPr bwMode="auto">
          <a:xfrm>
            <a:off x="8343471" y="646594"/>
            <a:ext cx="1225550" cy="801688"/>
          </a:xfrm>
          <a:prstGeom prst="rect">
            <a:avLst/>
          </a:prstGeom>
          <a:noFill/>
        </p:spPr>
      </p:pic>
    </p:spTree>
    <p:extLst>
      <p:ext uri="{BB962C8B-B14F-4D97-AF65-F5344CB8AC3E}">
        <p14:creationId xmlns:p14="http://schemas.microsoft.com/office/powerpoint/2010/main" val="1262477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packaging</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15673183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ln/>
        </p:spPr>
        <p:txBody>
          <a:bodyPr/>
          <a:lstStyle/>
          <a:p>
            <a:r>
              <a:rPr lang="fr-FR"/>
              <a:t>Marge désirée</a:t>
            </a:r>
          </a:p>
        </p:txBody>
      </p:sp>
      <p:sp>
        <p:nvSpPr>
          <p:cNvPr id="337923" name="Oval 3"/>
          <p:cNvSpPr>
            <a:spLocks noChangeArrowheads="1"/>
          </p:cNvSpPr>
          <p:nvPr/>
        </p:nvSpPr>
        <p:spPr bwMode="auto">
          <a:xfrm>
            <a:off x="7087759" y="3071598"/>
            <a:ext cx="1352550" cy="1023938"/>
          </a:xfrm>
          <a:prstGeom prst="ellipse">
            <a:avLst/>
          </a:prstGeom>
          <a:solidFill>
            <a:schemeClr val="bg1"/>
          </a:solidFill>
          <a:ln w="9525">
            <a:solidFill>
              <a:schemeClr val="tx1"/>
            </a:solidFill>
            <a:round/>
            <a:headEnd/>
            <a:tailEnd/>
          </a:ln>
          <a:effectLst/>
        </p:spPr>
        <p:txBody>
          <a:bodyPr wrap="none" anchor="ctr"/>
          <a:lstStyle/>
          <a:p>
            <a:pPr algn="ctr" eaLnBrk="0" hangingPunct="0"/>
            <a:r>
              <a:rPr lang="fr-FR" sz="2200" b="1">
                <a:cs typeface="Arial" charset="0"/>
              </a:rPr>
              <a:t>Marge </a:t>
            </a:r>
          </a:p>
          <a:p>
            <a:pPr algn="ctr" eaLnBrk="0" hangingPunct="0"/>
            <a:r>
              <a:rPr lang="fr-FR" sz="2200" b="1">
                <a:cs typeface="Arial" charset="0"/>
              </a:rPr>
              <a:t>totale</a:t>
            </a:r>
          </a:p>
        </p:txBody>
      </p:sp>
      <p:grpSp>
        <p:nvGrpSpPr>
          <p:cNvPr id="337924" name="Group 4"/>
          <p:cNvGrpSpPr>
            <a:grpSpLocks/>
          </p:cNvGrpSpPr>
          <p:nvPr/>
        </p:nvGrpSpPr>
        <p:grpSpPr bwMode="auto">
          <a:xfrm>
            <a:off x="3704797" y="3176374"/>
            <a:ext cx="3375025" cy="669925"/>
            <a:chOff x="284" y="2032"/>
            <a:chExt cx="2126" cy="422"/>
          </a:xfrm>
        </p:grpSpPr>
        <p:grpSp>
          <p:nvGrpSpPr>
            <p:cNvPr id="337925" name="Group 5"/>
            <p:cNvGrpSpPr>
              <a:grpSpLocks/>
            </p:cNvGrpSpPr>
            <p:nvPr/>
          </p:nvGrpSpPr>
          <p:grpSpPr bwMode="auto">
            <a:xfrm>
              <a:off x="284" y="2073"/>
              <a:ext cx="2126" cy="381"/>
              <a:chOff x="284" y="2073"/>
              <a:chExt cx="2126" cy="381"/>
            </a:xfrm>
          </p:grpSpPr>
          <p:sp>
            <p:nvSpPr>
              <p:cNvPr id="337926" name="Rectangle 6"/>
              <p:cNvSpPr>
                <a:spLocks noChangeArrowheads="1"/>
              </p:cNvSpPr>
              <p:nvPr/>
            </p:nvSpPr>
            <p:spPr bwMode="auto">
              <a:xfrm>
                <a:off x="284" y="2073"/>
                <a:ext cx="1716" cy="381"/>
              </a:xfrm>
              <a:prstGeom prst="rect">
                <a:avLst/>
              </a:prstGeom>
              <a:solidFill>
                <a:schemeClr val="bg1"/>
              </a:solidFill>
              <a:ln w="9525">
                <a:solidFill>
                  <a:schemeClr val="tx1"/>
                </a:solidFill>
                <a:miter lim="800000"/>
                <a:headEnd/>
                <a:tailEnd/>
              </a:ln>
              <a:effectLst/>
            </p:spPr>
            <p:txBody>
              <a:bodyPr wrap="none" anchor="ctr"/>
              <a:lstStyle/>
              <a:p>
                <a:pPr algn="ctr" eaLnBrk="0" hangingPunct="0"/>
                <a:r>
                  <a:rPr lang="fr-FR" sz="2000" b="1">
                    <a:cs typeface="Arial" charset="0"/>
                  </a:rPr>
                  <a:t>Volume des ventes</a:t>
                </a:r>
              </a:p>
            </p:txBody>
          </p:sp>
          <p:sp>
            <p:nvSpPr>
              <p:cNvPr id="337927" name="Line 7"/>
              <p:cNvSpPr>
                <a:spLocks noChangeShapeType="1"/>
              </p:cNvSpPr>
              <p:nvPr/>
            </p:nvSpPr>
            <p:spPr bwMode="auto">
              <a:xfrm rot="16200000">
                <a:off x="2206" y="2047"/>
                <a:ext cx="0" cy="408"/>
              </a:xfrm>
              <a:prstGeom prst="line">
                <a:avLst/>
              </a:prstGeom>
              <a:noFill/>
              <a:ln w="9525">
                <a:solidFill>
                  <a:schemeClr val="tx1"/>
                </a:solidFill>
                <a:round/>
                <a:headEnd/>
                <a:tailEnd type="triangle" w="med" len="med"/>
              </a:ln>
              <a:effectLst/>
            </p:spPr>
            <p:txBody>
              <a:bodyPr/>
              <a:lstStyle/>
              <a:p>
                <a:endParaRPr lang="fr-FR"/>
              </a:p>
            </p:txBody>
          </p:sp>
        </p:grpSp>
        <p:sp>
          <p:nvSpPr>
            <p:cNvPr id="337928" name="Text Box 8"/>
            <p:cNvSpPr txBox="1">
              <a:spLocks noChangeArrowheads="1"/>
            </p:cNvSpPr>
            <p:nvPr/>
          </p:nvSpPr>
          <p:spPr bwMode="auto">
            <a:xfrm>
              <a:off x="2104" y="2032"/>
              <a:ext cx="256" cy="288"/>
            </a:xfrm>
            <a:prstGeom prst="rect">
              <a:avLst/>
            </a:prstGeom>
            <a:noFill/>
            <a:ln w="9525">
              <a:noFill/>
              <a:miter lim="800000"/>
              <a:headEnd/>
              <a:tailEnd/>
            </a:ln>
            <a:effectLst/>
          </p:spPr>
          <p:txBody>
            <a:bodyPr>
              <a:spAutoFit/>
            </a:bodyPr>
            <a:lstStyle/>
            <a:p>
              <a:pPr eaLnBrk="0" hangingPunct="0">
                <a:spcBef>
                  <a:spcPct val="50000"/>
                </a:spcBef>
              </a:pPr>
              <a:r>
                <a:rPr lang="fr-FR" sz="2400" b="1">
                  <a:latin typeface="Times New Roman" pitchFamily="18" charset="0"/>
                </a:rPr>
                <a:t>+</a:t>
              </a:r>
            </a:p>
          </p:txBody>
        </p:sp>
      </p:grpSp>
      <p:grpSp>
        <p:nvGrpSpPr>
          <p:cNvPr id="337929" name="Group 9"/>
          <p:cNvGrpSpPr>
            <a:grpSpLocks/>
          </p:cNvGrpSpPr>
          <p:nvPr/>
        </p:nvGrpSpPr>
        <p:grpSpPr bwMode="auto">
          <a:xfrm>
            <a:off x="8446659" y="3176374"/>
            <a:ext cx="3484562" cy="669925"/>
            <a:chOff x="3271" y="2032"/>
            <a:chExt cx="2195" cy="422"/>
          </a:xfrm>
        </p:grpSpPr>
        <p:grpSp>
          <p:nvGrpSpPr>
            <p:cNvPr id="337930" name="Group 10"/>
            <p:cNvGrpSpPr>
              <a:grpSpLocks/>
            </p:cNvGrpSpPr>
            <p:nvPr/>
          </p:nvGrpSpPr>
          <p:grpSpPr bwMode="auto">
            <a:xfrm>
              <a:off x="3271" y="2073"/>
              <a:ext cx="2195" cy="381"/>
              <a:chOff x="3271" y="2073"/>
              <a:chExt cx="2195" cy="381"/>
            </a:xfrm>
          </p:grpSpPr>
          <p:sp>
            <p:nvSpPr>
              <p:cNvPr id="337931" name="Rectangle 11"/>
              <p:cNvSpPr>
                <a:spLocks noChangeArrowheads="1"/>
              </p:cNvSpPr>
              <p:nvPr/>
            </p:nvSpPr>
            <p:spPr bwMode="auto">
              <a:xfrm>
                <a:off x="3750" y="2073"/>
                <a:ext cx="1716" cy="381"/>
              </a:xfrm>
              <a:prstGeom prst="rect">
                <a:avLst/>
              </a:prstGeom>
              <a:solidFill>
                <a:schemeClr val="bg1"/>
              </a:solidFill>
              <a:ln w="9525">
                <a:solidFill>
                  <a:schemeClr val="tx1"/>
                </a:solidFill>
                <a:miter lim="800000"/>
                <a:headEnd/>
                <a:tailEnd/>
              </a:ln>
              <a:effectLst/>
            </p:spPr>
            <p:txBody>
              <a:bodyPr wrap="none" anchor="ctr"/>
              <a:lstStyle/>
              <a:p>
                <a:pPr algn="ctr" eaLnBrk="0" hangingPunct="0"/>
                <a:r>
                  <a:rPr lang="fr-FR" sz="2000" b="1">
                    <a:cs typeface="Arial" charset="0"/>
                  </a:rPr>
                  <a:t>Marge unitaire</a:t>
                </a:r>
              </a:p>
            </p:txBody>
          </p:sp>
          <p:sp>
            <p:nvSpPr>
              <p:cNvPr id="337932" name="Line 12"/>
              <p:cNvSpPr>
                <a:spLocks noChangeShapeType="1"/>
              </p:cNvSpPr>
              <p:nvPr/>
            </p:nvSpPr>
            <p:spPr bwMode="auto">
              <a:xfrm rot="5400000">
                <a:off x="3509" y="2018"/>
                <a:ext cx="0" cy="476"/>
              </a:xfrm>
              <a:prstGeom prst="line">
                <a:avLst/>
              </a:prstGeom>
              <a:noFill/>
              <a:ln w="9525">
                <a:solidFill>
                  <a:schemeClr val="tx1"/>
                </a:solidFill>
                <a:round/>
                <a:headEnd/>
                <a:tailEnd type="triangle" w="med" len="med"/>
              </a:ln>
              <a:effectLst/>
            </p:spPr>
            <p:txBody>
              <a:bodyPr/>
              <a:lstStyle/>
              <a:p>
                <a:endParaRPr lang="fr-FR"/>
              </a:p>
            </p:txBody>
          </p:sp>
        </p:grpSp>
        <p:sp>
          <p:nvSpPr>
            <p:cNvPr id="337933" name="Text Box 13"/>
            <p:cNvSpPr txBox="1">
              <a:spLocks noChangeArrowheads="1"/>
            </p:cNvSpPr>
            <p:nvPr/>
          </p:nvSpPr>
          <p:spPr bwMode="auto">
            <a:xfrm>
              <a:off x="3424" y="2032"/>
              <a:ext cx="256" cy="288"/>
            </a:xfrm>
            <a:prstGeom prst="rect">
              <a:avLst/>
            </a:prstGeom>
            <a:noFill/>
            <a:ln w="9525">
              <a:noFill/>
              <a:miter lim="800000"/>
              <a:headEnd/>
              <a:tailEnd/>
            </a:ln>
            <a:effectLst/>
          </p:spPr>
          <p:txBody>
            <a:bodyPr>
              <a:spAutoFit/>
            </a:bodyPr>
            <a:lstStyle/>
            <a:p>
              <a:pPr eaLnBrk="0" hangingPunct="0">
                <a:spcBef>
                  <a:spcPct val="50000"/>
                </a:spcBef>
              </a:pPr>
              <a:r>
                <a:rPr lang="fr-FR" sz="2400" b="1">
                  <a:latin typeface="Times New Roman" pitchFamily="18" charset="0"/>
                </a:rPr>
                <a:t>+</a:t>
              </a:r>
            </a:p>
          </p:txBody>
        </p:sp>
      </p:grpSp>
      <p:grpSp>
        <p:nvGrpSpPr>
          <p:cNvPr id="337934" name="Group 14"/>
          <p:cNvGrpSpPr>
            <a:grpSpLocks/>
          </p:cNvGrpSpPr>
          <p:nvPr/>
        </p:nvGrpSpPr>
        <p:grpSpPr bwMode="auto">
          <a:xfrm>
            <a:off x="3711146" y="3785974"/>
            <a:ext cx="6840538" cy="1228725"/>
            <a:chOff x="288" y="2416"/>
            <a:chExt cx="4309" cy="774"/>
          </a:xfrm>
        </p:grpSpPr>
        <p:grpSp>
          <p:nvGrpSpPr>
            <p:cNvPr id="337935" name="Group 15"/>
            <p:cNvGrpSpPr>
              <a:grpSpLocks/>
            </p:cNvGrpSpPr>
            <p:nvPr/>
          </p:nvGrpSpPr>
          <p:grpSpPr bwMode="auto">
            <a:xfrm>
              <a:off x="288" y="2454"/>
              <a:ext cx="4309" cy="736"/>
              <a:chOff x="288" y="2454"/>
              <a:chExt cx="4309" cy="736"/>
            </a:xfrm>
          </p:grpSpPr>
          <p:sp>
            <p:nvSpPr>
              <p:cNvPr id="337936" name="Rectangle 16"/>
              <p:cNvSpPr>
                <a:spLocks noChangeArrowheads="1"/>
              </p:cNvSpPr>
              <p:nvPr/>
            </p:nvSpPr>
            <p:spPr bwMode="auto">
              <a:xfrm>
                <a:off x="288" y="2809"/>
                <a:ext cx="1716" cy="381"/>
              </a:xfrm>
              <a:prstGeom prst="rect">
                <a:avLst/>
              </a:prstGeom>
              <a:solidFill>
                <a:schemeClr val="bg1"/>
              </a:solidFill>
              <a:ln w="9525">
                <a:solidFill>
                  <a:schemeClr val="tx1"/>
                </a:solidFill>
                <a:miter lim="800000"/>
                <a:headEnd/>
                <a:tailEnd/>
              </a:ln>
              <a:effectLst/>
            </p:spPr>
            <p:txBody>
              <a:bodyPr wrap="none" anchor="ctr"/>
              <a:lstStyle/>
              <a:p>
                <a:pPr algn="ctr" eaLnBrk="0" hangingPunct="0"/>
                <a:r>
                  <a:rPr lang="fr-FR" sz="1900" b="1">
                    <a:cs typeface="Arial" charset="0"/>
                  </a:rPr>
                  <a:t>Prix de revient unitaire</a:t>
                </a:r>
              </a:p>
            </p:txBody>
          </p:sp>
          <p:sp>
            <p:nvSpPr>
              <p:cNvPr id="337937" name="Line 17"/>
              <p:cNvSpPr>
                <a:spLocks noChangeShapeType="1"/>
              </p:cNvSpPr>
              <p:nvPr/>
            </p:nvSpPr>
            <p:spPr bwMode="auto">
              <a:xfrm>
                <a:off x="1164" y="2465"/>
                <a:ext cx="0" cy="334"/>
              </a:xfrm>
              <a:prstGeom prst="line">
                <a:avLst/>
              </a:prstGeom>
              <a:noFill/>
              <a:ln w="9525">
                <a:solidFill>
                  <a:schemeClr val="tx1"/>
                </a:solidFill>
                <a:round/>
                <a:headEnd/>
                <a:tailEnd type="triangle" w="med" len="med"/>
              </a:ln>
              <a:effectLst/>
            </p:spPr>
            <p:txBody>
              <a:bodyPr/>
              <a:lstStyle/>
              <a:p>
                <a:endParaRPr lang="fr-FR"/>
              </a:p>
            </p:txBody>
          </p:sp>
          <p:sp>
            <p:nvSpPr>
              <p:cNvPr id="337938" name="Freeform 18"/>
              <p:cNvSpPr>
                <a:spLocks/>
              </p:cNvSpPr>
              <p:nvPr/>
            </p:nvSpPr>
            <p:spPr bwMode="auto">
              <a:xfrm>
                <a:off x="2005" y="2454"/>
                <a:ext cx="2592" cy="530"/>
              </a:xfrm>
              <a:custGeom>
                <a:avLst/>
                <a:gdLst/>
                <a:ahLst/>
                <a:cxnLst>
                  <a:cxn ang="0">
                    <a:pos x="0" y="530"/>
                  </a:cxn>
                  <a:cxn ang="0">
                    <a:pos x="2592" y="530"/>
                  </a:cxn>
                  <a:cxn ang="0">
                    <a:pos x="2592" y="0"/>
                  </a:cxn>
                </a:cxnLst>
                <a:rect l="0" t="0" r="r" b="b"/>
                <a:pathLst>
                  <a:path w="2592" h="530">
                    <a:moveTo>
                      <a:pt x="0" y="530"/>
                    </a:moveTo>
                    <a:lnTo>
                      <a:pt x="2592" y="530"/>
                    </a:lnTo>
                    <a:lnTo>
                      <a:pt x="2592" y="0"/>
                    </a:lnTo>
                  </a:path>
                </a:pathLst>
              </a:custGeom>
              <a:noFill/>
              <a:ln w="9525">
                <a:solidFill>
                  <a:schemeClr val="tx1"/>
                </a:solidFill>
                <a:round/>
                <a:headEnd/>
                <a:tailEnd type="triangle" w="med" len="med"/>
              </a:ln>
              <a:effectLst/>
            </p:spPr>
            <p:txBody>
              <a:bodyPr/>
              <a:lstStyle/>
              <a:p>
                <a:endParaRPr lang="fr-FR"/>
              </a:p>
            </p:txBody>
          </p:sp>
        </p:grpSp>
        <p:sp>
          <p:nvSpPr>
            <p:cNvPr id="337939" name="Text Box 19"/>
            <p:cNvSpPr txBox="1">
              <a:spLocks noChangeArrowheads="1"/>
            </p:cNvSpPr>
            <p:nvPr/>
          </p:nvSpPr>
          <p:spPr bwMode="auto">
            <a:xfrm>
              <a:off x="2920" y="2648"/>
              <a:ext cx="256" cy="288"/>
            </a:xfrm>
            <a:prstGeom prst="rect">
              <a:avLst/>
            </a:prstGeom>
            <a:noFill/>
            <a:ln w="9525">
              <a:noFill/>
              <a:miter lim="800000"/>
              <a:headEnd/>
              <a:tailEnd/>
            </a:ln>
            <a:effectLst/>
          </p:spPr>
          <p:txBody>
            <a:bodyPr>
              <a:spAutoFit/>
            </a:bodyPr>
            <a:lstStyle/>
            <a:p>
              <a:pPr eaLnBrk="0" hangingPunct="0">
                <a:spcBef>
                  <a:spcPct val="50000"/>
                </a:spcBef>
              </a:pPr>
              <a:r>
                <a:rPr lang="fr-FR" sz="2400" b="1">
                  <a:latin typeface="Times New Roman" pitchFamily="18" charset="0"/>
                </a:rPr>
                <a:t>_</a:t>
              </a:r>
            </a:p>
          </p:txBody>
        </p:sp>
        <p:sp>
          <p:nvSpPr>
            <p:cNvPr id="337940" name="Text Box 20"/>
            <p:cNvSpPr txBox="1">
              <a:spLocks noChangeArrowheads="1"/>
            </p:cNvSpPr>
            <p:nvPr/>
          </p:nvSpPr>
          <p:spPr bwMode="auto">
            <a:xfrm>
              <a:off x="1216" y="2416"/>
              <a:ext cx="256" cy="288"/>
            </a:xfrm>
            <a:prstGeom prst="rect">
              <a:avLst/>
            </a:prstGeom>
            <a:noFill/>
            <a:ln w="9525">
              <a:noFill/>
              <a:miter lim="800000"/>
              <a:headEnd/>
              <a:tailEnd/>
            </a:ln>
            <a:effectLst/>
          </p:spPr>
          <p:txBody>
            <a:bodyPr>
              <a:spAutoFit/>
            </a:bodyPr>
            <a:lstStyle/>
            <a:p>
              <a:pPr eaLnBrk="0" hangingPunct="0">
                <a:spcBef>
                  <a:spcPct val="50000"/>
                </a:spcBef>
              </a:pPr>
              <a:r>
                <a:rPr lang="fr-FR" sz="2400" b="1">
                  <a:latin typeface="Times New Roman" pitchFamily="18" charset="0"/>
                </a:rPr>
                <a:t>_</a:t>
              </a:r>
            </a:p>
          </p:txBody>
        </p:sp>
      </p:grpSp>
      <p:grpSp>
        <p:nvGrpSpPr>
          <p:cNvPr id="337941" name="Group 21"/>
          <p:cNvGrpSpPr>
            <a:grpSpLocks/>
          </p:cNvGrpSpPr>
          <p:nvPr/>
        </p:nvGrpSpPr>
        <p:grpSpPr bwMode="auto">
          <a:xfrm>
            <a:off x="5119260" y="2127036"/>
            <a:ext cx="5430837" cy="1096962"/>
            <a:chOff x="1175" y="1371"/>
            <a:chExt cx="3421" cy="691"/>
          </a:xfrm>
        </p:grpSpPr>
        <p:grpSp>
          <p:nvGrpSpPr>
            <p:cNvPr id="337942" name="Group 22"/>
            <p:cNvGrpSpPr>
              <a:grpSpLocks/>
            </p:cNvGrpSpPr>
            <p:nvPr/>
          </p:nvGrpSpPr>
          <p:grpSpPr bwMode="auto">
            <a:xfrm>
              <a:off x="1175" y="1371"/>
              <a:ext cx="3421" cy="691"/>
              <a:chOff x="1175" y="1371"/>
              <a:chExt cx="3421" cy="691"/>
            </a:xfrm>
          </p:grpSpPr>
          <p:sp>
            <p:nvSpPr>
              <p:cNvPr id="337943" name="Rectangle 23"/>
              <p:cNvSpPr>
                <a:spLocks noChangeArrowheads="1"/>
              </p:cNvSpPr>
              <p:nvPr/>
            </p:nvSpPr>
            <p:spPr bwMode="auto">
              <a:xfrm>
                <a:off x="2028" y="1371"/>
                <a:ext cx="1716" cy="381"/>
              </a:xfrm>
              <a:prstGeom prst="rect">
                <a:avLst/>
              </a:prstGeom>
              <a:solidFill>
                <a:schemeClr val="bg1"/>
              </a:solidFill>
              <a:ln w="9525">
                <a:solidFill>
                  <a:schemeClr val="tx1"/>
                </a:solidFill>
                <a:miter lim="800000"/>
                <a:headEnd/>
                <a:tailEnd/>
              </a:ln>
              <a:effectLst/>
            </p:spPr>
            <p:txBody>
              <a:bodyPr wrap="none" anchor="ctr"/>
              <a:lstStyle/>
              <a:p>
                <a:pPr algn="ctr" eaLnBrk="0" hangingPunct="0"/>
                <a:r>
                  <a:rPr lang="fr-FR" sz="2400" b="1" dirty="0">
                    <a:cs typeface="Arial" charset="0"/>
                  </a:rPr>
                  <a:t>Prix de vente</a:t>
                </a:r>
              </a:p>
            </p:txBody>
          </p:sp>
          <p:sp>
            <p:nvSpPr>
              <p:cNvPr id="337944" name="Freeform 24"/>
              <p:cNvSpPr>
                <a:spLocks/>
              </p:cNvSpPr>
              <p:nvPr/>
            </p:nvSpPr>
            <p:spPr bwMode="auto">
              <a:xfrm>
                <a:off x="1175" y="1751"/>
                <a:ext cx="1693" cy="311"/>
              </a:xfrm>
              <a:custGeom>
                <a:avLst/>
                <a:gdLst/>
                <a:ahLst/>
                <a:cxnLst>
                  <a:cxn ang="0">
                    <a:pos x="1693" y="0"/>
                  </a:cxn>
                  <a:cxn ang="0">
                    <a:pos x="1693" y="127"/>
                  </a:cxn>
                  <a:cxn ang="0">
                    <a:pos x="0" y="127"/>
                  </a:cxn>
                  <a:cxn ang="0">
                    <a:pos x="0" y="311"/>
                  </a:cxn>
                </a:cxnLst>
                <a:rect l="0" t="0" r="r" b="b"/>
                <a:pathLst>
                  <a:path w="1693" h="311">
                    <a:moveTo>
                      <a:pt x="1693" y="0"/>
                    </a:moveTo>
                    <a:lnTo>
                      <a:pt x="1693" y="127"/>
                    </a:lnTo>
                    <a:lnTo>
                      <a:pt x="0" y="127"/>
                    </a:lnTo>
                    <a:lnTo>
                      <a:pt x="0" y="311"/>
                    </a:lnTo>
                  </a:path>
                </a:pathLst>
              </a:custGeom>
              <a:noFill/>
              <a:ln w="9525">
                <a:solidFill>
                  <a:schemeClr val="tx1"/>
                </a:solidFill>
                <a:round/>
                <a:headEnd/>
                <a:tailEnd type="triangle" w="med" len="med"/>
              </a:ln>
              <a:effectLst/>
            </p:spPr>
            <p:txBody>
              <a:bodyPr/>
              <a:lstStyle/>
              <a:p>
                <a:endParaRPr lang="fr-FR"/>
              </a:p>
            </p:txBody>
          </p:sp>
          <p:sp>
            <p:nvSpPr>
              <p:cNvPr id="337945" name="Freeform 25"/>
              <p:cNvSpPr>
                <a:spLocks/>
              </p:cNvSpPr>
              <p:nvPr/>
            </p:nvSpPr>
            <p:spPr bwMode="auto">
              <a:xfrm>
                <a:off x="2857" y="1878"/>
                <a:ext cx="1739" cy="173"/>
              </a:xfrm>
              <a:custGeom>
                <a:avLst/>
                <a:gdLst/>
                <a:ahLst/>
                <a:cxnLst>
                  <a:cxn ang="0">
                    <a:pos x="0" y="0"/>
                  </a:cxn>
                  <a:cxn ang="0">
                    <a:pos x="1739" y="0"/>
                  </a:cxn>
                  <a:cxn ang="0">
                    <a:pos x="1739" y="173"/>
                  </a:cxn>
                </a:cxnLst>
                <a:rect l="0" t="0" r="r" b="b"/>
                <a:pathLst>
                  <a:path w="1739" h="173">
                    <a:moveTo>
                      <a:pt x="0" y="0"/>
                    </a:moveTo>
                    <a:lnTo>
                      <a:pt x="1739" y="0"/>
                    </a:lnTo>
                    <a:lnTo>
                      <a:pt x="1739" y="173"/>
                    </a:lnTo>
                  </a:path>
                </a:pathLst>
              </a:custGeom>
              <a:noFill/>
              <a:ln w="9525">
                <a:solidFill>
                  <a:schemeClr val="tx1"/>
                </a:solidFill>
                <a:round/>
                <a:headEnd/>
                <a:tailEnd type="triangle" w="med" len="med"/>
              </a:ln>
              <a:effectLst/>
            </p:spPr>
            <p:txBody>
              <a:bodyPr/>
              <a:lstStyle/>
              <a:p>
                <a:endParaRPr lang="fr-FR"/>
              </a:p>
            </p:txBody>
          </p:sp>
        </p:grpSp>
        <p:sp>
          <p:nvSpPr>
            <p:cNvPr id="337946" name="Text Box 26"/>
            <p:cNvSpPr txBox="1">
              <a:spLocks noChangeArrowheads="1"/>
            </p:cNvSpPr>
            <p:nvPr/>
          </p:nvSpPr>
          <p:spPr bwMode="auto">
            <a:xfrm>
              <a:off x="3792" y="1632"/>
              <a:ext cx="256" cy="288"/>
            </a:xfrm>
            <a:prstGeom prst="rect">
              <a:avLst/>
            </a:prstGeom>
            <a:noFill/>
            <a:ln w="9525">
              <a:noFill/>
              <a:miter lim="800000"/>
              <a:headEnd/>
              <a:tailEnd/>
            </a:ln>
            <a:effectLst/>
          </p:spPr>
          <p:txBody>
            <a:bodyPr>
              <a:spAutoFit/>
            </a:bodyPr>
            <a:lstStyle/>
            <a:p>
              <a:pPr eaLnBrk="0" hangingPunct="0">
                <a:spcBef>
                  <a:spcPct val="50000"/>
                </a:spcBef>
              </a:pPr>
              <a:r>
                <a:rPr lang="fr-FR" sz="2400" b="1">
                  <a:latin typeface="Times New Roman" pitchFamily="18" charset="0"/>
                </a:rPr>
                <a:t>+</a:t>
              </a:r>
            </a:p>
          </p:txBody>
        </p:sp>
        <p:sp>
          <p:nvSpPr>
            <p:cNvPr id="337947" name="Text Box 27"/>
            <p:cNvSpPr txBox="1">
              <a:spLocks noChangeArrowheads="1"/>
            </p:cNvSpPr>
            <p:nvPr/>
          </p:nvSpPr>
          <p:spPr bwMode="auto">
            <a:xfrm>
              <a:off x="1552" y="1528"/>
              <a:ext cx="256" cy="288"/>
            </a:xfrm>
            <a:prstGeom prst="rect">
              <a:avLst/>
            </a:prstGeom>
            <a:noFill/>
            <a:ln w="9525">
              <a:noFill/>
              <a:miter lim="800000"/>
              <a:headEnd/>
              <a:tailEnd/>
            </a:ln>
            <a:effectLst/>
          </p:spPr>
          <p:txBody>
            <a:bodyPr>
              <a:spAutoFit/>
            </a:bodyPr>
            <a:lstStyle/>
            <a:p>
              <a:pPr eaLnBrk="0" hangingPunct="0">
                <a:spcBef>
                  <a:spcPct val="50000"/>
                </a:spcBef>
              </a:pPr>
              <a:r>
                <a:rPr lang="fr-FR" sz="2400" b="1">
                  <a:latin typeface="Times New Roman" pitchFamily="18" charset="0"/>
                </a:rPr>
                <a:t>_</a:t>
              </a:r>
            </a:p>
          </p:txBody>
        </p:sp>
      </p:grpSp>
    </p:spTree>
    <p:extLst>
      <p:ext uri="{BB962C8B-B14F-4D97-AF65-F5344CB8AC3E}">
        <p14:creationId xmlns:p14="http://schemas.microsoft.com/office/powerpoint/2010/main" val="198818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37924"/>
                                        </p:tgtEl>
                                        <p:attrNameLst>
                                          <p:attrName>style.visibility</p:attrName>
                                        </p:attrNameLst>
                                      </p:cBhvr>
                                      <p:to>
                                        <p:strVal val="visible"/>
                                      </p:to>
                                    </p:set>
                                    <p:anim calcmode="lin" valueType="num">
                                      <p:cBhvr additive="base">
                                        <p:cTn id="11" dur="500" fill="hold"/>
                                        <p:tgtEl>
                                          <p:spTgt spid="337924"/>
                                        </p:tgtEl>
                                        <p:attrNameLst>
                                          <p:attrName>ppt_x</p:attrName>
                                        </p:attrNameLst>
                                      </p:cBhvr>
                                      <p:tavLst>
                                        <p:tav tm="0">
                                          <p:val>
                                            <p:strVal val="0-#ppt_w/2"/>
                                          </p:val>
                                        </p:tav>
                                        <p:tav tm="100000">
                                          <p:val>
                                            <p:strVal val="#ppt_x"/>
                                          </p:val>
                                        </p:tav>
                                      </p:tavLst>
                                    </p:anim>
                                    <p:anim calcmode="lin" valueType="num">
                                      <p:cBhvr additive="base">
                                        <p:cTn id="12" dur="500" fill="hold"/>
                                        <p:tgtEl>
                                          <p:spTgt spid="3379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37929"/>
                                        </p:tgtEl>
                                        <p:attrNameLst>
                                          <p:attrName>style.visibility</p:attrName>
                                        </p:attrNameLst>
                                      </p:cBhvr>
                                      <p:to>
                                        <p:strVal val="visible"/>
                                      </p:to>
                                    </p:set>
                                    <p:anim calcmode="lin" valueType="num">
                                      <p:cBhvr additive="base">
                                        <p:cTn id="17" dur="500" fill="hold"/>
                                        <p:tgtEl>
                                          <p:spTgt spid="337929"/>
                                        </p:tgtEl>
                                        <p:attrNameLst>
                                          <p:attrName>ppt_x</p:attrName>
                                        </p:attrNameLst>
                                      </p:cBhvr>
                                      <p:tavLst>
                                        <p:tav tm="0">
                                          <p:val>
                                            <p:strVal val="1+#ppt_w/2"/>
                                          </p:val>
                                        </p:tav>
                                        <p:tav tm="100000">
                                          <p:val>
                                            <p:strVal val="#ppt_x"/>
                                          </p:val>
                                        </p:tav>
                                      </p:tavLst>
                                    </p:anim>
                                    <p:anim calcmode="lin" valueType="num">
                                      <p:cBhvr additive="base">
                                        <p:cTn id="18" dur="500" fill="hold"/>
                                        <p:tgtEl>
                                          <p:spTgt spid="3379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337941"/>
                                        </p:tgtEl>
                                        <p:attrNameLst>
                                          <p:attrName>style.visibility</p:attrName>
                                        </p:attrNameLst>
                                      </p:cBhvr>
                                      <p:to>
                                        <p:strVal val="visible"/>
                                      </p:to>
                                    </p:set>
                                    <p:anim calcmode="lin" valueType="num">
                                      <p:cBhvr additive="base">
                                        <p:cTn id="23" dur="500" fill="hold"/>
                                        <p:tgtEl>
                                          <p:spTgt spid="337941"/>
                                        </p:tgtEl>
                                        <p:attrNameLst>
                                          <p:attrName>ppt_x</p:attrName>
                                        </p:attrNameLst>
                                      </p:cBhvr>
                                      <p:tavLst>
                                        <p:tav tm="0">
                                          <p:val>
                                            <p:strVal val="#ppt_x"/>
                                          </p:val>
                                        </p:tav>
                                        <p:tav tm="100000">
                                          <p:val>
                                            <p:strVal val="#ppt_x"/>
                                          </p:val>
                                        </p:tav>
                                      </p:tavLst>
                                    </p:anim>
                                    <p:anim calcmode="lin" valueType="num">
                                      <p:cBhvr additive="base">
                                        <p:cTn id="24" dur="500" fill="hold"/>
                                        <p:tgtEl>
                                          <p:spTgt spid="33794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37934"/>
                                        </p:tgtEl>
                                        <p:attrNameLst>
                                          <p:attrName>style.visibility</p:attrName>
                                        </p:attrNameLst>
                                      </p:cBhvr>
                                      <p:to>
                                        <p:strVal val="visible"/>
                                      </p:to>
                                    </p:set>
                                    <p:anim calcmode="lin" valueType="num">
                                      <p:cBhvr additive="base">
                                        <p:cTn id="29" dur="500" fill="hold"/>
                                        <p:tgtEl>
                                          <p:spTgt spid="337934"/>
                                        </p:tgtEl>
                                        <p:attrNameLst>
                                          <p:attrName>ppt_x</p:attrName>
                                        </p:attrNameLst>
                                      </p:cBhvr>
                                      <p:tavLst>
                                        <p:tav tm="0">
                                          <p:val>
                                            <p:strVal val="#ppt_x"/>
                                          </p:val>
                                        </p:tav>
                                        <p:tav tm="100000">
                                          <p:val>
                                            <p:strVal val="#ppt_x"/>
                                          </p:val>
                                        </p:tav>
                                      </p:tavLst>
                                    </p:anim>
                                    <p:anim calcmode="lin" valueType="num">
                                      <p:cBhvr additive="base">
                                        <p:cTn id="30" dur="500" fill="hold"/>
                                        <p:tgtEl>
                                          <p:spTgt spid="337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Méthodes de fixation des prix</a:t>
            </a:r>
            <a:endParaRPr lang="fr-FR" dirty="0"/>
          </a:p>
        </p:txBody>
      </p:sp>
      <p:sp>
        <p:nvSpPr>
          <p:cNvPr id="5" name="Espace réservé du texte 4"/>
          <p:cNvSpPr>
            <a:spLocks noGrp="1"/>
          </p:cNvSpPr>
          <p:nvPr>
            <p:ph type="body" idx="1"/>
          </p:nvPr>
        </p:nvSpPr>
        <p:spPr/>
        <p:txBody>
          <a:bodyPr/>
          <a:lstStyle/>
          <a:p>
            <a:endParaRPr lang="fr-FR"/>
          </a:p>
        </p:txBody>
      </p:sp>
    </p:spTree>
    <p:extLst>
      <p:ext uri="{BB962C8B-B14F-4D97-AF65-F5344CB8AC3E}">
        <p14:creationId xmlns:p14="http://schemas.microsoft.com/office/powerpoint/2010/main" val="2552690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929171" y="-253922"/>
            <a:ext cx="10058400" cy="1609344"/>
          </a:xfrm>
          <a:ln/>
        </p:spPr>
        <p:txBody>
          <a:bodyPr/>
          <a:lstStyle/>
          <a:p>
            <a:r>
              <a:rPr lang="fr-FR" altLang="en-US"/>
              <a:t>Les méthodes de fixation des prix</a:t>
            </a:r>
          </a:p>
        </p:txBody>
      </p:sp>
      <p:sp>
        <p:nvSpPr>
          <p:cNvPr id="345091" name="Rectangle 3"/>
          <p:cNvSpPr>
            <a:spLocks noGrp="1" noChangeArrowheads="1"/>
          </p:cNvSpPr>
          <p:nvPr>
            <p:ph idx="1"/>
          </p:nvPr>
        </p:nvSpPr>
        <p:spPr>
          <a:xfrm>
            <a:off x="3862045" y="911720"/>
            <a:ext cx="7961312" cy="4813300"/>
          </a:xfrm>
          <a:ln/>
        </p:spPr>
        <p:txBody>
          <a:bodyPr>
            <a:normAutofit lnSpcReduction="10000"/>
          </a:bodyPr>
          <a:lstStyle/>
          <a:p>
            <a:pPr>
              <a:lnSpc>
                <a:spcPct val="90000"/>
              </a:lnSpc>
            </a:pPr>
            <a:r>
              <a:rPr lang="fr-FR" altLang="en-US" sz="2200"/>
              <a:t>Approches comptables</a:t>
            </a:r>
          </a:p>
          <a:p>
            <a:pPr lvl="1">
              <a:lnSpc>
                <a:spcPct val="90000"/>
              </a:lnSpc>
            </a:pPr>
            <a:r>
              <a:rPr lang="fr-FR" altLang="en-US" sz="2200" dirty="0"/>
              <a:t>Coût de revient + marge</a:t>
            </a:r>
          </a:p>
          <a:p>
            <a:pPr lvl="1">
              <a:lnSpc>
                <a:spcPct val="90000"/>
              </a:lnSpc>
            </a:pPr>
            <a:r>
              <a:rPr lang="fr-FR" altLang="en-US" sz="2200" dirty="0"/>
              <a:t>Point mort</a:t>
            </a:r>
          </a:p>
          <a:p>
            <a:pPr lvl="1">
              <a:lnSpc>
                <a:spcPct val="90000"/>
              </a:lnSpc>
            </a:pPr>
            <a:r>
              <a:rPr lang="fr-FR" altLang="en-US" sz="2200" dirty="0"/>
              <a:t>Retour sur investissement</a:t>
            </a:r>
          </a:p>
          <a:p>
            <a:pPr lvl="1">
              <a:lnSpc>
                <a:spcPct val="90000"/>
              </a:lnSpc>
              <a:buFontTx/>
              <a:buNone/>
            </a:pPr>
            <a:r>
              <a:rPr lang="fr-FR" altLang="en-US" sz="2200" dirty="0"/>
              <a:t>=&gt; Prix minimum pour remplir les objectifs de l'entreprise (survie)</a:t>
            </a:r>
          </a:p>
          <a:p>
            <a:pPr>
              <a:lnSpc>
                <a:spcPct val="90000"/>
              </a:lnSpc>
            </a:pPr>
            <a:r>
              <a:rPr lang="fr-FR" altLang="en-US" sz="2200" dirty="0"/>
              <a:t>Approches basées sur la concurrence</a:t>
            </a:r>
          </a:p>
          <a:p>
            <a:pPr lvl="1">
              <a:lnSpc>
                <a:spcPct val="90000"/>
              </a:lnSpc>
            </a:pPr>
            <a:r>
              <a:rPr lang="fr-FR" altLang="en-US" sz="2200" dirty="0"/>
              <a:t>Valeur</a:t>
            </a:r>
          </a:p>
          <a:p>
            <a:pPr lvl="1">
              <a:lnSpc>
                <a:spcPct val="90000"/>
              </a:lnSpc>
            </a:pPr>
            <a:r>
              <a:rPr lang="fr-FR" altLang="en-US" sz="2200" dirty="0"/>
              <a:t>Positionnement du prix relatif</a:t>
            </a:r>
          </a:p>
          <a:p>
            <a:pPr lvl="1">
              <a:lnSpc>
                <a:spcPct val="90000"/>
              </a:lnSpc>
              <a:buFontTx/>
              <a:buNone/>
            </a:pPr>
            <a:r>
              <a:rPr lang="fr-FR" altLang="en-US" sz="2200" dirty="0"/>
              <a:t>=&gt; Prix du marché</a:t>
            </a:r>
          </a:p>
          <a:p>
            <a:pPr>
              <a:lnSpc>
                <a:spcPct val="90000"/>
              </a:lnSpc>
            </a:pPr>
            <a:r>
              <a:rPr lang="fr-FR" altLang="en-US" sz="2200" dirty="0"/>
              <a:t>Approche par la demande</a:t>
            </a:r>
          </a:p>
          <a:p>
            <a:pPr lvl="1">
              <a:lnSpc>
                <a:spcPct val="90000"/>
              </a:lnSpc>
            </a:pPr>
            <a:r>
              <a:rPr lang="fr-FR" altLang="en-US" sz="2200" dirty="0"/>
              <a:t>Prix psychologique</a:t>
            </a:r>
          </a:p>
          <a:p>
            <a:pPr lvl="1">
              <a:lnSpc>
                <a:spcPct val="90000"/>
              </a:lnSpc>
              <a:buFontTx/>
              <a:buNone/>
            </a:pPr>
            <a:r>
              <a:rPr lang="fr-FR" altLang="en-US" sz="2200" dirty="0"/>
              <a:t>=&gt; Zone de prix acceptable par le consommateur </a:t>
            </a:r>
          </a:p>
          <a:p>
            <a:pPr lvl="1">
              <a:lnSpc>
                <a:spcPct val="90000"/>
              </a:lnSpc>
            </a:pPr>
            <a:endParaRPr lang="fr-FR" altLang="en-US" sz="2200" dirty="0"/>
          </a:p>
        </p:txBody>
      </p:sp>
    </p:spTree>
    <p:extLst>
      <p:ext uri="{BB962C8B-B14F-4D97-AF65-F5344CB8AC3E}">
        <p14:creationId xmlns:p14="http://schemas.microsoft.com/office/powerpoint/2010/main" val="21060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50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450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450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450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450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50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450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450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4509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4509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345091">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3450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1"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ln/>
        </p:spPr>
        <p:txBody>
          <a:bodyPr/>
          <a:lstStyle/>
          <a:p>
            <a:r>
              <a:rPr lang="fr-FR" altLang="en-US"/>
              <a:t>Méthode coût plus marge</a:t>
            </a:r>
          </a:p>
        </p:txBody>
      </p:sp>
      <p:sp>
        <p:nvSpPr>
          <p:cNvPr id="347139" name="Rectangle 3"/>
          <p:cNvSpPr>
            <a:spLocks noGrp="1" noChangeArrowheads="1"/>
          </p:cNvSpPr>
          <p:nvPr>
            <p:ph idx="1"/>
          </p:nvPr>
        </p:nvSpPr>
        <p:spPr>
          <a:ln/>
        </p:spPr>
        <p:txBody>
          <a:bodyPr/>
          <a:lstStyle/>
          <a:p>
            <a:r>
              <a:rPr lang="fr-FR" altLang="en-US"/>
              <a:t>Principe : ajouter une marge souhaitée au prix de revient du produit</a:t>
            </a:r>
          </a:p>
          <a:p>
            <a:r>
              <a:rPr lang="fr-FR" altLang="en-US"/>
              <a:t>Exemple : le vin dans la restauration</a:t>
            </a:r>
          </a:p>
          <a:p>
            <a:pPr lvl="1"/>
            <a:r>
              <a:rPr lang="fr-FR" altLang="en-US"/>
              <a:t>Prix de revient : 5 euros HT</a:t>
            </a:r>
          </a:p>
          <a:p>
            <a:pPr lvl="1"/>
            <a:r>
              <a:rPr lang="fr-FR" altLang="en-US"/>
              <a:t>Coefficient multiplicateur : 4</a:t>
            </a:r>
          </a:p>
          <a:p>
            <a:pPr lvl="1"/>
            <a:r>
              <a:rPr lang="fr-FR" altLang="en-US"/>
              <a:t>Prix de vente : 20 euros TTC</a:t>
            </a:r>
          </a:p>
        </p:txBody>
      </p:sp>
    </p:spTree>
    <p:extLst>
      <p:ext uri="{BB962C8B-B14F-4D97-AF65-F5344CB8AC3E}">
        <p14:creationId xmlns:p14="http://schemas.microsoft.com/office/powerpoint/2010/main" val="1935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7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71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471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471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47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ln/>
        </p:spPr>
        <p:txBody>
          <a:bodyPr/>
          <a:lstStyle/>
          <a:p>
            <a:r>
              <a:rPr lang="fr-FR" altLang="en-US"/>
              <a:t>Point mort</a:t>
            </a:r>
          </a:p>
        </p:txBody>
      </p:sp>
      <p:sp>
        <p:nvSpPr>
          <p:cNvPr id="349187" name="Rectangle 3"/>
          <p:cNvSpPr>
            <a:spLocks noGrp="1" noChangeArrowheads="1"/>
          </p:cNvSpPr>
          <p:nvPr>
            <p:ph idx="1"/>
          </p:nvPr>
        </p:nvSpPr>
        <p:spPr>
          <a:ln/>
        </p:spPr>
        <p:txBody>
          <a:bodyPr/>
          <a:lstStyle/>
          <a:p>
            <a:r>
              <a:rPr lang="fr-FR" altLang="en-US"/>
              <a:t>Principe : prix qui permet d'obtenir un résultat nul</a:t>
            </a:r>
          </a:p>
          <a:p>
            <a:r>
              <a:rPr lang="fr-FR" altLang="en-US"/>
              <a:t>P = CV + CF/Q</a:t>
            </a:r>
          </a:p>
          <a:p>
            <a:r>
              <a:rPr lang="fr-FR" altLang="en-US"/>
              <a:t>Exemple : 	</a:t>
            </a:r>
          </a:p>
          <a:p>
            <a:pPr lvl="1"/>
            <a:r>
              <a:rPr lang="fr-FR" altLang="en-US"/>
              <a:t>Coûts fixes F = 5 000 000 Euros, </a:t>
            </a:r>
          </a:p>
          <a:p>
            <a:pPr lvl="1"/>
            <a:r>
              <a:rPr lang="fr-FR" altLang="en-US"/>
              <a:t>Coûts variable V = 5 Euros, </a:t>
            </a:r>
          </a:p>
          <a:p>
            <a:pPr lvl="1"/>
            <a:r>
              <a:rPr lang="fr-FR" altLang="en-US"/>
              <a:t>Quantité susceptible d'être vendue Q = 500 000</a:t>
            </a:r>
          </a:p>
          <a:p>
            <a:pPr lvl="1"/>
            <a:r>
              <a:rPr lang="fr-FR" altLang="en-US"/>
              <a:t>P = 5 + 5 000 000/500 000 = 15 Euros</a:t>
            </a:r>
          </a:p>
        </p:txBody>
      </p:sp>
    </p:spTree>
    <p:extLst>
      <p:ext uri="{BB962C8B-B14F-4D97-AF65-F5344CB8AC3E}">
        <p14:creationId xmlns:p14="http://schemas.microsoft.com/office/powerpoint/2010/main" val="17370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9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9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91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4918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4918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491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49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952617" y="-277368"/>
            <a:ext cx="10058400" cy="1609344"/>
          </a:xfrm>
          <a:ln/>
        </p:spPr>
        <p:txBody>
          <a:bodyPr/>
          <a:lstStyle/>
          <a:p>
            <a:r>
              <a:rPr lang="fr-FR" altLang="en-US"/>
              <a:t>Retour sur investissement</a:t>
            </a:r>
          </a:p>
        </p:txBody>
      </p:sp>
      <p:sp>
        <p:nvSpPr>
          <p:cNvPr id="351235" name="Rectangle 3"/>
          <p:cNvSpPr>
            <a:spLocks noGrp="1" noChangeArrowheads="1"/>
          </p:cNvSpPr>
          <p:nvPr>
            <p:ph idx="1"/>
          </p:nvPr>
        </p:nvSpPr>
        <p:spPr>
          <a:xfrm>
            <a:off x="3729681" y="1038415"/>
            <a:ext cx="7848600" cy="4772025"/>
          </a:xfrm>
          <a:ln/>
        </p:spPr>
        <p:txBody>
          <a:bodyPr/>
          <a:lstStyle/>
          <a:p>
            <a:pPr>
              <a:lnSpc>
                <a:spcPct val="90000"/>
              </a:lnSpc>
            </a:pPr>
            <a:r>
              <a:rPr lang="fr-FR" altLang="en-US" sz="2200"/>
              <a:t>Principe : prix qui permet d'obtenir le taux de retour sur investissement souhaité</a:t>
            </a:r>
          </a:p>
          <a:p>
            <a:pPr>
              <a:lnSpc>
                <a:spcPct val="90000"/>
              </a:lnSpc>
            </a:pPr>
            <a:r>
              <a:rPr lang="fr-FR" altLang="en-US" sz="2200" dirty="0"/>
              <a:t>P = CV + CF/Q + (r*I/Q)</a:t>
            </a:r>
          </a:p>
          <a:p>
            <a:pPr>
              <a:lnSpc>
                <a:spcPct val="90000"/>
              </a:lnSpc>
            </a:pPr>
            <a:r>
              <a:rPr lang="fr-FR" altLang="en-US" sz="2200" dirty="0"/>
              <a:t>Exemple : 	</a:t>
            </a:r>
          </a:p>
          <a:p>
            <a:pPr lvl="1">
              <a:lnSpc>
                <a:spcPct val="90000"/>
              </a:lnSpc>
              <a:buFontTx/>
              <a:buNone/>
            </a:pPr>
            <a:r>
              <a:rPr lang="fr-FR" altLang="en-US" sz="2200" dirty="0"/>
              <a:t>L'entreprise </a:t>
            </a:r>
            <a:r>
              <a:rPr lang="fr-FR" altLang="en-US" sz="2200" dirty="0" err="1"/>
              <a:t>Sanex</a:t>
            </a:r>
            <a:r>
              <a:rPr lang="fr-FR" altLang="en-US" sz="2200" dirty="0"/>
              <a:t> souhaite lancer un savon.</a:t>
            </a:r>
          </a:p>
          <a:p>
            <a:pPr lvl="1">
              <a:lnSpc>
                <a:spcPct val="90000"/>
              </a:lnSpc>
              <a:buFontTx/>
              <a:buNone/>
            </a:pPr>
            <a:r>
              <a:rPr lang="fr-FR" altLang="en-US" sz="2200" dirty="0"/>
              <a:t>	L'investissement de départ est de 4 millions d’Euros. Elle désire avoir un retour sur investissement de 18%. Les coûts fixes s'élèvent à 450 000 Euros et le coût variable unitaire à 2 Euros. Elle estime qu'elle pourrait avoir 30% du marché soit 1,2 millions d'unités.</a:t>
            </a:r>
          </a:p>
          <a:p>
            <a:pPr lvl="1">
              <a:lnSpc>
                <a:spcPct val="90000"/>
              </a:lnSpc>
              <a:buFontTx/>
              <a:buNone/>
            </a:pPr>
            <a:r>
              <a:rPr lang="fr-FR" altLang="en-US" sz="2200" dirty="0"/>
              <a:t>P	= 2 + 450 000/1 200 000 + 0,18*4 000 000/1 200 000</a:t>
            </a:r>
          </a:p>
          <a:p>
            <a:pPr lvl="1">
              <a:lnSpc>
                <a:spcPct val="90000"/>
              </a:lnSpc>
              <a:buFontTx/>
              <a:buNone/>
            </a:pPr>
            <a:r>
              <a:rPr lang="fr-FR" altLang="en-US" sz="2200" dirty="0"/>
              <a:t>  	= 2, 975 Euros</a:t>
            </a:r>
          </a:p>
        </p:txBody>
      </p:sp>
    </p:spTree>
    <p:extLst>
      <p:ext uri="{BB962C8B-B14F-4D97-AF65-F5344CB8AC3E}">
        <p14:creationId xmlns:p14="http://schemas.microsoft.com/office/powerpoint/2010/main" val="13092215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274905" y="3219451"/>
            <a:ext cx="3265220" cy="628650"/>
          </a:xfrm>
          <a:ln/>
        </p:spPr>
        <p:txBody>
          <a:bodyPr>
            <a:normAutofit fontScale="90000"/>
          </a:bodyPr>
          <a:lstStyle/>
          <a:p>
            <a:r>
              <a:rPr lang="fr-FR" altLang="en-US"/>
              <a:t>Approches par la concurrence</a:t>
            </a:r>
          </a:p>
        </p:txBody>
      </p:sp>
      <p:sp>
        <p:nvSpPr>
          <p:cNvPr id="353300" name="Rectangle 20"/>
          <p:cNvSpPr>
            <a:spLocks noGrp="1" noChangeArrowheads="1"/>
          </p:cNvSpPr>
          <p:nvPr>
            <p:ph type="body" idx="4294967295"/>
          </p:nvPr>
        </p:nvSpPr>
        <p:spPr>
          <a:xfrm>
            <a:off x="3748088" y="1600200"/>
            <a:ext cx="8443912" cy="1757363"/>
          </a:xfrm>
          <a:ln/>
        </p:spPr>
        <p:txBody>
          <a:bodyPr>
            <a:normAutofit lnSpcReduction="10000"/>
          </a:bodyPr>
          <a:lstStyle/>
          <a:p>
            <a:r>
              <a:rPr lang="fr-FR" altLang="en-US" sz="2400" dirty="0"/>
              <a:t>Calcul de la valeur à partir des attributs du produit :</a:t>
            </a:r>
            <a:endParaRPr lang="fr-FR" altLang="en-US" dirty="0"/>
          </a:p>
          <a:p>
            <a:pPr lvl="1"/>
            <a:r>
              <a:rPr lang="fr-FR" altLang="en-US" dirty="0"/>
              <a:t>Régression, analyse conjointe</a:t>
            </a:r>
          </a:p>
          <a:p>
            <a:r>
              <a:rPr lang="fr-FR" altLang="en-US" sz="2400" dirty="0"/>
              <a:t>Positionnement du prix relatif </a:t>
            </a:r>
          </a:p>
          <a:p>
            <a:pPr lvl="1"/>
            <a:r>
              <a:rPr lang="fr-FR" altLang="en-US" dirty="0"/>
              <a:t>Analyse factorielle</a:t>
            </a:r>
          </a:p>
          <a:p>
            <a:pPr lvl="3"/>
            <a:r>
              <a:rPr lang="fr-FR" altLang="en-US" dirty="0"/>
              <a:t>Ex : Positionnement des marques de </a:t>
            </a:r>
            <a:r>
              <a:rPr lang="fr-FR" altLang="en-US" dirty="0" smtClean="0"/>
              <a:t>shampooing</a:t>
            </a:r>
            <a:endParaRPr lang="fr-FR" altLang="en-US" dirty="0"/>
          </a:p>
        </p:txBody>
      </p:sp>
      <p:grpSp>
        <p:nvGrpSpPr>
          <p:cNvPr id="353283" name="Group 3"/>
          <p:cNvGrpSpPr>
            <a:grpSpLocks/>
          </p:cNvGrpSpPr>
          <p:nvPr/>
        </p:nvGrpSpPr>
        <p:grpSpPr bwMode="auto">
          <a:xfrm>
            <a:off x="3706813" y="3511551"/>
            <a:ext cx="5370512" cy="3160713"/>
            <a:chOff x="1375" y="2212"/>
            <a:chExt cx="3383" cy="1991"/>
          </a:xfrm>
        </p:grpSpPr>
        <p:sp>
          <p:nvSpPr>
            <p:cNvPr id="353284" name="Line 4"/>
            <p:cNvSpPr>
              <a:spLocks noChangeShapeType="1"/>
            </p:cNvSpPr>
            <p:nvPr/>
          </p:nvSpPr>
          <p:spPr bwMode="auto">
            <a:xfrm>
              <a:off x="1507" y="3197"/>
              <a:ext cx="2770" cy="1"/>
            </a:xfrm>
            <a:prstGeom prst="line">
              <a:avLst/>
            </a:prstGeom>
            <a:noFill/>
            <a:ln w="9525">
              <a:solidFill>
                <a:schemeClr val="tx1"/>
              </a:solidFill>
              <a:round/>
              <a:headEnd/>
              <a:tailEnd type="triangle" w="med" len="med"/>
            </a:ln>
            <a:effectLst/>
          </p:spPr>
          <p:txBody>
            <a:bodyPr wrap="none" anchor="ctr"/>
            <a:lstStyle/>
            <a:p>
              <a:endParaRPr lang="fr-FR"/>
            </a:p>
          </p:txBody>
        </p:sp>
        <p:sp>
          <p:nvSpPr>
            <p:cNvPr id="353285" name="Line 5"/>
            <p:cNvSpPr>
              <a:spLocks noChangeShapeType="1"/>
            </p:cNvSpPr>
            <p:nvPr/>
          </p:nvSpPr>
          <p:spPr bwMode="auto">
            <a:xfrm flipV="1">
              <a:off x="2861" y="2272"/>
              <a:ext cx="1" cy="1819"/>
            </a:xfrm>
            <a:prstGeom prst="line">
              <a:avLst/>
            </a:prstGeom>
            <a:noFill/>
            <a:ln w="9525">
              <a:solidFill>
                <a:schemeClr val="tx1"/>
              </a:solidFill>
              <a:round/>
              <a:headEnd/>
              <a:tailEnd type="triangle" w="med" len="med"/>
            </a:ln>
            <a:effectLst/>
          </p:spPr>
          <p:txBody>
            <a:bodyPr wrap="none" anchor="ctr"/>
            <a:lstStyle/>
            <a:p>
              <a:endParaRPr lang="fr-FR"/>
            </a:p>
          </p:txBody>
        </p:sp>
        <p:sp>
          <p:nvSpPr>
            <p:cNvPr id="353286" name="Text Box 6"/>
            <p:cNvSpPr txBox="1">
              <a:spLocks noChangeArrowheads="1"/>
            </p:cNvSpPr>
            <p:nvPr/>
          </p:nvSpPr>
          <p:spPr bwMode="auto">
            <a:xfrm>
              <a:off x="2887" y="2212"/>
              <a:ext cx="1236" cy="212"/>
            </a:xfrm>
            <a:prstGeom prst="rect">
              <a:avLst/>
            </a:prstGeom>
            <a:noFill/>
            <a:ln w="9525">
              <a:noFill/>
              <a:miter lim="800000"/>
              <a:headEnd/>
              <a:tailEnd/>
            </a:ln>
            <a:effectLst/>
          </p:spPr>
          <p:txBody>
            <a:bodyPr wrap="none">
              <a:spAutoFit/>
            </a:bodyPr>
            <a:lstStyle/>
            <a:p>
              <a:pPr eaLnBrk="0" hangingPunct="0"/>
              <a:r>
                <a:rPr lang="fr-FR" altLang="en-US" sz="1600">
                  <a:latin typeface="Times" pitchFamily="18" charset="0"/>
                </a:rPr>
                <a:t>Economique à l'usage</a:t>
              </a:r>
            </a:p>
          </p:txBody>
        </p:sp>
        <p:sp>
          <p:nvSpPr>
            <p:cNvPr id="353287" name="Text Box 7"/>
            <p:cNvSpPr txBox="1">
              <a:spLocks noChangeArrowheads="1"/>
            </p:cNvSpPr>
            <p:nvPr/>
          </p:nvSpPr>
          <p:spPr bwMode="auto">
            <a:xfrm>
              <a:off x="4075" y="2867"/>
              <a:ext cx="683" cy="520"/>
            </a:xfrm>
            <a:prstGeom prst="rect">
              <a:avLst/>
            </a:prstGeom>
            <a:noFill/>
            <a:ln w="9525">
              <a:noFill/>
              <a:miter lim="800000"/>
              <a:headEnd/>
              <a:tailEnd/>
            </a:ln>
            <a:effectLst/>
          </p:spPr>
          <p:txBody>
            <a:bodyPr>
              <a:spAutoFit/>
            </a:bodyPr>
            <a:lstStyle/>
            <a:p>
              <a:pPr eaLnBrk="0" hangingPunct="0"/>
              <a:r>
                <a:rPr lang="fr-FR" altLang="en-US" sz="1600">
                  <a:latin typeface="Times" pitchFamily="18" charset="0"/>
                </a:rPr>
                <a:t>Donne de beaux cheveux</a:t>
              </a:r>
            </a:p>
          </p:txBody>
        </p:sp>
        <p:sp>
          <p:nvSpPr>
            <p:cNvPr id="353288" name="Oval 8"/>
            <p:cNvSpPr>
              <a:spLocks noChangeArrowheads="1"/>
            </p:cNvSpPr>
            <p:nvPr/>
          </p:nvSpPr>
          <p:spPr bwMode="auto">
            <a:xfrm>
              <a:off x="2267" y="2338"/>
              <a:ext cx="547" cy="827"/>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353289" name="Oval 9"/>
            <p:cNvSpPr>
              <a:spLocks noChangeArrowheads="1"/>
            </p:cNvSpPr>
            <p:nvPr/>
          </p:nvSpPr>
          <p:spPr bwMode="auto">
            <a:xfrm>
              <a:off x="2993" y="3231"/>
              <a:ext cx="934" cy="661"/>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353290" name="Oval 10"/>
            <p:cNvSpPr>
              <a:spLocks noChangeArrowheads="1"/>
            </p:cNvSpPr>
            <p:nvPr/>
          </p:nvSpPr>
          <p:spPr bwMode="auto">
            <a:xfrm>
              <a:off x="1375" y="2768"/>
              <a:ext cx="870" cy="264"/>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353291" name="Text Box 11"/>
            <p:cNvSpPr txBox="1">
              <a:spLocks noChangeArrowheads="1"/>
            </p:cNvSpPr>
            <p:nvPr/>
          </p:nvSpPr>
          <p:spPr bwMode="auto">
            <a:xfrm>
              <a:off x="3421" y="3263"/>
              <a:ext cx="493" cy="212"/>
            </a:xfrm>
            <a:prstGeom prst="rect">
              <a:avLst/>
            </a:prstGeom>
            <a:noFill/>
            <a:ln w="9525">
              <a:noFill/>
              <a:miter lim="800000"/>
              <a:headEnd/>
              <a:tailEnd/>
            </a:ln>
            <a:effectLst/>
          </p:spPr>
          <p:txBody>
            <a:bodyPr>
              <a:spAutoFit/>
            </a:bodyPr>
            <a:lstStyle/>
            <a:p>
              <a:pPr eaLnBrk="0" hangingPunct="0">
                <a:spcBef>
                  <a:spcPct val="50000"/>
                </a:spcBef>
              </a:pPr>
              <a:r>
                <a:rPr lang="fr-FR" altLang="en-US" sz="1600">
                  <a:latin typeface="Times" pitchFamily="18" charset="0"/>
                </a:rPr>
                <a:t>Hégor</a:t>
              </a:r>
            </a:p>
          </p:txBody>
        </p:sp>
        <p:sp>
          <p:nvSpPr>
            <p:cNvPr id="353292" name="Text Box 12"/>
            <p:cNvSpPr txBox="1">
              <a:spLocks noChangeArrowheads="1"/>
            </p:cNvSpPr>
            <p:nvPr/>
          </p:nvSpPr>
          <p:spPr bwMode="auto">
            <a:xfrm>
              <a:off x="3277" y="3455"/>
              <a:ext cx="429" cy="212"/>
            </a:xfrm>
            <a:prstGeom prst="rect">
              <a:avLst/>
            </a:prstGeom>
            <a:noFill/>
            <a:ln w="9525">
              <a:noFill/>
              <a:miter lim="800000"/>
              <a:headEnd/>
              <a:tailEnd/>
            </a:ln>
            <a:effectLst/>
          </p:spPr>
          <p:txBody>
            <a:bodyPr wrap="none">
              <a:spAutoFit/>
            </a:bodyPr>
            <a:lstStyle/>
            <a:p>
              <a:pPr eaLnBrk="0" hangingPunct="0"/>
              <a:r>
                <a:rPr lang="fr-FR" altLang="en-US" sz="1600">
                  <a:latin typeface="Times" pitchFamily="18" charset="0"/>
                </a:rPr>
                <a:t>Vichy</a:t>
              </a:r>
            </a:p>
          </p:txBody>
        </p:sp>
        <p:sp>
          <p:nvSpPr>
            <p:cNvPr id="353293" name="Text Box 13"/>
            <p:cNvSpPr txBox="1">
              <a:spLocks noChangeArrowheads="1"/>
            </p:cNvSpPr>
            <p:nvPr/>
          </p:nvSpPr>
          <p:spPr bwMode="auto">
            <a:xfrm>
              <a:off x="3059" y="3627"/>
              <a:ext cx="579" cy="212"/>
            </a:xfrm>
            <a:prstGeom prst="rect">
              <a:avLst/>
            </a:prstGeom>
            <a:noFill/>
            <a:ln w="9525">
              <a:noFill/>
              <a:miter lim="800000"/>
              <a:headEnd/>
              <a:tailEnd/>
            </a:ln>
            <a:effectLst/>
          </p:spPr>
          <p:txBody>
            <a:bodyPr>
              <a:spAutoFit/>
            </a:bodyPr>
            <a:lstStyle/>
            <a:p>
              <a:pPr eaLnBrk="0" hangingPunct="0">
                <a:spcBef>
                  <a:spcPct val="50000"/>
                </a:spcBef>
              </a:pPr>
              <a:r>
                <a:rPr lang="fr-FR" altLang="en-US" sz="1600">
                  <a:latin typeface="Times" pitchFamily="18" charset="0"/>
                </a:rPr>
                <a:t>Klorane</a:t>
              </a:r>
            </a:p>
          </p:txBody>
        </p:sp>
        <p:sp>
          <p:nvSpPr>
            <p:cNvPr id="353294" name="Text Box 14"/>
            <p:cNvSpPr txBox="1">
              <a:spLocks noChangeArrowheads="1"/>
            </p:cNvSpPr>
            <p:nvPr/>
          </p:nvSpPr>
          <p:spPr bwMode="auto">
            <a:xfrm>
              <a:off x="2894" y="3991"/>
              <a:ext cx="616" cy="212"/>
            </a:xfrm>
            <a:prstGeom prst="rect">
              <a:avLst/>
            </a:prstGeom>
            <a:noFill/>
            <a:ln w="9525">
              <a:noFill/>
              <a:miter lim="800000"/>
              <a:headEnd/>
              <a:tailEnd/>
            </a:ln>
            <a:effectLst/>
          </p:spPr>
          <p:txBody>
            <a:bodyPr>
              <a:spAutoFit/>
            </a:bodyPr>
            <a:lstStyle/>
            <a:p>
              <a:pPr eaLnBrk="0" hangingPunct="0">
                <a:spcBef>
                  <a:spcPct val="50000"/>
                </a:spcBef>
              </a:pPr>
              <a:r>
                <a:rPr lang="fr-FR" altLang="en-US" sz="1600">
                  <a:latin typeface="Times" pitchFamily="18" charset="0"/>
                </a:rPr>
                <a:t>Sébane</a:t>
              </a:r>
            </a:p>
          </p:txBody>
        </p:sp>
        <p:sp>
          <p:nvSpPr>
            <p:cNvPr id="353295" name="Text Box 15"/>
            <p:cNvSpPr txBox="1">
              <a:spLocks noChangeArrowheads="1"/>
            </p:cNvSpPr>
            <p:nvPr/>
          </p:nvSpPr>
          <p:spPr bwMode="auto">
            <a:xfrm>
              <a:off x="2155" y="2394"/>
              <a:ext cx="648" cy="212"/>
            </a:xfrm>
            <a:prstGeom prst="rect">
              <a:avLst/>
            </a:prstGeom>
            <a:noFill/>
            <a:ln w="9525">
              <a:noFill/>
              <a:miter lim="800000"/>
              <a:headEnd/>
              <a:tailEnd/>
            </a:ln>
            <a:effectLst/>
          </p:spPr>
          <p:txBody>
            <a:bodyPr>
              <a:spAutoFit/>
            </a:bodyPr>
            <a:lstStyle/>
            <a:p>
              <a:pPr eaLnBrk="0" hangingPunct="0">
                <a:spcBef>
                  <a:spcPct val="50000"/>
                </a:spcBef>
              </a:pPr>
              <a:r>
                <a:rPr lang="fr-FR" altLang="en-US" sz="1600">
                  <a:latin typeface="Times" pitchFamily="18" charset="0"/>
                </a:rPr>
                <a:t>Palmolive</a:t>
              </a:r>
            </a:p>
          </p:txBody>
        </p:sp>
        <p:sp>
          <p:nvSpPr>
            <p:cNvPr id="353296" name="Text Box 16"/>
            <p:cNvSpPr txBox="1">
              <a:spLocks noChangeArrowheads="1"/>
            </p:cNvSpPr>
            <p:nvPr/>
          </p:nvSpPr>
          <p:spPr bwMode="auto">
            <a:xfrm>
              <a:off x="2333" y="2948"/>
              <a:ext cx="508" cy="212"/>
            </a:xfrm>
            <a:prstGeom prst="rect">
              <a:avLst/>
            </a:prstGeom>
            <a:noFill/>
            <a:ln w="9525">
              <a:noFill/>
              <a:miter lim="800000"/>
              <a:headEnd/>
              <a:tailEnd/>
            </a:ln>
            <a:effectLst/>
          </p:spPr>
          <p:txBody>
            <a:bodyPr wrap="none">
              <a:spAutoFit/>
            </a:bodyPr>
            <a:lstStyle/>
            <a:p>
              <a:pPr eaLnBrk="0" hangingPunct="0"/>
              <a:r>
                <a:rPr lang="fr-FR" altLang="en-US" sz="1600">
                  <a:latin typeface="Times" pitchFamily="18" charset="0"/>
                </a:rPr>
                <a:t>Garnier</a:t>
              </a:r>
            </a:p>
          </p:txBody>
        </p:sp>
        <p:sp>
          <p:nvSpPr>
            <p:cNvPr id="353297" name="Text Box 17"/>
            <p:cNvSpPr txBox="1">
              <a:spLocks noChangeArrowheads="1"/>
            </p:cNvSpPr>
            <p:nvPr/>
          </p:nvSpPr>
          <p:spPr bwMode="auto">
            <a:xfrm>
              <a:off x="1408" y="2801"/>
              <a:ext cx="377" cy="212"/>
            </a:xfrm>
            <a:prstGeom prst="rect">
              <a:avLst/>
            </a:prstGeom>
            <a:noFill/>
            <a:ln w="9525">
              <a:noFill/>
              <a:miter lim="800000"/>
              <a:headEnd/>
              <a:tailEnd/>
            </a:ln>
            <a:effectLst/>
          </p:spPr>
          <p:txBody>
            <a:bodyPr>
              <a:spAutoFit/>
            </a:bodyPr>
            <a:lstStyle/>
            <a:p>
              <a:pPr eaLnBrk="0" hangingPunct="0">
                <a:spcBef>
                  <a:spcPct val="50000"/>
                </a:spcBef>
              </a:pPr>
              <a:r>
                <a:rPr lang="fr-FR" altLang="en-US" sz="1600">
                  <a:latin typeface="Times" pitchFamily="18" charset="0"/>
                </a:rPr>
                <a:t>Dop</a:t>
              </a:r>
            </a:p>
          </p:txBody>
        </p:sp>
        <p:sp>
          <p:nvSpPr>
            <p:cNvPr id="353298" name="Text Box 18"/>
            <p:cNvSpPr txBox="1">
              <a:spLocks noChangeArrowheads="1"/>
            </p:cNvSpPr>
            <p:nvPr/>
          </p:nvSpPr>
          <p:spPr bwMode="auto">
            <a:xfrm>
              <a:off x="1672" y="3263"/>
              <a:ext cx="377" cy="212"/>
            </a:xfrm>
            <a:prstGeom prst="rect">
              <a:avLst/>
            </a:prstGeom>
            <a:noFill/>
            <a:ln w="9525">
              <a:noFill/>
              <a:miter lim="800000"/>
              <a:headEnd/>
              <a:tailEnd/>
            </a:ln>
            <a:effectLst/>
          </p:spPr>
          <p:txBody>
            <a:bodyPr>
              <a:spAutoFit/>
            </a:bodyPr>
            <a:lstStyle/>
            <a:p>
              <a:pPr eaLnBrk="0" hangingPunct="0">
                <a:spcBef>
                  <a:spcPct val="50000"/>
                </a:spcBef>
              </a:pPr>
              <a:r>
                <a:rPr lang="fr-FR" altLang="en-US" sz="1600">
                  <a:latin typeface="Times" pitchFamily="18" charset="0"/>
                </a:rPr>
                <a:t>GSP</a:t>
              </a:r>
            </a:p>
          </p:txBody>
        </p:sp>
        <p:sp>
          <p:nvSpPr>
            <p:cNvPr id="353299" name="Text Box 19"/>
            <p:cNvSpPr txBox="1">
              <a:spLocks noChangeArrowheads="1"/>
            </p:cNvSpPr>
            <p:nvPr/>
          </p:nvSpPr>
          <p:spPr bwMode="auto">
            <a:xfrm>
              <a:off x="1837" y="2809"/>
              <a:ext cx="501" cy="212"/>
            </a:xfrm>
            <a:prstGeom prst="rect">
              <a:avLst/>
            </a:prstGeom>
            <a:noFill/>
            <a:ln w="9525">
              <a:noFill/>
              <a:miter lim="800000"/>
              <a:headEnd/>
              <a:tailEnd/>
            </a:ln>
            <a:effectLst/>
          </p:spPr>
          <p:txBody>
            <a:bodyPr wrap="none">
              <a:spAutoFit/>
            </a:bodyPr>
            <a:lstStyle/>
            <a:p>
              <a:pPr eaLnBrk="0" hangingPunct="0"/>
              <a:r>
                <a:rPr lang="fr-FR" altLang="en-US" sz="1600">
                  <a:latin typeface="Times" pitchFamily="18" charset="0"/>
                </a:rPr>
                <a:t>Sunsilk</a:t>
              </a:r>
            </a:p>
          </p:txBody>
        </p:sp>
      </p:grpSp>
      <p:sp>
        <p:nvSpPr>
          <p:cNvPr id="353301" name="Line 21"/>
          <p:cNvSpPr>
            <a:spLocks noChangeShapeType="1"/>
          </p:cNvSpPr>
          <p:nvPr/>
        </p:nvSpPr>
        <p:spPr bwMode="auto">
          <a:xfrm>
            <a:off x="3886200" y="3606800"/>
            <a:ext cx="4318000" cy="2908300"/>
          </a:xfrm>
          <a:prstGeom prst="line">
            <a:avLst/>
          </a:prstGeom>
          <a:noFill/>
          <a:ln w="9525">
            <a:solidFill>
              <a:schemeClr val="tx1"/>
            </a:solidFill>
            <a:round/>
            <a:headEnd/>
            <a:tailEnd/>
          </a:ln>
          <a:effectLst/>
        </p:spPr>
        <p:txBody>
          <a:bodyPr/>
          <a:lstStyle/>
          <a:p>
            <a:endParaRPr lang="fr-FR"/>
          </a:p>
        </p:txBody>
      </p:sp>
    </p:spTree>
    <p:extLst>
      <p:ext uri="{BB962C8B-B14F-4D97-AF65-F5344CB8AC3E}">
        <p14:creationId xmlns:p14="http://schemas.microsoft.com/office/powerpoint/2010/main" val="46625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3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5330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5330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5330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5330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3532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53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300" grpId="0" build="p" autoUpdateAnimBg="0"/>
      <p:bldP spid="353301"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ln/>
        </p:spPr>
        <p:txBody>
          <a:bodyPr/>
          <a:lstStyle/>
          <a:p>
            <a:r>
              <a:rPr lang="fr-FR" altLang="en-US"/>
              <a:t>Prix psychologique : méthode</a:t>
            </a:r>
          </a:p>
        </p:txBody>
      </p:sp>
      <p:sp>
        <p:nvSpPr>
          <p:cNvPr id="355331" name="Rectangle 3"/>
          <p:cNvSpPr>
            <a:spLocks noGrp="1" noChangeArrowheads="1"/>
          </p:cNvSpPr>
          <p:nvPr>
            <p:ph idx="1"/>
          </p:nvPr>
        </p:nvSpPr>
        <p:spPr>
          <a:ln/>
        </p:spPr>
        <p:txBody>
          <a:bodyPr/>
          <a:lstStyle/>
          <a:p>
            <a:r>
              <a:rPr lang="fr-FR" altLang="en-US"/>
              <a:t>enquête auprès d’un échantillon représentatif de la population</a:t>
            </a:r>
          </a:p>
          <a:p>
            <a:r>
              <a:rPr lang="fr-FR" altLang="en-US"/>
              <a:t>2 questions</a:t>
            </a:r>
          </a:p>
          <a:p>
            <a:pPr lvl="2"/>
            <a:r>
              <a:rPr lang="fr-FR" altLang="en-US" sz="1800"/>
              <a:t>En dessous de quel prix n’achèteriez vous pas le produit parce que vous estimeriez que sa qualité est insuffisante ?</a:t>
            </a:r>
          </a:p>
          <a:p>
            <a:pPr lvl="2"/>
            <a:r>
              <a:rPr lang="fr-FR" altLang="en-US" sz="1800"/>
              <a:t>A partir de quel prix n’achèteriez vous pas le produit parce que vous estimeriez que son prix est excessif ?</a:t>
            </a:r>
          </a:p>
          <a:p>
            <a:r>
              <a:rPr lang="fr-FR" altLang="en-US"/>
              <a:t>Calcul des fréquences par tranche de prix</a:t>
            </a:r>
          </a:p>
        </p:txBody>
      </p:sp>
    </p:spTree>
    <p:extLst>
      <p:ext uri="{BB962C8B-B14F-4D97-AF65-F5344CB8AC3E}">
        <p14:creationId xmlns:p14="http://schemas.microsoft.com/office/powerpoint/2010/main" val="16320384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802417" y="1131399"/>
            <a:ext cx="8001614" cy="628650"/>
          </a:xfrm>
          <a:ln/>
        </p:spPr>
        <p:txBody>
          <a:bodyPr>
            <a:normAutofit fontScale="90000"/>
          </a:bodyPr>
          <a:lstStyle/>
          <a:p>
            <a:r>
              <a:rPr lang="fr-FR" altLang="en-US"/>
              <a:t>Prix Psychologique : exemple</a:t>
            </a:r>
          </a:p>
        </p:txBody>
      </p:sp>
      <p:graphicFrame>
        <p:nvGraphicFramePr>
          <p:cNvPr id="357379" name="Object 3"/>
          <p:cNvGraphicFramePr>
            <a:graphicFrameLocks noChangeAspect="1"/>
          </p:cNvGraphicFramePr>
          <p:nvPr>
            <p:extLst/>
          </p:nvPr>
        </p:nvGraphicFramePr>
        <p:xfrm>
          <a:off x="3696215" y="2813522"/>
          <a:ext cx="8853488" cy="3073400"/>
        </p:xfrm>
        <a:graphic>
          <a:graphicData uri="http://schemas.openxmlformats.org/presentationml/2006/ole">
            <mc:AlternateContent xmlns:mc="http://schemas.openxmlformats.org/markup-compatibility/2006">
              <mc:Choice xmlns:v="urn:schemas-microsoft-com:vml" Requires="v">
                <p:oleObj spid="_x0000_s39939" name="Document" r:id="rId4" imgW="8824838" imgH="3074325" progId="Word.Document.8">
                  <p:embed/>
                </p:oleObj>
              </mc:Choice>
              <mc:Fallback>
                <p:oleObj name="Document" r:id="rId4" imgW="8824838" imgH="307432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215" y="2813522"/>
                        <a:ext cx="8853488" cy="307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57380" name="Rectangle 4"/>
          <p:cNvSpPr>
            <a:spLocks noChangeArrowheads="1"/>
          </p:cNvSpPr>
          <p:nvPr/>
        </p:nvSpPr>
        <p:spPr bwMode="auto">
          <a:xfrm>
            <a:off x="9125465" y="2369023"/>
            <a:ext cx="3581400" cy="3794125"/>
          </a:xfrm>
          <a:prstGeom prst="rect">
            <a:avLst/>
          </a:prstGeom>
          <a:solidFill>
            <a:schemeClr val="bg1"/>
          </a:solidFill>
          <a:ln w="9525">
            <a:noFill/>
            <a:miter lim="800000"/>
            <a:headEnd/>
            <a:tailEnd/>
          </a:ln>
          <a:effectLst/>
        </p:spPr>
        <p:txBody>
          <a:bodyPr wrap="none" anchor="ctr"/>
          <a:lstStyle/>
          <a:p>
            <a:endParaRPr lang="fr-FR"/>
          </a:p>
        </p:txBody>
      </p:sp>
    </p:spTree>
    <p:extLst>
      <p:ext uri="{BB962C8B-B14F-4D97-AF65-F5344CB8AC3E}">
        <p14:creationId xmlns:p14="http://schemas.microsoft.com/office/powerpoint/2010/main" val="11528860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1981200" y="274638"/>
            <a:ext cx="8229600" cy="628650"/>
          </a:xfrm>
          <a:ln/>
        </p:spPr>
        <p:txBody>
          <a:bodyPr>
            <a:normAutofit fontScale="90000"/>
          </a:bodyPr>
          <a:lstStyle/>
          <a:p>
            <a:r>
              <a:rPr lang="fr-FR" altLang="en-US"/>
              <a:t>Prix Psychologique : exemple</a:t>
            </a:r>
          </a:p>
        </p:txBody>
      </p:sp>
      <p:graphicFrame>
        <p:nvGraphicFramePr>
          <p:cNvPr id="359427" name="Object 3"/>
          <p:cNvGraphicFramePr>
            <a:graphicFrameLocks noChangeAspect="1"/>
          </p:cNvGraphicFramePr>
          <p:nvPr>
            <p:extLst/>
          </p:nvPr>
        </p:nvGraphicFramePr>
        <p:xfrm>
          <a:off x="3770356" y="2170971"/>
          <a:ext cx="8853488" cy="3073400"/>
        </p:xfrm>
        <a:graphic>
          <a:graphicData uri="http://schemas.openxmlformats.org/presentationml/2006/ole">
            <mc:AlternateContent xmlns:mc="http://schemas.openxmlformats.org/markup-compatibility/2006">
              <mc:Choice xmlns:v="urn:schemas-microsoft-com:vml" Requires="v">
                <p:oleObj spid="_x0000_s40963" name="Document" r:id="rId4" imgW="8824838" imgH="3080449" progId="Word.Document.8">
                  <p:embed/>
                </p:oleObj>
              </mc:Choice>
              <mc:Fallback>
                <p:oleObj name="Document" r:id="rId4" imgW="8824838" imgH="3080449"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356" y="2170971"/>
                        <a:ext cx="8853488" cy="307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59428" name="Rectangle 4"/>
          <p:cNvSpPr>
            <a:spLocks noChangeArrowheads="1"/>
          </p:cNvSpPr>
          <p:nvPr/>
        </p:nvSpPr>
        <p:spPr bwMode="auto">
          <a:xfrm>
            <a:off x="10904581" y="1999522"/>
            <a:ext cx="1860550" cy="3424237"/>
          </a:xfrm>
          <a:prstGeom prst="rect">
            <a:avLst/>
          </a:prstGeom>
          <a:solidFill>
            <a:schemeClr val="bg1"/>
          </a:solidFill>
          <a:ln w="9525">
            <a:solidFill>
              <a:schemeClr val="bg1"/>
            </a:solidFill>
            <a:miter lim="800000"/>
            <a:headEnd/>
            <a:tailEnd/>
          </a:ln>
          <a:effectLst/>
        </p:spPr>
        <p:txBody>
          <a:bodyPr wrap="none" anchor="ctr"/>
          <a:lstStyle/>
          <a:p>
            <a:endParaRPr lang="fr-FR"/>
          </a:p>
        </p:txBody>
      </p:sp>
    </p:spTree>
    <p:extLst>
      <p:ext uri="{BB962C8B-B14F-4D97-AF65-F5344CB8AC3E}">
        <p14:creationId xmlns:p14="http://schemas.microsoft.com/office/powerpoint/2010/main" val="5608955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459</TotalTime>
  <Words>8796</Words>
  <Application>Microsoft Macintosh PowerPoint</Application>
  <PresentationFormat>Grand écran</PresentationFormat>
  <Paragraphs>2105</Paragraphs>
  <Slides>210</Slides>
  <Notes>148</Notes>
  <HiddenSlides>0</HiddenSlides>
  <MMClips>0</MMClips>
  <ScaleCrop>false</ScaleCrop>
  <HeadingPairs>
    <vt:vector size="8" baseType="variant">
      <vt:variant>
        <vt:lpstr>Polices utilisées</vt:lpstr>
      </vt:variant>
      <vt:variant>
        <vt:i4>19</vt:i4>
      </vt:variant>
      <vt:variant>
        <vt:lpstr>Thème</vt:lpstr>
      </vt:variant>
      <vt:variant>
        <vt:i4>1</vt:i4>
      </vt:variant>
      <vt:variant>
        <vt:lpstr>Serveurs OLE incorporés</vt:lpstr>
      </vt:variant>
      <vt:variant>
        <vt:i4>5</vt:i4>
      </vt:variant>
      <vt:variant>
        <vt:lpstr>Titres des diapositives</vt:lpstr>
      </vt:variant>
      <vt:variant>
        <vt:i4>210</vt:i4>
      </vt:variant>
    </vt:vector>
  </HeadingPairs>
  <TitlesOfParts>
    <vt:vector size="235" baseType="lpstr">
      <vt:lpstr>Arial Narrow</vt:lpstr>
      <vt:lpstr>Arial Unicode MS</vt:lpstr>
      <vt:lpstr>Calibri</vt:lpstr>
      <vt:lpstr>Comic Sans MS</vt:lpstr>
      <vt:lpstr>HG明朝B</vt:lpstr>
      <vt:lpstr>Monotype Corsiva</vt:lpstr>
      <vt:lpstr>Monotype Sorts</vt:lpstr>
      <vt:lpstr>MS PGothic</vt:lpstr>
      <vt:lpstr>ＭＳ Ｐゴシック</vt:lpstr>
      <vt:lpstr>Rockwell</vt:lpstr>
      <vt:lpstr>Rockwell Condensed</vt:lpstr>
      <vt:lpstr>Rockwell Extra Bold</vt:lpstr>
      <vt:lpstr>Symbol</vt:lpstr>
      <vt:lpstr>Tahoma</vt:lpstr>
      <vt:lpstr>Times</vt:lpstr>
      <vt:lpstr>Times New Roman</vt:lpstr>
      <vt:lpstr>Verdana</vt:lpstr>
      <vt:lpstr>Wingdings</vt:lpstr>
      <vt:lpstr>Arial</vt:lpstr>
      <vt:lpstr>Type de bois</vt:lpstr>
      <vt:lpstr>Image bitmap</vt:lpstr>
      <vt:lpstr>Graphique</vt:lpstr>
      <vt:lpstr>Équation</vt:lpstr>
      <vt:lpstr>Document</vt:lpstr>
      <vt:lpstr>Photo Editor Photo</vt:lpstr>
      <vt:lpstr>Politique de produit</vt:lpstr>
      <vt:lpstr>Agenda</vt:lpstr>
      <vt:lpstr>Introduction</vt:lpstr>
      <vt:lpstr>Pour vous qu’est-ce qu’un produit ?</vt:lpstr>
      <vt:lpstr>Définitions</vt:lpstr>
      <vt:lpstr>Les composantes du produit</vt:lpstr>
      <vt:lpstr>Définitions par une classification des produits</vt:lpstr>
      <vt:lpstr>Présentation PowerPoint</vt:lpstr>
      <vt:lpstr>Le packaging</vt:lpstr>
      <vt:lpstr>Les fonctions du packaging</vt:lpstr>
      <vt:lpstr>Les fonctions du packaging</vt:lpstr>
      <vt:lpstr>La structure du packaging</vt:lpstr>
      <vt:lpstr>Les fonctions du packaging</vt:lpstr>
      <vt:lpstr>Les clés d’un bon packaging</vt:lpstr>
      <vt:lpstr>La gestion du produit</vt:lpstr>
      <vt:lpstr>Du rôle du marketing à la gestion des produits</vt:lpstr>
      <vt:lpstr>Gestion réactive des produits ou gestion proactive ?</vt:lpstr>
      <vt:lpstr>La gestion réactive/ opérationnelle du produit </vt:lpstr>
      <vt:lpstr>Agir pour corriger</vt:lpstr>
      <vt:lpstr>Succès de la gestion réactive. La Smart </vt:lpstr>
      <vt:lpstr>Succès de la gestion réactive. La Smart </vt:lpstr>
      <vt:lpstr>Echec de la gestion réactive. le New coke</vt:lpstr>
      <vt:lpstr>Echec de la gestion réactive. le New coke</vt:lpstr>
      <vt:lpstr>1. Modifications du produit</vt:lpstr>
      <vt:lpstr>2. Ajustements publicitaires et promotionnels </vt:lpstr>
      <vt:lpstr>3. Changement dans la distribution </vt:lpstr>
      <vt:lpstr>4. Variations de prix</vt:lpstr>
      <vt:lpstr>La gestion proactive/stratégique du produit </vt:lpstr>
      <vt:lpstr>Présentation PowerPoint</vt:lpstr>
      <vt:lpstr>Les types d’innovations</vt:lpstr>
      <vt:lpstr>Innovation produit</vt:lpstr>
      <vt:lpstr>Innovations incrémentales et radicales dans l’écriture</vt:lpstr>
      <vt:lpstr>Les types de nouveaux produits</vt:lpstr>
      <vt:lpstr>L’avantage pionnier</vt:lpstr>
      <vt:lpstr>La force des pionniers dans le temps</vt:lpstr>
      <vt:lpstr>Les sources de l’avantage pionnier</vt:lpstr>
      <vt:lpstr>La force des suiveurs dans le temps</vt:lpstr>
      <vt:lpstr>Les avantages du suiveur</vt:lpstr>
      <vt:lpstr>Le lancement des nouveaux produits</vt:lpstr>
      <vt:lpstr>La préparation du lancement</vt:lpstr>
      <vt:lpstr>70% des produits que nous consommons n’existaient pas il y a 10 ans. </vt:lpstr>
      <vt:lpstr>De nombreux échecs</vt:lpstr>
      <vt:lpstr>Les échecs du lancement de produit </vt:lpstr>
      <vt:lpstr>Les échecs du lancement de produit </vt:lpstr>
      <vt:lpstr>Le lancement</vt:lpstr>
      <vt:lpstr>Le lancement : audace ou prudence ?</vt:lpstr>
      <vt:lpstr>Mise en place de la préannonce : Magista Nike</vt:lpstr>
      <vt:lpstr>En résumé, un lancement réussi ?</vt:lpstr>
      <vt:lpstr>Most memorable product launch 2016</vt:lpstr>
      <vt:lpstr>Most memorable product launch 2014</vt:lpstr>
      <vt:lpstr>Préparer la distribution</vt:lpstr>
      <vt:lpstr>La communication de lancement</vt:lpstr>
      <vt:lpstr>Site web dédiés à un lancement de produit</vt:lpstr>
      <vt:lpstr>Communiqué de presse</vt:lpstr>
      <vt:lpstr>Gérer le produit tout au long de son cycle de vie</vt:lpstr>
      <vt:lpstr>Le cycle de vie du produit</vt:lpstr>
      <vt:lpstr>Autres profils de cycle de vie</vt:lpstr>
      <vt:lpstr>Profil cyclique : les consoles de jeu</vt:lpstr>
      <vt:lpstr>Nouveau départ : la 2 CV</vt:lpstr>
      <vt:lpstr>Politique marketing et cycle de vie</vt:lpstr>
      <vt:lpstr>Opérations marketing de lancement</vt:lpstr>
      <vt:lpstr>Opérations marketing de croissance</vt:lpstr>
      <vt:lpstr>Opérations marketing de maturité</vt:lpstr>
      <vt:lpstr>Opérations marketing de déclin</vt:lpstr>
      <vt:lpstr>La gamme</vt:lpstr>
      <vt:lpstr>Une gamme se définit sur deux dimensions</vt:lpstr>
      <vt:lpstr>La gamme eau chez Volvic</vt:lpstr>
      <vt:lpstr>L’assortiment : un ensemble de gammes</vt:lpstr>
      <vt:lpstr>Gérer la gamme dans le temps</vt:lpstr>
      <vt:lpstr>Gérer la gamme dans le temps</vt:lpstr>
      <vt:lpstr>VOS PRODUITS</vt:lpstr>
      <vt:lpstr>Politique de prix</vt:lpstr>
      <vt:lpstr>Échelle de préoccupation des Directeurs Marketing</vt:lpstr>
      <vt:lpstr>Plan de la séance « Le prix »</vt:lpstr>
      <vt:lpstr>Le rôle du prix et sa signification</vt:lpstr>
      <vt:lpstr>Le prix pour le producteur</vt:lpstr>
      <vt:lpstr>Le prix pour le consommateur</vt:lpstr>
      <vt:lpstr>Le prix pour le distributeur</vt:lpstr>
      <vt:lpstr>Du producteur au consommateur</vt:lpstr>
      <vt:lpstr>Les facteurs qui déterminent le prix</vt:lpstr>
      <vt:lpstr>Les facteurs qui déterminent le prix</vt:lpstr>
      <vt:lpstr>L’élasticité au prix</vt:lpstr>
      <vt:lpstr>L’élasticité au prix</vt:lpstr>
      <vt:lpstr>Elasticité croisée</vt:lpstr>
      <vt:lpstr>Perception d’un prix et prix de référence</vt:lpstr>
      <vt:lpstr>Perception d’un prix et prix de référence</vt:lpstr>
      <vt:lpstr>L'environnement</vt:lpstr>
      <vt:lpstr>La concurrence : principes et risques</vt:lpstr>
      <vt:lpstr>Les objectifs de l'entreprise</vt:lpstr>
      <vt:lpstr>Marge désirée</vt:lpstr>
      <vt:lpstr>Méthodes de fixation des prix</vt:lpstr>
      <vt:lpstr>Les méthodes de fixation des prix</vt:lpstr>
      <vt:lpstr>Méthode coût plus marge</vt:lpstr>
      <vt:lpstr>Point mort</vt:lpstr>
      <vt:lpstr>Retour sur investissement</vt:lpstr>
      <vt:lpstr>Approches par la concurrence</vt:lpstr>
      <vt:lpstr>Prix psychologique : méthode</vt:lpstr>
      <vt:lpstr>Prix Psychologique : exemple</vt:lpstr>
      <vt:lpstr>Prix Psychologique : exemple</vt:lpstr>
      <vt:lpstr>Prix Psychologique : exemple</vt:lpstr>
      <vt:lpstr>% théorique d'acheteurs potentiels en fonction du prix</vt:lpstr>
      <vt:lpstr>Modifications temporaires du prix</vt:lpstr>
      <vt:lpstr>Modifications permanentes à la baisse</vt:lpstr>
      <vt:lpstr>Modifications permanentes à la hausse</vt:lpstr>
      <vt:lpstr>Prix et publicité</vt:lpstr>
      <vt:lpstr>Réglementation sur les prix</vt:lpstr>
      <vt:lpstr>Réglementation sur les prix</vt:lpstr>
      <vt:lpstr>Présentation PowerPoint</vt:lpstr>
      <vt:lpstr>Présentation PowerPoint</vt:lpstr>
      <vt:lpstr>Présentation PowerPoint</vt:lpstr>
      <vt:lpstr>Politique de  distribution</vt:lpstr>
      <vt:lpstr>Plan de la séance</vt:lpstr>
      <vt:lpstr>La distribution…</vt:lpstr>
      <vt:lpstr>Introduction : du commerce à la distribution</vt:lpstr>
      <vt:lpstr>Introduction : du commerce à la distribution</vt:lpstr>
      <vt:lpstr>Le raccourcissement des canaux</vt:lpstr>
      <vt:lpstr>Les fonctions du distributeur</vt:lpstr>
      <vt:lpstr>Les grandes dates</vt:lpstr>
      <vt:lpstr>Le point de vente revient à ses fondamentaux</vt:lpstr>
      <vt:lpstr>Les différents types de commerce</vt:lpstr>
      <vt:lpstr>Les différents types de commerce</vt:lpstr>
      <vt:lpstr>Présentation PowerPoint</vt:lpstr>
      <vt:lpstr>Les principales tendances</vt:lpstr>
      <vt:lpstr>Les groupes de distribution</vt:lpstr>
      <vt:lpstr>Le merchandising</vt:lpstr>
      <vt:lpstr>Le merchandising</vt:lpstr>
      <vt:lpstr>1. Merchandising comme système d ’optimisation des ventes</vt:lpstr>
      <vt:lpstr>2. Objectifs des différents merchandising</vt:lpstr>
      <vt:lpstr>Le choix d’une stratégie de distribution</vt:lpstr>
      <vt:lpstr>Commerce électronique</vt:lpstr>
      <vt:lpstr>La politique de communication</vt:lpstr>
      <vt:lpstr>La communication média</vt:lpstr>
      <vt:lpstr>Plan</vt:lpstr>
      <vt:lpstr>La communication dans l’entreprise</vt:lpstr>
      <vt:lpstr>La communication interne</vt:lpstr>
      <vt:lpstr>La communication financière</vt:lpstr>
      <vt:lpstr>Communication marketing : corporate et produits</vt:lpstr>
      <vt:lpstr>Communication marketing : corporate et produits</vt:lpstr>
      <vt:lpstr>Les objectifs de communication</vt:lpstr>
      <vt:lpstr>Faire aimer</vt:lpstr>
      <vt:lpstr>Faire connaître</vt:lpstr>
      <vt:lpstr>Faire agir</vt:lpstr>
      <vt:lpstr>Les moyens de la communication</vt:lpstr>
      <vt:lpstr>Exemples de communication par l’évènement</vt:lpstr>
      <vt:lpstr>La formulation du mix de communication</vt:lpstr>
      <vt:lpstr>Caractéristiques de la publicité</vt:lpstr>
      <vt:lpstr>Les annonceurs</vt:lpstr>
      <vt:lpstr>Les grands annonceurs</vt:lpstr>
      <vt:lpstr>Les grands annonceurs dans le monde</vt:lpstr>
      <vt:lpstr>Les grands secteurs</vt:lpstr>
      <vt:lpstr>Les agences de communication (1)</vt:lpstr>
      <vt:lpstr>Les agences de communication (2)</vt:lpstr>
      <vt:lpstr>Les grands médias</vt:lpstr>
      <vt:lpstr>Des nouveaux médias : les médias tactiques</vt:lpstr>
      <vt:lpstr>Les grands médias (1)</vt:lpstr>
      <vt:lpstr>Les grands médias (2)</vt:lpstr>
      <vt:lpstr>Le brief agence</vt:lpstr>
      <vt:lpstr>Exemple de Brief : Ariel Style</vt:lpstr>
      <vt:lpstr>Exemple de campagne : Ariel Style Choix des médias</vt:lpstr>
      <vt:lpstr>Présentation PowerPoint</vt:lpstr>
      <vt:lpstr>Présentation PowerPoint</vt:lpstr>
      <vt:lpstr>La conception de la campagne</vt:lpstr>
      <vt:lpstr>La copy stratégie</vt:lpstr>
      <vt:lpstr>Copy stratégie simplifiée pour Lindt</vt:lpstr>
      <vt:lpstr>Le jugement de la création</vt:lpstr>
      <vt:lpstr>Attirer l’attention : la nudité</vt:lpstr>
      <vt:lpstr>Attirer l’attention : les stars</vt:lpstr>
      <vt:lpstr>Attirer l’attention : les effets d’optique</vt:lpstr>
      <vt:lpstr>Présentation PowerPoint</vt:lpstr>
      <vt:lpstr>Attirer l’attention : jeux de mise en page</vt:lpstr>
      <vt:lpstr>Attirer l’attention : images chocs</vt:lpstr>
      <vt:lpstr>Présentation PowerPoint</vt:lpstr>
      <vt:lpstr>Attirer l’attention : tabous mis en scène</vt:lpstr>
      <vt:lpstr>Attirer l’attention : l’insolite</vt:lpstr>
      <vt:lpstr>Le jugement de la création</vt:lpstr>
      <vt:lpstr>Présentation PowerPoint</vt:lpstr>
      <vt:lpstr>Présentation PowerPoint</vt:lpstr>
      <vt:lpstr>Le jugement de la création</vt:lpstr>
      <vt:lpstr>Pertinence par rapport à la cible visée ?</vt:lpstr>
      <vt:lpstr>Le jugement de la création</vt:lpstr>
      <vt:lpstr>Présentation PowerPoint</vt:lpstr>
      <vt:lpstr>Présentation PowerPoint</vt:lpstr>
      <vt:lpstr>Présentation PowerPoint</vt:lpstr>
      <vt:lpstr>Présentation PowerPoint</vt:lpstr>
      <vt:lpstr>Présentation PowerPoint</vt:lpstr>
      <vt:lpstr>Ou doit être mal perçu (contre marketing)</vt:lpstr>
      <vt:lpstr>Le jugement de la création</vt:lpstr>
      <vt:lpstr>Présentation PowerPoint</vt:lpstr>
      <vt:lpstr>Présentation PowerPoint</vt:lpstr>
      <vt:lpstr>Le jugement de la création</vt:lpstr>
      <vt:lpstr>Publicité mensongère ?</vt:lpstr>
      <vt:lpstr>Le choix des canaux de communication</vt:lpstr>
      <vt:lpstr>Le choix des médias</vt:lpstr>
      <vt:lpstr>Les mesures d’efficacité</vt:lpstr>
      <vt:lpstr>La communication hors média</vt:lpstr>
      <vt:lpstr>La communication hors média comportementale</vt:lpstr>
      <vt:lpstr>La communication hors média attitudinale</vt:lpstr>
      <vt:lpstr>Les promotions marques</vt:lpstr>
      <vt:lpstr>Les promotions distributeurs</vt:lpstr>
      <vt:lpstr>Les trade promotions </vt:lpstr>
      <vt:lpstr>Les effets promotionnels sur le consommateur</vt:lpstr>
      <vt:lpstr>Les techniques du marketing direct</vt:lpstr>
      <vt:lpstr>Le sponsoring</vt:lpstr>
      <vt:lpstr>Utilisation du sponsoring dans la communication</vt:lpstr>
      <vt:lpstr>La communication événementielle</vt:lpstr>
      <vt:lpstr>Evenementiel : distribution d’échantillons</vt:lpstr>
      <vt:lpstr>Evenementiel : démonstration</vt:lpstr>
      <vt:lpstr>Le mécénat</vt:lpstr>
      <vt:lpstr>Les activités à but non lucratif</vt:lpstr>
      <vt:lpstr>Les relations publiques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dc:title>
  <dc:creator>Utilisateur de Microsoft Office</dc:creator>
  <cp:lastModifiedBy>Utilisateur de Microsoft Office</cp:lastModifiedBy>
  <cp:revision>27</cp:revision>
  <cp:lastPrinted>2017-10-03T13:19:55Z</cp:lastPrinted>
  <dcterms:created xsi:type="dcterms:W3CDTF">2017-09-06T10:17:58Z</dcterms:created>
  <dcterms:modified xsi:type="dcterms:W3CDTF">2019-11-19T13:00:44Z</dcterms:modified>
</cp:coreProperties>
</file>